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2.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4013" r:id="rId5"/>
  </p:sldMasterIdLst>
  <p:notesMasterIdLst>
    <p:notesMasterId r:id="rId103"/>
  </p:notesMasterIdLst>
  <p:handoutMasterIdLst>
    <p:handoutMasterId r:id="rId104"/>
  </p:handoutMasterIdLst>
  <p:sldIdLst>
    <p:sldId id="282" r:id="rId6"/>
    <p:sldId id="281" r:id="rId7"/>
    <p:sldId id="256" r:id="rId8"/>
    <p:sldId id="283" r:id="rId9"/>
    <p:sldId id="289" r:id="rId10"/>
    <p:sldId id="290" r:id="rId11"/>
    <p:sldId id="292" r:id="rId12"/>
    <p:sldId id="2147482337" r:id="rId13"/>
    <p:sldId id="294" r:id="rId14"/>
    <p:sldId id="293" r:id="rId15"/>
    <p:sldId id="296" r:id="rId16"/>
    <p:sldId id="299" r:id="rId17"/>
    <p:sldId id="297" r:id="rId18"/>
    <p:sldId id="300" r:id="rId19"/>
    <p:sldId id="301" r:id="rId20"/>
    <p:sldId id="302" r:id="rId21"/>
    <p:sldId id="303" r:id="rId22"/>
    <p:sldId id="278" r:id="rId23"/>
    <p:sldId id="304" r:id="rId24"/>
    <p:sldId id="284" r:id="rId25"/>
    <p:sldId id="285" r:id="rId26"/>
    <p:sldId id="305" r:id="rId27"/>
    <p:sldId id="306" r:id="rId28"/>
    <p:sldId id="307" r:id="rId29"/>
    <p:sldId id="308" r:id="rId30"/>
    <p:sldId id="286" r:id="rId31"/>
    <p:sldId id="309" r:id="rId32"/>
    <p:sldId id="310" r:id="rId33"/>
    <p:sldId id="311" r:id="rId34"/>
    <p:sldId id="277" r:id="rId35"/>
    <p:sldId id="2147482344" r:id="rId36"/>
    <p:sldId id="2147482345" r:id="rId37"/>
    <p:sldId id="312" r:id="rId38"/>
    <p:sldId id="313" r:id="rId39"/>
    <p:sldId id="314" r:id="rId40"/>
    <p:sldId id="315" r:id="rId41"/>
    <p:sldId id="316" r:id="rId42"/>
    <p:sldId id="317" r:id="rId43"/>
    <p:sldId id="287" r:id="rId44"/>
    <p:sldId id="318" r:id="rId45"/>
    <p:sldId id="319" r:id="rId46"/>
    <p:sldId id="320" r:id="rId47"/>
    <p:sldId id="321" r:id="rId48"/>
    <p:sldId id="322" r:id="rId49"/>
    <p:sldId id="323" r:id="rId50"/>
    <p:sldId id="324" r:id="rId51"/>
    <p:sldId id="2147482400" r:id="rId52"/>
    <p:sldId id="2147482429" r:id="rId53"/>
    <p:sldId id="2147482430" r:id="rId54"/>
    <p:sldId id="2147482431" r:id="rId55"/>
    <p:sldId id="350" r:id="rId56"/>
    <p:sldId id="2147482432" r:id="rId57"/>
    <p:sldId id="271" r:id="rId58"/>
    <p:sldId id="2147482401" r:id="rId59"/>
    <p:sldId id="2147482361" r:id="rId60"/>
    <p:sldId id="2147482362" r:id="rId61"/>
    <p:sldId id="2147482402" r:id="rId62"/>
    <p:sldId id="2147482364" r:id="rId63"/>
    <p:sldId id="2147482365" r:id="rId64"/>
    <p:sldId id="2147482403" r:id="rId65"/>
    <p:sldId id="2147482407" r:id="rId66"/>
    <p:sldId id="2147482408" r:id="rId67"/>
    <p:sldId id="2147482436" r:id="rId68"/>
    <p:sldId id="2147482440" r:id="rId69"/>
    <p:sldId id="2147482437" r:id="rId70"/>
    <p:sldId id="2147482438" r:id="rId71"/>
    <p:sldId id="2147482439" r:id="rId72"/>
    <p:sldId id="2147482413" r:id="rId73"/>
    <p:sldId id="2147482369" r:id="rId74"/>
    <p:sldId id="2147482414" r:id="rId75"/>
    <p:sldId id="2147482371" r:id="rId76"/>
    <p:sldId id="2147482373" r:id="rId77"/>
    <p:sldId id="2147482357" r:id="rId78"/>
    <p:sldId id="2147482359" r:id="rId79"/>
    <p:sldId id="2147482406" r:id="rId80"/>
    <p:sldId id="2147482360" r:id="rId81"/>
    <p:sldId id="2147482415" r:id="rId82"/>
    <p:sldId id="2147482416" r:id="rId83"/>
    <p:sldId id="2147482417" r:id="rId84"/>
    <p:sldId id="2147482419" r:id="rId85"/>
    <p:sldId id="2147482420" r:id="rId86"/>
    <p:sldId id="2147482421" r:id="rId87"/>
    <p:sldId id="2147482367" r:id="rId88"/>
    <p:sldId id="2147482378" r:id="rId89"/>
    <p:sldId id="2147482422" r:id="rId90"/>
    <p:sldId id="2147482423" r:id="rId91"/>
    <p:sldId id="2147482427" r:id="rId92"/>
    <p:sldId id="2147482424" r:id="rId93"/>
    <p:sldId id="2147482425" r:id="rId94"/>
    <p:sldId id="2147482374" r:id="rId95"/>
    <p:sldId id="2147482381" r:id="rId96"/>
    <p:sldId id="2147482382" r:id="rId97"/>
    <p:sldId id="2147482426" r:id="rId98"/>
    <p:sldId id="267" r:id="rId99"/>
    <p:sldId id="2147482428" r:id="rId100"/>
    <p:sldId id="2147482376" r:id="rId101"/>
    <p:sldId id="2147482392" r:id="rId102"/>
  </p:sldIdLst>
  <p:sldSz cx="12192000" cy="6858000"/>
  <p:notesSz cx="6858000" cy="9144000"/>
  <p:custDataLst>
    <p:tags r:id="rId1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and workshop overview" id="{0427900E-D649-4EA7-A87B-FC645E8272C6}">
          <p14:sldIdLst>
            <p14:sldId id="282"/>
            <p14:sldId id="281"/>
            <p14:sldId id="256"/>
            <p14:sldId id="283"/>
            <p14:sldId id="289"/>
            <p14:sldId id="290"/>
            <p14:sldId id="292"/>
            <p14:sldId id="2147482337"/>
            <p14:sldId id="294"/>
            <p14:sldId id="293"/>
            <p14:sldId id="296"/>
            <p14:sldId id="299"/>
            <p14:sldId id="297"/>
          </p14:sldIdLst>
        </p14:section>
        <p14:section name="Agentic AI overview" id="{586B375E-87BD-4B08-9B29-7892CE557140}">
          <p14:sldIdLst>
            <p14:sldId id="300"/>
            <p14:sldId id="301"/>
            <p14:sldId id="302"/>
            <p14:sldId id="303"/>
            <p14:sldId id="278"/>
            <p14:sldId id="304"/>
            <p14:sldId id="284"/>
            <p14:sldId id="285"/>
            <p14:sldId id="305"/>
            <p14:sldId id="306"/>
          </p14:sldIdLst>
        </p14:section>
        <p14:section name="Customer use cases" id="{9E397858-9069-4558-95AC-262CF94B799D}">
          <p14:sldIdLst>
            <p14:sldId id="307"/>
            <p14:sldId id="308"/>
            <p14:sldId id="286"/>
            <p14:sldId id="309"/>
            <p14:sldId id="310"/>
            <p14:sldId id="311"/>
            <p14:sldId id="277"/>
          </p14:sldIdLst>
        </p14:section>
        <p14:section name="Solution play" id="{7ED671B3-2CD3-461D-8B75-68F18D6E7D16}">
          <p14:sldIdLst>
            <p14:sldId id="2147482344"/>
            <p14:sldId id="2147482345"/>
            <p14:sldId id="312"/>
            <p14:sldId id="313"/>
            <p14:sldId id="314"/>
            <p14:sldId id="315"/>
            <p14:sldId id="316"/>
            <p14:sldId id="317"/>
          </p14:sldIdLst>
        </p14:section>
        <p14:section name="Architecture of agentic AI solutions" id="{8876C321-E2B5-4135-89B6-980D3743C406}">
          <p14:sldIdLst>
            <p14:sldId id="287"/>
            <p14:sldId id="318"/>
            <p14:sldId id="319"/>
            <p14:sldId id="320"/>
            <p14:sldId id="321"/>
            <p14:sldId id="322"/>
            <p14:sldId id="323"/>
            <p14:sldId id="324"/>
            <p14:sldId id="2147482400"/>
          </p14:sldIdLst>
        </p14:section>
        <p14:section name="Governance and MCP" id="{A8E31475-2AE7-4A9D-8641-A6FAAD2D370F}">
          <p14:sldIdLst>
            <p14:sldId id="2147482429"/>
            <p14:sldId id="2147482430"/>
            <p14:sldId id="2147482431"/>
            <p14:sldId id="350"/>
            <p14:sldId id="2147482432"/>
            <p14:sldId id="271"/>
            <p14:sldId id="2147482401"/>
          </p14:sldIdLst>
        </p14:section>
        <p14:section name="Case study" id="{879E0775-C01C-4C57-A592-64CC5AA65B32}">
          <p14:sldIdLst>
            <p14:sldId id="2147482361"/>
            <p14:sldId id="2147482362"/>
            <p14:sldId id="2147482402"/>
            <p14:sldId id="2147482364"/>
            <p14:sldId id="2147482365"/>
            <p14:sldId id="2147482403"/>
          </p14:sldIdLst>
        </p14:section>
        <p14:section name="Technical envisioning prep" id="{BFF4AB9A-D763-4E31-B1D2-73930F1C4655}">
          <p14:sldIdLst>
            <p14:sldId id="2147482407"/>
            <p14:sldId id="2147482408"/>
            <p14:sldId id="2147482436"/>
            <p14:sldId id="2147482440"/>
            <p14:sldId id="2147482437"/>
            <p14:sldId id="2147482438"/>
            <p14:sldId id="2147482439"/>
            <p14:sldId id="2147482413"/>
          </p14:sldIdLst>
        </p14:section>
        <p14:section name="Intro to lab exercises" id="{05F7FFB0-B38C-4751-A8B9-32D5A2B41105}">
          <p14:sldIdLst>
            <p14:sldId id="2147482369"/>
            <p14:sldId id="2147482414"/>
            <p14:sldId id="2147482371"/>
            <p14:sldId id="2147482373"/>
          </p14:sldIdLst>
        </p14:section>
        <p14:section name="Prepare for breakouts" id="{3AF53C18-9077-49D5-A0A3-BE660C7129E8}">
          <p14:sldIdLst>
            <p14:sldId id="2147482357"/>
            <p14:sldId id="2147482359"/>
            <p14:sldId id="2147482406"/>
            <p14:sldId id="2147482360"/>
          </p14:sldIdLst>
        </p14:section>
        <p14:section name="Whiteboard" id="{6D87DE1D-AC09-4737-BFA7-9852BA681646}">
          <p14:sldIdLst>
            <p14:sldId id="2147482415"/>
            <p14:sldId id="2147482416"/>
            <p14:sldId id="2147482417"/>
            <p14:sldId id="2147482419"/>
          </p14:sldIdLst>
        </p14:section>
        <p14:section name="Exercise 1" id="{61BE0BE1-EECD-407D-A3BB-1077FB10E69D}">
          <p14:sldIdLst>
            <p14:sldId id="2147482420"/>
            <p14:sldId id="2147482421"/>
            <p14:sldId id="2147482367"/>
            <p14:sldId id="2147482378"/>
          </p14:sldIdLst>
        </p14:section>
        <p14:section name="Exercise 2" id="{7F0959A2-2085-49FF-AAB8-854170FC3B86}">
          <p14:sldIdLst>
            <p14:sldId id="2147482422"/>
            <p14:sldId id="2147482423"/>
            <p14:sldId id="2147482427"/>
          </p14:sldIdLst>
        </p14:section>
        <p14:section name="Debrief exercises 1 and 2" id="{17E7097A-4409-4D09-AF5F-6EFD58063E1B}">
          <p14:sldIdLst>
            <p14:sldId id="2147482424"/>
            <p14:sldId id="2147482425"/>
          </p14:sldIdLst>
        </p14:section>
        <p14:section name="Day one wrap-up" id="{382F35F8-616D-4091-85AD-F40FB8960D2B}">
          <p14:sldIdLst>
            <p14:sldId id="2147482374"/>
            <p14:sldId id="2147482381"/>
            <p14:sldId id="2147482382"/>
            <p14:sldId id="2147482426"/>
            <p14:sldId id="267"/>
            <p14:sldId id="2147482428"/>
            <p14:sldId id="2147482376"/>
            <p14:sldId id="2147482392"/>
          </p14:sldIdLst>
        </p14:section>
      </p14:sectionLst>
    </p:ext>
    <p:ext uri="{EFAFB233-063F-42B5-8137-9DF3F51BA10A}">
      <p15:sldGuideLst xmlns:p15="http://schemas.microsoft.com/office/powerpoint/2012/main">
        <p15:guide id="1" orient="horz" pos="960"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0078D4"/>
    <a:srgbClr val="41AFA1"/>
    <a:srgbClr val="1E304E"/>
    <a:srgbClr val="CDD8FC"/>
    <a:srgbClr val="0A54CA"/>
    <a:srgbClr val="000000"/>
    <a:srgbClr val="2A446F"/>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3DB21-6A8D-4A4D-872B-40563BBDE331}" v="1" dt="2026-01-12T22:00:11.872"/>
    <p1510:client id="{F9372D35-1EE8-4135-A961-321E902C9909}" v="158" dt="2026-01-12T18:18:17.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80" autoAdjust="0"/>
  </p:normalViewPr>
  <p:slideViewPr>
    <p:cSldViewPr snapToGrid="0">
      <p:cViewPr varScale="1">
        <p:scale>
          <a:sx n="144" d="100"/>
          <a:sy n="144" d="100"/>
        </p:scale>
        <p:origin x="108" y="248"/>
      </p:cViewPr>
      <p:guideLst>
        <p:guide orient="horz" pos="9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viewProps" Target="view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bleStyles" Target="tableStyle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55863D-C722-668A-CC3F-22A064F883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Segoe UI "/>
            </a:endParaRPr>
          </a:p>
        </p:txBody>
      </p:sp>
      <p:sp>
        <p:nvSpPr>
          <p:cNvPr id="3" name="Date Placeholder 2">
            <a:extLst>
              <a:ext uri="{FF2B5EF4-FFF2-40B4-BE49-F238E27FC236}">
                <a16:creationId xmlns:a16="http://schemas.microsoft.com/office/drawing/2014/main" id="{AE6CD983-11F1-35E0-0009-670578212A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42EA6-A226-4786-BCE6-E710E0E7543B}" type="datetimeFigureOut">
              <a:rPr lang="en-US" smtClean="0">
                <a:latin typeface="Segoe UI "/>
              </a:rPr>
              <a:t>1/12/2026</a:t>
            </a:fld>
            <a:endParaRPr lang="en-US">
              <a:latin typeface="Segoe UI "/>
            </a:endParaRPr>
          </a:p>
        </p:txBody>
      </p:sp>
      <p:sp>
        <p:nvSpPr>
          <p:cNvPr id="4" name="Footer Placeholder 3">
            <a:extLst>
              <a:ext uri="{FF2B5EF4-FFF2-40B4-BE49-F238E27FC236}">
                <a16:creationId xmlns:a16="http://schemas.microsoft.com/office/drawing/2014/main" id="{824FD97A-8E4A-0A17-E484-422D8DCF04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Segoe UI "/>
            </a:endParaRPr>
          </a:p>
        </p:txBody>
      </p:sp>
      <p:sp>
        <p:nvSpPr>
          <p:cNvPr id="5" name="Slide Number Placeholder 4">
            <a:extLst>
              <a:ext uri="{FF2B5EF4-FFF2-40B4-BE49-F238E27FC236}">
                <a16:creationId xmlns:a16="http://schemas.microsoft.com/office/drawing/2014/main" id="{371DC98F-430E-0A5D-65E3-521C38CE47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DD9D34-EE31-4F9D-AC21-D1F3B46C9ED9}" type="slidenum">
              <a:rPr lang="en-US" smtClean="0">
                <a:latin typeface="Segoe UI "/>
              </a:rPr>
              <a:t>‹#›</a:t>
            </a:fld>
            <a:endParaRPr lang="en-US">
              <a:latin typeface="Segoe UI "/>
            </a:endParaRPr>
          </a:p>
        </p:txBody>
      </p:sp>
    </p:spTree>
    <p:extLst>
      <p:ext uri="{BB962C8B-B14F-4D97-AF65-F5344CB8AC3E}">
        <p14:creationId xmlns:p14="http://schemas.microsoft.com/office/powerpoint/2010/main" val="5103959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
              </a:defRPr>
            </a:lvl1pPr>
          </a:lstStyle>
          <a:p>
            <a:fld id="{27006867-2BEC-4EB1-932A-BD828C50F5A6}" type="datetimeFigureOut">
              <a:rPr lang="en-US" smtClean="0"/>
              <a:pPr/>
              <a:t>1/12/2026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
              </a:defRPr>
            </a:lvl1pPr>
          </a:lstStyle>
          <a:p>
            <a:fld id="{8FBFA05F-1A8C-432D-BC54-796887A51DAB}" type="slidenum">
              <a:rPr lang="en-US" smtClean="0"/>
              <a:pPr/>
              <a:t>‹#›</a:t>
            </a:fld>
            <a:endParaRPr lang="en-US"/>
          </a:p>
        </p:txBody>
      </p:sp>
    </p:spTree>
    <p:extLst>
      <p:ext uri="{BB962C8B-B14F-4D97-AF65-F5344CB8AC3E}">
        <p14:creationId xmlns:p14="http://schemas.microsoft.com/office/powerpoint/2010/main" val="3569997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
        <a:ea typeface="+mn-ea"/>
        <a:cs typeface="+mn-cs"/>
      </a:defRPr>
    </a:lvl1pPr>
    <a:lvl2pPr marL="457200" algn="l" defTabSz="914400" rtl="0" eaLnBrk="1" latinLnBrk="0" hangingPunct="1">
      <a:defRPr sz="1200" kern="1200">
        <a:solidFill>
          <a:schemeClr val="tx1"/>
        </a:solidFill>
        <a:latin typeface="Segoe UI "/>
        <a:ea typeface="+mn-ea"/>
        <a:cs typeface="+mn-cs"/>
      </a:defRPr>
    </a:lvl2pPr>
    <a:lvl3pPr marL="914400" algn="l" defTabSz="914400" rtl="0" eaLnBrk="1" latinLnBrk="0" hangingPunct="1">
      <a:defRPr sz="1200" kern="1200">
        <a:solidFill>
          <a:schemeClr val="tx1"/>
        </a:solidFill>
        <a:latin typeface="Segoe UI "/>
        <a:ea typeface="+mn-ea"/>
        <a:cs typeface="+mn-cs"/>
      </a:defRPr>
    </a:lvl3pPr>
    <a:lvl4pPr marL="1371600" algn="l" defTabSz="914400" rtl="0" eaLnBrk="1" latinLnBrk="0" hangingPunct="1">
      <a:defRPr sz="1200" kern="1200">
        <a:solidFill>
          <a:schemeClr val="tx1"/>
        </a:solidFill>
        <a:latin typeface="Segoe UI "/>
        <a:ea typeface="+mn-ea"/>
        <a:cs typeface="+mn-cs"/>
      </a:defRPr>
    </a:lvl4pPr>
    <a:lvl5pPr marL="1828800" algn="l" defTabSz="914400" rtl="0" eaLnBrk="1" latinLnBrk="0" hangingPunct="1">
      <a:defRPr sz="1200" kern="1200">
        <a:solidFill>
          <a:schemeClr val="tx1"/>
        </a:solidFill>
        <a:latin typeface="Segoe UI "/>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icrosoft.seismic.com/app#/doccenter/a5266a70-9230-4c1e-a553-c5bddcb7a896/doc/%252Fdde0caec0e-9236-f21b-2991-5868e63d3984%252FdfYTZjNDRiZDMtMzEwZS1kNWZkLTNjOGEtNjliYWJjMjhmMmUw%252CPT0%253D%252CUHJvZHVjdCBQaXRjaCBEZWNr%252Flfa743e174-a9d2-47bb-b0ea-6502a0b8438c//?mode=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icrosoft.seismic.com/app#/doccenter/a5266a70-9230-4c1e-a553-c5bddcb7a896/doc/%252Fdde0caec0e-9236-f21b-2991-5868e63d3984%252FdfYTZjNDRiZDMtMzEwZS1kNWZkLTNjOGEtNjliYWJjMjhmMmUw%252CPT0%253D%252CU2FsZXMgR3VpZGFuY2UvU2FsZXMgR3VpZGU%253D%252Flf34b7cb30-316b-4a1e-9174-183d2d1f1a1c//?mode=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icrosoft.seismic.com/app#/doccenter/a5266a70-9230-4c1e-a553-c5bddcb7a896/doc/%252Fdde0caec0e-9236-f21b-2991-5868e63d3984%252FdfYTZjNDRiZDMtMzEwZS1kNWZkLTNjOGEtNjliYWJjMjhmMmUw%252CPT0%253D%252CUHJvZHVjdCBQaXRjaCBEZWNr%252Flfa743e174-a9d2-47bb-b0ea-6502a0b8438c//?mode=view"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icrosoft.seismic.com/app#/doccenter/a5266a70-9230-4c1e-a553-c5bddcb7a896/doc/%252Fdde0caec0e-9236-f21b-2991-5868e63d3984%252FdfYTZjNDRiZDMtMzEwZS1kNWZkLTNjOGEtNjliYWJjMjhmMmUw%252CPT0%253D%252CUHJvZHVjdCBQaXRjaCBEZWNr%252Flfa743e174-a9d2-47bb-b0ea-6502a0b8438c//?mode=view"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icrosoft.sharepoint.com/:p:/r/sites/IPSPartnerCSAandMarketing/_layouts/15/Doc.aspx?sourcedoc=%7BF4943670-F54E-482C-8C8D-6C302CE66B18%7D&amp;file=FY26%20Cloud%20%26%20AI%20Platform%20Partner%20Playbook%20-%20INTERNAL%20-%20FINAL.pptx&amp;action=edit&amp;mobileredirect=true&amp;DefaultItemOpen=1&amp;share=IQFwNpT0TvUsSIyNbDAs5msYAY-ey_DwZfBjno36RkZcAk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icrosoft.sharepoint.com/:p:/r/sites/IPSPartnerCSAandMarketing/_layouts/15/Doc.aspx?sourcedoc=%7BF4943670-F54E-482C-8C8D-6C302CE66B18%7D&amp;file=FY26%20Cloud%20%26%20AI%20Platform%20Partner%20Playbook%20-%20INTERNAL%20-%20FINAL.pptx&amp;action=edit&amp;mobileredirect=true&amp;DefaultItemOpen=1&amp;share=IQFwNpT0TvUsSIyNbDAs5msYAY-ey_DwZfBjno36RkZcAk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icrosoft.sharepoint.com/:p:/r/sites/CloudAICSU/_layouts/15/Doc.aspx?sourcedoc=%7BDE2890F7-E10D-4A39-9755-324DF0D3317C%7D&amp;file=FY26%20Solution%20Play%20Deep%20Dive%20-%20Innovate%20with%20Azure%20AI%20Apps%20and%20Agents%20-%20July%2030%2C%202025.pptx&amp;action=edit&amp;mobileredirect=true&amp;DefaultItemOpen=1"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microsoft.sharepoint.com/:p:/r/sites/CloudAICSU/_layouts/15/Doc.aspx?sourcedoc=%7BDE2890F7-E10D-4A39-9755-324DF0D3317C%7D&amp;file=FY26%20Solution%20Play%20Deep%20Dive%20-%20Innovate%20with%20Azure%20AI%20Apps%20and%20Agents%20-%20July%2030%2C%202025.pptx&amp;action=edit&amp;mobileredirect=true&amp;DefaultItemOpen=1"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microsoft.sharepoint.com/:p:/r/sites/CloudAICSU/_layouts/15/Doc.aspx?sourcedoc=%7BDE2890F7-E10D-4A39-9755-324DF0D3317C%7D&amp;file=FY26%20Solution%20Play%20Deep%20Dive%20-%20Innovate%20with%20Azure%20AI%20Apps%20and%20Agents%20-%20July%2030%2C%202025.pptx&amp;action=edit&amp;mobileredirect=true&amp;DefaultItemOpen=1"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microsoft.sharepoint.com/:p:/r/sites/CloudAICSU/_layouts/15/Doc.aspx?sourcedoc=%7BDE2890F7-E10D-4A39-9755-324DF0D3317C%7D&amp;file=FY26%20Solution%20Play%20Deep%20Dive%20-%20Innovate%20with%20Azure%20AI%20Apps%20and%20Agents%20-%20July%2030%2C%202025.pptx&amp;action=edit&amp;mobileredirect=true&amp;DefaultItemOpen=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icrosoft.sharepoint.com/:p:/r/sites/CloudAICSU/_layouts/15/Doc.aspx?sourcedoc=%7BDE2890F7-E10D-4A39-9755-324DF0D3317C%7D&amp;file=FY26%20Solution%20Play%20Deep%20Dive%20-%20Innovate%20with%20Azure%20AI%20Apps%20and%20Agents%20-%20July%2030%2C%202025.pptx&amp;action=edit&amp;mobileredirect=true&amp;DefaultItemOpen=1"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microsoft.seismic.com/app#/doccenter/a5266a70-9230-4c1e-a553-c5bddcb7a896/doc/%252Fdde0caec0e-9236-f21b-2991-5868e63d3984%252FdfYTZjNDRiZDMtMzEwZS1kNWZkLTNjOGEtNjliYWJjMjhmMmUw%252CPT0%253D%252CQmVzdCBQcmFjdGljZXM%253D%252Flf7559a83f-94ff-4fae-888a-4518fbfc5f4b//?mode=view"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microsoft.seismic.com/app#/doccenter/a5266a70-9230-4c1e-a553-c5bddcb7a896/doc/%252Fdde0caec0e-9236-f21b-2991-5868e63d3984%252FdfYTZjNDRiZDMtMzEwZS1kNWZkLTNjOGEtNjliYWJjMjhmMmUw%252CPT0%253D%252CQmVzdCBQcmFjdGljZXM%253D%252Flf7559a83f-94ff-4fae-888a-4518fbfc5f4b//?mode=view"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Semibold"/>
                <a:cs typeface="Segoe UI Semibold"/>
              </a:rPr>
              <a:t>Speaker notes:</a:t>
            </a:r>
            <a:r>
              <a:rPr lang="en-US" dirty="0">
                <a:latin typeface="Segoe UI Semibold"/>
                <a:cs typeface="Segoe UI Semibold"/>
              </a:rPr>
              <a:t> </a:t>
            </a:r>
          </a:p>
          <a:p>
            <a:endParaRPr lang="en-US" dirty="0"/>
          </a:p>
          <a:p>
            <a:r>
              <a:rPr lang="en-US" dirty="0"/>
              <a:t>Welcome to the </a:t>
            </a:r>
            <a:r>
              <a:rPr lang="en-US" dirty="0" err="1"/>
              <a:t>TechWorkshop</a:t>
            </a:r>
            <a:r>
              <a:rPr lang="en-US" dirty="0"/>
              <a:t>: </a:t>
            </a:r>
            <a:r>
              <a:rPr kumimoji="0" lang="en-US" sz="1200" b="1" i="0" u="none" strike="noStrike" kern="1200" cap="none" spc="0" normalizeH="0" baseline="0" noProof="0" dirty="0">
                <a:ln>
                  <a:noFill/>
                </a:ln>
                <a:solidFill>
                  <a:schemeClr val="bg1"/>
                </a:solidFill>
                <a:effectLst/>
                <a:uLnTx/>
                <a:uFillTx/>
                <a:latin typeface="Segoe Sans Text"/>
                <a:cs typeface="Segoe Sans Text"/>
              </a:rPr>
              <a:t>Azure AI Apps and Agents</a:t>
            </a:r>
          </a:p>
          <a:p>
            <a:r>
              <a:rPr lang="en-US" dirty="0"/>
              <a:t>Day 1</a:t>
            </a:r>
          </a:p>
          <a:p>
            <a:endParaRPr lang="en-US" dirty="0"/>
          </a:p>
        </p:txBody>
      </p:sp>
      <p:sp>
        <p:nvSpPr>
          <p:cNvPr id="4" name="Slide Number Placeholder 3"/>
          <p:cNvSpPr>
            <a:spLocks noGrp="1"/>
          </p:cNvSpPr>
          <p:nvPr>
            <p:ph type="sldNum" sz="quarter" idx="5"/>
          </p:nvPr>
        </p:nvSpPr>
        <p:spPr/>
        <p:txBody>
          <a:bodyPr/>
          <a:lstStyle/>
          <a:p>
            <a:fld id="{E1CEBBF1-2E12-C840-8D43-74BCA8D2B0FC}" type="slidenum">
              <a:rPr lang="en-US" smtClean="0"/>
              <a:t>1</a:t>
            </a:fld>
            <a:endParaRPr lang="en-US"/>
          </a:p>
        </p:txBody>
      </p:sp>
    </p:spTree>
    <p:extLst>
      <p:ext uri="{BB962C8B-B14F-4D97-AF65-F5344CB8AC3E}">
        <p14:creationId xmlns:p14="http://schemas.microsoft.com/office/powerpoint/2010/main" val="142563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E8B54-A380-4AAD-A702-45CD92A1F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63DA75-1432-98FF-B225-1D0926091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79F658-7703-E075-BFBE-CA81A6497742}"/>
              </a:ext>
            </a:extLst>
          </p:cNvPr>
          <p:cNvSpPr>
            <a:spLocks noGrp="1"/>
          </p:cNvSpPr>
          <p:nvPr>
            <p:ph type="body" idx="1"/>
          </p:nvPr>
        </p:nvSpPr>
        <p:spPr/>
        <p:txBody>
          <a:bodyPr/>
          <a:lstStyle/>
          <a:p>
            <a:r>
              <a:rPr lang="en-US" b="1"/>
              <a:t>&lt;Coach&gt; </a:t>
            </a:r>
            <a:r>
              <a:rPr lang="en-US" b="0"/>
              <a:t>Review the Day 2 agenda with students</a:t>
            </a:r>
          </a:p>
          <a:p>
            <a:endParaRPr lang="en-US"/>
          </a:p>
        </p:txBody>
      </p:sp>
      <p:sp>
        <p:nvSpPr>
          <p:cNvPr id="4" name="Slide Number Placeholder 3">
            <a:extLst>
              <a:ext uri="{FF2B5EF4-FFF2-40B4-BE49-F238E27FC236}">
                <a16:creationId xmlns:a16="http://schemas.microsoft.com/office/drawing/2014/main" id="{B15FC4F6-BE04-4CB2-4987-15147B4E42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5040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buFont typeface="Symbol" panose="05050102010706020507" pitchFamily="18" charset="2"/>
              <a:defRPr/>
            </a:pPr>
            <a:r>
              <a:rPr lang="en-US" b="1" i="0" u="none" strike="noStrike">
                <a:solidFill>
                  <a:srgbClr val="000000"/>
                </a:solidFill>
                <a:effectLst/>
                <a:cs typeface="Calibri"/>
              </a:rPr>
              <a:t>&lt;Coach&gt;</a:t>
            </a:r>
            <a:br>
              <a:rPr lang="en-US" b="1">
                <a:latin typeface="Segoe UI"/>
                <a:ea typeface="Calibri" panose="020F0502020204030204" pitchFamily="34" charset="0"/>
                <a:cs typeface="Segoe UI"/>
              </a:rPr>
            </a:br>
            <a:r>
              <a:rPr lang="en-US" b="0">
                <a:solidFill>
                  <a:srgbClr val="000000"/>
                </a:solidFill>
                <a:latin typeface="Segoe UI"/>
                <a:ea typeface="Calibri" panose="020F0502020204030204" pitchFamily="34" charset="0"/>
                <a:cs typeface="Segoe UI"/>
              </a:rPr>
              <a:t>Review with students the exercises for day one and </a:t>
            </a:r>
            <a:r>
              <a:rPr lang="en-US">
                <a:solidFill>
                  <a:srgbClr val="000000"/>
                </a:solidFill>
                <a:latin typeface="Segoe UI"/>
                <a:ea typeface="Calibri" panose="020F0502020204030204" pitchFamily="34" charset="0"/>
                <a:cs typeface="Segoe UI"/>
              </a:rPr>
              <a:t>day</a:t>
            </a:r>
            <a:r>
              <a:rPr lang="en-US" b="0">
                <a:solidFill>
                  <a:srgbClr val="000000"/>
                </a:solidFill>
                <a:latin typeface="Segoe UI"/>
                <a:ea typeface="Calibri" panose="020F0502020204030204" pitchFamily="34" charset="0"/>
                <a:cs typeface="Segoe UI"/>
              </a:rPr>
              <a:t> two, so students know what to expect:</a:t>
            </a:r>
            <a:br>
              <a:rPr lang="en-US" b="1">
                <a:latin typeface="Segoe UI"/>
                <a:ea typeface="Calibri" panose="020F0502020204030204" pitchFamily="34" charset="0"/>
                <a:cs typeface="Segoe UI"/>
              </a:rPr>
            </a:br>
            <a:endParaRPr lang="en-US">
              <a:solidFill>
                <a:srgbClr val="444444"/>
              </a:solidFill>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a:solidFill>
                  <a:srgbClr val="000000"/>
                </a:solidFill>
                <a:effectLst/>
                <a:latin typeface="Segoe UI"/>
                <a:cs typeface="Segoe UI"/>
              </a:rPr>
              <a:t>Day 1 – 	Title(s) and lab main objective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a:solidFill>
                  <a:srgbClr val="000000"/>
                </a:solidFill>
                <a:effectLst/>
                <a:latin typeface="Segoe UI"/>
                <a:cs typeface="Segoe UI"/>
              </a:rPr>
              <a:t>Day 2 –	</a:t>
            </a:r>
            <a:r>
              <a:rPr lang="en-US" sz="2800" b="0" i="0" u="none" strike="noStrike">
                <a:solidFill>
                  <a:srgbClr val="000000"/>
                </a:solidFill>
                <a:effectLst/>
                <a:latin typeface="Segoe UI"/>
                <a:cs typeface="Segoe UI"/>
              </a:rPr>
              <a:t>Title(s) and lab main objective </a:t>
            </a:r>
            <a:endParaRPr lang="en-US" sz="4000"/>
          </a:p>
          <a:p>
            <a:endParaRPr lang="en-US"/>
          </a:p>
        </p:txBody>
      </p:sp>
      <p:sp>
        <p:nvSpPr>
          <p:cNvPr id="4" name="Slide Number Placeholder 3"/>
          <p:cNvSpPr>
            <a:spLocks noGrp="1"/>
          </p:cNvSpPr>
          <p:nvPr>
            <p:ph type="sldNum" sz="quarter" idx="5"/>
          </p:nvPr>
        </p:nvSpPr>
        <p:spPr/>
        <p:txBody>
          <a:bodyPr/>
          <a:lstStyle/>
          <a:p>
            <a:fld id="{E1CEBBF1-2E12-C840-8D43-74BCA8D2B0FC}" type="slidenum">
              <a:rPr lang="en-US" smtClean="0"/>
              <a:t>12</a:t>
            </a:fld>
            <a:endParaRPr lang="en-US"/>
          </a:p>
        </p:txBody>
      </p:sp>
    </p:spTree>
    <p:extLst>
      <p:ext uri="{BB962C8B-B14F-4D97-AF65-F5344CB8AC3E}">
        <p14:creationId xmlns:p14="http://schemas.microsoft.com/office/powerpoint/2010/main" val="1466385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C22CE-AA92-7796-12C4-799E6BCC9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1D848-E141-5952-D2D6-F8AEF56DCA1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2858F45-7E2D-ABF6-D9B3-5000EF7577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a:solidFill>
                  <a:srgbClr val="000000"/>
                </a:solidFill>
                <a:effectLst/>
                <a:highlight>
                  <a:srgbClr val="F5F5F5"/>
                </a:highlight>
                <a:latin typeface="Segoe UI" panose="020B0502040204020203" pitchFamily="34" charset="0"/>
              </a:rPr>
              <a:t>&lt;Coach&gt; </a:t>
            </a:r>
            <a:r>
              <a:rPr lang="en-US" sz="1200" b="0" i="0" u="none" strike="noStrike">
                <a:solidFill>
                  <a:srgbClr val="000000"/>
                </a:solidFill>
                <a:effectLst/>
                <a:highlight>
                  <a:srgbClr val="F5F5F5"/>
                </a:highlight>
                <a:latin typeface="Segoe UI" panose="020B0502040204020203" pitchFamily="34" charset="0"/>
              </a:rPr>
              <a:t>Here are some optional, but highly recommended pre-work and </a:t>
            </a:r>
            <a:r>
              <a:rPr lang="en-US"/>
              <a:t>some additional resources.</a:t>
            </a:r>
          </a:p>
          <a:p>
            <a:endParaRPr lang="en-US"/>
          </a:p>
        </p:txBody>
      </p:sp>
      <p:sp>
        <p:nvSpPr>
          <p:cNvPr id="4" name="Slide Number Placeholder 3">
            <a:extLst>
              <a:ext uri="{FF2B5EF4-FFF2-40B4-BE49-F238E27FC236}">
                <a16:creationId xmlns:a16="http://schemas.microsoft.com/office/drawing/2014/main" id="{6D4FC4B3-CEBC-58BB-F34D-34011864E7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3DB392-7440-E949-9AA9-A72BABC1E2C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70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pPr>
            <a:endParaRPr lang="en-US" dirty="0">
              <a:effectLst/>
            </a:endParaRPr>
          </a:p>
          <a:p>
            <a:pPr marL="0" marR="0" lvl="0" indent="0" algn="l" defTabSz="914400">
              <a:lnSpc>
                <a:spcPct val="111000"/>
              </a:lnSpc>
              <a:spcBef>
                <a:spcPts val="0"/>
              </a:spcBef>
              <a:spcAft>
                <a:spcPts val="1225"/>
              </a:spcAft>
              <a:buNone/>
              <a:tabLst/>
              <a:defRPr/>
            </a:pPr>
            <a:r>
              <a:rPr lang="en-US" b="1" dirty="0"/>
              <a:t>&lt;Coach&gt;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Calibri" panose="020F0502020204030204" pitchFamily="34" charset="0"/>
                <a:cs typeface="Calibri"/>
              </a:rPr>
              <a:t>This section sets the foundation for the rest of the workshop and provides an overview of Agentic AI solutions. You’ll start from customer pain points, then introduce the solution at a high-level overview.</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14</a:t>
            </a:fld>
            <a:endParaRPr lang="en-US"/>
          </a:p>
        </p:txBody>
      </p:sp>
    </p:spTree>
    <p:extLst>
      <p:ext uri="{BB962C8B-B14F-4D97-AF65-F5344CB8AC3E}">
        <p14:creationId xmlns:p14="http://schemas.microsoft.com/office/powerpoint/2010/main" val="3138943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11000"/>
              </a:lnSpc>
              <a:spcBef>
                <a:spcPts val="0"/>
              </a:spcBef>
              <a:spcAft>
                <a:spcPts val="1225"/>
              </a:spcAft>
              <a:buNone/>
              <a:tabLst/>
              <a:defRPr/>
            </a:pPr>
            <a:r>
              <a:rPr lang="en-US" b="1" dirty="0"/>
              <a:t>Speaker notes: </a:t>
            </a:r>
          </a:p>
          <a:p>
            <a:pPr marL="0" marR="0" lvl="0" indent="0" algn="l" defTabSz="914400">
              <a:lnSpc>
                <a:spcPct val="111000"/>
              </a:lnSpc>
              <a:spcBef>
                <a:spcPts val="0"/>
              </a:spcBef>
              <a:spcAft>
                <a:spcPts val="1225"/>
              </a:spcAft>
              <a:buNone/>
              <a:tabLst/>
              <a:defRPr/>
            </a:pPr>
            <a:r>
              <a:rPr lang="en-US" dirty="0"/>
              <a:t>Let’s start by discussing the current landscape many organizations face when it comes to their business processes and workflows.</a:t>
            </a:r>
            <a:endParaRPr lang="en-US" sz="1200" kern="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800"/>
              </a:spcAft>
            </a:pPr>
            <a:r>
              <a:rPr lang="en-US" sz="1200" kern="0" dirty="0">
                <a:effectLst/>
                <a:latin typeface="Arial" panose="020B0604020202020204" pitchFamily="34" charset="0"/>
                <a:ea typeface="Times New Roman" panose="02020603050405020304" pitchFamily="18" charset="0"/>
                <a:cs typeface="Times New Roman" panose="02020603050405020304" pitchFamily="18" charset="0"/>
              </a:rPr>
              <a:t>Most organizations today are still dealing with complex, manual, and time-consuming workflows. These processes often lack automation, which leads to several critical challenges: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200" kern="0" dirty="0">
                <a:effectLst/>
                <a:latin typeface="Arial" panose="020B0604020202020204" pitchFamily="34" charset="0"/>
                <a:ea typeface="Times New Roman" panose="02020603050405020304" pitchFamily="18" charset="0"/>
                <a:cs typeface="Times New Roman" panose="02020603050405020304" pitchFamily="18" charset="0"/>
              </a:rPr>
              <a:t>Inefficiency and High Operational Costs: Manual processes are typically slower and more error-prone, leading to inefficiencies and increased operational costs. </a:t>
            </a:r>
          </a:p>
          <a:p>
            <a:pPr marL="342900" marR="0" lvl="0" indent="-342900" algn="l" defTabSz="914400" rtl="0" eaLnBrk="1" fontAlgn="auto" latinLnBrk="0" hangingPunct="1">
              <a:lnSpc>
                <a:spcPct val="115000"/>
              </a:lnSpc>
              <a:spcBef>
                <a:spcPts val="0"/>
              </a:spcBef>
              <a:spcAft>
                <a:spcPts val="800"/>
              </a:spcAft>
              <a:buClrTx/>
              <a:buSzTx/>
              <a:buFont typeface="+mj-lt"/>
              <a:buAutoNum type="arabicPeriod"/>
              <a:tabLst>
                <a:tab pos="457200" algn="l"/>
              </a:tabLst>
              <a:defRPr/>
            </a:pPr>
            <a:r>
              <a:rPr lang="en-US" sz="1200" kern="0" dirty="0">
                <a:effectLst/>
                <a:latin typeface="Arial" panose="020B0604020202020204" pitchFamily="34" charset="0"/>
                <a:ea typeface="Times New Roman" panose="02020603050405020304" pitchFamily="18" charset="0"/>
                <a:cs typeface="Times New Roman" panose="02020603050405020304" pitchFamily="18" charset="0"/>
              </a:rPr>
              <a:t>Lack of Visibility and Control: Without automation, it’s hard to monitor and manage processes in real time. Leaders often lack the visibility needed to make informed decisions or to quickly identify bottlenecks and issues.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200" kern="0" dirty="0">
                <a:effectLst/>
                <a:latin typeface="Arial" panose="020B0604020202020204" pitchFamily="34" charset="0"/>
                <a:ea typeface="Times New Roman" panose="02020603050405020304" pitchFamily="18" charset="0"/>
                <a:cs typeface="Times New Roman" panose="02020603050405020304" pitchFamily="18" charset="0"/>
              </a:rPr>
              <a:t>Human Error: When tasks are performed manually, there’s always a risk of mistakes—whether it’s data entry errors or missed steps in a process. These errors can have downstream impacts, sometimes resulting in costly rework or compliance issues.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200" kern="0" dirty="0">
                <a:effectLst/>
                <a:latin typeface="Arial" panose="020B0604020202020204" pitchFamily="34" charset="0"/>
                <a:ea typeface="Times New Roman" panose="02020603050405020304" pitchFamily="18" charset="0"/>
                <a:cs typeface="Times New Roman" panose="02020603050405020304" pitchFamily="18" charset="0"/>
              </a:rPr>
              <a:t>Scalability Issues: As organizations grow, manual processes become bottlenecks. What worked for a small team quickly becomes unsustainable at scale, limiting the organization’s ability to respond to new opportunities or increased demand. </a:t>
            </a:r>
          </a:p>
          <a:p>
            <a:pPr marL="342900" marR="0" lvl="0" indent="-342900">
              <a:lnSpc>
                <a:spcPct val="115000"/>
              </a:lnSpc>
              <a:spcBef>
                <a:spcPts val="0"/>
              </a:spcBef>
              <a:spcAft>
                <a:spcPts val="800"/>
              </a:spcAft>
              <a:buFont typeface="+mj-lt"/>
              <a:buAutoNum type="arabicPeriod"/>
              <a:tabLst>
                <a:tab pos="457200" algn="l"/>
              </a:tabLst>
            </a:pPr>
            <a:endParaRPr lang="en-US" sz="1200" kern="0" dirty="0">
              <a:effectLst/>
              <a:latin typeface="Arial" panose="020B06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800"/>
              </a:spcAft>
              <a:buFont typeface="+mj-lt"/>
              <a:buNone/>
              <a:tabLst>
                <a:tab pos="457200" algn="l"/>
              </a:tabLst>
            </a:pPr>
            <a:r>
              <a:rPr lang="en-US" dirty="0"/>
              <a:t>These challenges highlight why so many organizations are looking to automation and AI-driven solutions. By addressing inefficiency, reducing errors, improving visibility, and enabling scalability, automation can transform how businesses operate.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15</a:t>
            </a:fld>
            <a:endParaRPr lang="en-US"/>
          </a:p>
        </p:txBody>
      </p:sp>
    </p:spTree>
    <p:extLst>
      <p:ext uri="{BB962C8B-B14F-4D97-AF65-F5344CB8AC3E}">
        <p14:creationId xmlns:p14="http://schemas.microsoft.com/office/powerpoint/2010/main" val="3706254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Speaker notes: </a:t>
            </a:r>
          </a:p>
          <a:p>
            <a:r>
              <a:rPr lang="en-US" dirty="0"/>
              <a:t>Today, we are exploring an exciting new frontier in AI: Agentic AI. This concept is transforming how we interact with technology. Rather than simply automating tasks, Agentic AI represents intelligent agents that can handle more complex workflows, adapt to changing requirements, and collaborate with humans to achieve better outcomes. These agents are not just rule-based bots. They can reason, plan, and make decisions in real time, responding dynamically to new information and evolving situations. Agentic AI enables systems to move beyond static automation—allowing for more dynamic, efficient, and human-centric solutions. This evolution paves the way for more dynamic and efficient systems, moving beyond the limitations of traditional automation.</a:t>
            </a:r>
          </a:p>
          <a:p>
            <a:endParaRPr lang="en-US" dirty="0"/>
          </a:p>
          <a:p>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E1CEBBF1-2E12-C840-8D43-74BCA8D2B0FC}" type="slidenum">
              <a:rPr lang="en-US" smtClean="0"/>
              <a:t>16</a:t>
            </a:fld>
            <a:endParaRPr lang="en-US"/>
          </a:p>
        </p:txBody>
      </p:sp>
    </p:spTree>
    <p:extLst>
      <p:ext uri="{BB962C8B-B14F-4D97-AF65-F5344CB8AC3E}">
        <p14:creationId xmlns:p14="http://schemas.microsoft.com/office/powerpoint/2010/main" val="142563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tab pos="457108" algn="l"/>
              </a:tabLst>
              <a:defRPr/>
            </a:pPr>
            <a:r>
              <a:rPr lang="en-US" sz="1200" b="1" dirty="0"/>
              <a:t>Speaker notes: </a:t>
            </a:r>
          </a:p>
          <a:p>
            <a:pPr>
              <a:lnSpc>
                <a:spcPct val="107000"/>
              </a:lnSpc>
              <a:spcAft>
                <a:spcPts val="800"/>
              </a:spcAft>
              <a:tabLst>
                <a:tab pos="457108" algn="l"/>
              </a:tabLst>
            </a:pPr>
            <a:r>
              <a:rPr lang="en-US" sz="1200" dirty="0">
                <a:solidFill>
                  <a:srgbClr val="000000"/>
                </a:solidFill>
                <a:ea typeface="Times New Roman" panose="02020603050405020304" pitchFamily="18" charset="0"/>
                <a:cs typeface="Times New Roman" panose="02020603050405020304" pitchFamily="18" charset="0"/>
              </a:rPr>
              <a:t>Why is Azure such a powerful platform for building AI apps and agents?</a:t>
            </a:r>
          </a:p>
          <a:p>
            <a:pPr>
              <a:lnSpc>
                <a:spcPct val="107000"/>
              </a:lnSpc>
              <a:spcAft>
                <a:spcPts val="800"/>
              </a:spcAft>
              <a:tabLst>
                <a:tab pos="457108" algn="l"/>
              </a:tabLst>
            </a:pPr>
            <a:r>
              <a:rPr lang="en-US" sz="1200" dirty="0">
                <a:solidFill>
                  <a:srgbClr val="000000"/>
                </a:solidFill>
                <a:ea typeface="Times New Roman" panose="02020603050405020304" pitchFamily="18" charset="0"/>
                <a:cs typeface="Times New Roman" panose="02020603050405020304" pitchFamily="18" charset="0"/>
              </a:rPr>
              <a:t>Azure helps customers easily build, customize, scale, and run AI apps and agents. </a:t>
            </a:r>
          </a:p>
          <a:p>
            <a:pPr>
              <a:lnSpc>
                <a:spcPct val="107000"/>
              </a:lnSpc>
              <a:spcAft>
                <a:spcPts val="800"/>
              </a:spcAft>
              <a:tabLst>
                <a:tab pos="457108" algn="l"/>
              </a:tabLst>
            </a:pPr>
            <a:r>
              <a:rPr lang="en-US" sz="1200" dirty="0">
                <a:solidFill>
                  <a:srgbClr val="000000"/>
                </a:solidFill>
                <a:ea typeface="Times New Roman" panose="02020603050405020304" pitchFamily="18" charset="0"/>
                <a:cs typeface="Times New Roman" panose="02020603050405020304" pitchFamily="18" charset="0"/>
              </a:rPr>
              <a:t>It provides low code as well as pro code options for developer tools that enable 20% faster innovation through the use of agentic DevOps.</a:t>
            </a:r>
          </a:p>
          <a:p>
            <a:pPr>
              <a:lnSpc>
                <a:spcPct val="107000"/>
              </a:lnSpc>
              <a:spcAft>
                <a:spcPts val="800"/>
              </a:spcAft>
              <a:tabLst>
                <a:tab pos="457108" algn="l"/>
              </a:tabLst>
            </a:pPr>
            <a:r>
              <a:rPr lang="en-US" sz="1200" dirty="0">
                <a:solidFill>
                  <a:srgbClr val="000000"/>
                </a:solidFill>
                <a:ea typeface="Times New Roman" panose="02020603050405020304" pitchFamily="18" charset="0"/>
                <a:cs typeface="Times New Roman" panose="02020603050405020304" pitchFamily="18" charset="0"/>
              </a:rPr>
              <a:t>It provides a comprehensive AI platform with a choice of more than 11,000 foundational, open, as well as industry-specific models that enable customers to design, customize, and manage their AI apps and agents at scale.</a:t>
            </a:r>
          </a:p>
          <a:p>
            <a:pPr>
              <a:lnSpc>
                <a:spcPct val="107000"/>
              </a:lnSpc>
              <a:spcAft>
                <a:spcPts val="800"/>
              </a:spcAft>
              <a:tabLst>
                <a:tab pos="457108" algn="l"/>
              </a:tabLst>
            </a:pPr>
            <a:r>
              <a:rPr lang="en-US" sz="1200" dirty="0">
                <a:solidFill>
                  <a:srgbClr val="000000"/>
                </a:solidFill>
                <a:ea typeface="Times New Roman" panose="02020603050405020304" pitchFamily="18" charset="0"/>
                <a:cs typeface="Times New Roman" panose="02020603050405020304" pitchFamily="18" charset="0"/>
              </a:rPr>
              <a:t>It also provides application platform and database services that enable customers to run their apps at hyperscale with high reliability and up to 70% reduced operational overhead.</a:t>
            </a:r>
          </a:p>
          <a:p>
            <a:pPr>
              <a:lnSpc>
                <a:spcPct val="107000"/>
              </a:lnSpc>
              <a:spcAft>
                <a:spcPts val="800"/>
              </a:spcAft>
              <a:tabLst>
                <a:tab pos="457108" algn="l"/>
              </a:tabLst>
            </a:pPr>
            <a:r>
              <a:rPr lang="en-US" sz="1200" dirty="0">
                <a:solidFill>
                  <a:srgbClr val="000000"/>
                </a:solidFill>
                <a:ea typeface="Times New Roman" panose="02020603050405020304" pitchFamily="18" charset="0"/>
                <a:cs typeface="Times New Roman" panose="02020603050405020304" pitchFamily="18" charset="0"/>
              </a:rPr>
              <a:t>Finally, it helps customers secure and govern their AI apps and agents to minimize business risk.</a:t>
            </a:r>
          </a:p>
          <a:p>
            <a:pPr>
              <a:lnSpc>
                <a:spcPct val="107000"/>
              </a:lnSpc>
              <a:spcAft>
                <a:spcPts val="800"/>
              </a:spcAft>
              <a:tabLst>
                <a:tab pos="457108" algn="l"/>
              </a:tabLst>
            </a:pPr>
            <a:r>
              <a:rPr lang="en-US" sz="1200" dirty="0"/>
              <a:t>By leveraging Azure’s integrated AI-native tools, organizations can reduce developer ramp-up time, accelerate innovation, and unlock new business value. They can scale AI apps and agents seamlessly, optimize resource utilization, and align their AI investments with ROI goals.</a:t>
            </a:r>
            <a:endParaRPr lang="en-US" sz="1200" dirty="0">
              <a:solidFill>
                <a:srgbClr val="000000"/>
              </a:solidFill>
              <a:ea typeface="Times New Roman" panose="02020603050405020304" pitchFamily="18" charset="0"/>
              <a:cs typeface="Times New Roman" panose="02020603050405020304" pitchFamily="18" charset="0"/>
            </a:endParaRPr>
          </a:p>
          <a:p>
            <a:pPr>
              <a:lnSpc>
                <a:spcPct val="107000"/>
              </a:lnSpc>
              <a:spcAft>
                <a:spcPts val="800"/>
              </a:spcAft>
              <a:tabLst>
                <a:tab pos="457108" algn="l"/>
              </a:tabLst>
            </a:pPr>
            <a:endParaRPr lang="en-US" sz="1200" dirty="0">
              <a:solidFill>
                <a:srgbClr val="000000"/>
              </a:solidFill>
              <a:ea typeface="Times New Roman" panose="02020603050405020304" pitchFamily="18" charset="0"/>
              <a:cs typeface="Times New Roman" panose="02020603050405020304" pitchFamily="18" charset="0"/>
            </a:endParaRPr>
          </a:p>
          <a:p>
            <a:pPr>
              <a:lnSpc>
                <a:spcPct val="107000"/>
              </a:lnSpc>
              <a:spcAft>
                <a:spcPts val="800"/>
              </a:spcAft>
              <a:tabLst>
                <a:tab pos="457108" algn="l"/>
              </a:tabLst>
            </a:pPr>
            <a:r>
              <a:rPr lang="en-US" sz="1200" b="0" dirty="0">
                <a:solidFill>
                  <a:srgbClr val="000000"/>
                </a:solidFill>
                <a:ea typeface="Times New Roman" panose="02020603050405020304" pitchFamily="18" charset="0"/>
                <a:cs typeface="Times New Roman" panose="02020603050405020304" pitchFamily="18" charset="0"/>
              </a:rPr>
              <a:t>Source</a:t>
            </a:r>
            <a:r>
              <a:rPr lang="en-US" sz="1200" dirty="0">
                <a:solidFill>
                  <a:srgbClr val="000000"/>
                </a:solidFill>
                <a:ea typeface="Times New Roman" panose="02020603050405020304" pitchFamily="18" charset="0"/>
                <a:cs typeface="Times New Roman" panose="02020603050405020304" pitchFamily="18" charset="0"/>
              </a:rPr>
              <a:t>: </a:t>
            </a:r>
            <a:r>
              <a:rPr lang="en-US" sz="1200" dirty="0">
                <a:hlinkClick r:id="rId3"/>
              </a:rPr>
              <a:t>L200 Innovate with Azure AI Apps and Agents</a:t>
            </a:r>
            <a:endParaRPr lang="en-US" sz="1200" dirty="0">
              <a:solidFill>
                <a:srgbClr val="000000"/>
              </a:solidFill>
              <a:ea typeface="Times New Roman" panose="02020603050405020304" pitchFamily="18" charset="0"/>
              <a:cs typeface="Times New Roman" panose="02020603050405020304" pitchFamily="18" charset="0"/>
            </a:endParaRPr>
          </a:p>
          <a:p>
            <a:pPr>
              <a:lnSpc>
                <a:spcPct val="107000"/>
              </a:lnSpc>
              <a:spcAft>
                <a:spcPts val="800"/>
              </a:spcAft>
              <a:tabLst>
                <a:tab pos="457108" algn="l"/>
              </a:tabLst>
            </a:pPr>
            <a:r>
              <a:rPr lang="en-US" sz="1200" dirty="0">
                <a:solidFill>
                  <a:srgbClr val="000000"/>
                </a:solidFill>
                <a:ea typeface="Times New Roman" panose="02020603050405020304" pitchFamily="18" charset="0"/>
                <a:cs typeface="Times New Roman" panose="02020603050405020304" pitchFamily="18" charset="0"/>
              </a:rPr>
              <a:t>https://microsoft.seismic.com/app#/doccenter/a5266a70-9230-4c1e-a553-c5bddcb7a896/doc/%252Fdde0caec0e-9236-f21b-2991-5868e63d3984%252FdfYTZjNDRiZDMtMzEwZS1kNWZkLTNjOGEtNjliYWJjMjhmMmUw%252CPT0%253D%252CUHJvZHVjdCBQaXRjaCBEZWNr%252Flfa743e174-a9d2-47bb-b0ea-6502a0b8438c//?mode=view</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17</a:t>
            </a:fld>
            <a:endParaRPr lang="en-US"/>
          </a:p>
        </p:txBody>
      </p:sp>
    </p:spTree>
    <p:extLst>
      <p:ext uri="{BB962C8B-B14F-4D97-AF65-F5344CB8AC3E}">
        <p14:creationId xmlns:p14="http://schemas.microsoft.com/office/powerpoint/2010/main" val="5653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p>
          <a:p>
            <a:r>
              <a:rPr lang="en-US" dirty="0"/>
              <a:t>Let’s break down what we mean by an AI agent and how it differs from traditional automation or simple bots.</a:t>
            </a:r>
          </a:p>
          <a:p>
            <a:r>
              <a:rPr lang="en-US" dirty="0"/>
              <a:t>An AI agent is a micro-service that takes unstructured messages—like user questions or system events—optionally invokes other APIs or tools and returns meaningful responses.</a:t>
            </a:r>
          </a:p>
          <a:p>
            <a:r>
              <a:rPr lang="en-US" dirty="0"/>
              <a:t>Agents are powered by large language models (LLMs) and can follow instructions, use tools, access knowledge, perform actions, and retain memory of previous interactions.</a:t>
            </a:r>
          </a:p>
          <a:p>
            <a:r>
              <a:rPr lang="en-US" dirty="0"/>
              <a:t>The agent workflow typically involves three main steps: </a:t>
            </a:r>
          </a:p>
          <a:p>
            <a:pPr marL="171450" lvl="0" indent="-171450">
              <a:buFont typeface="Arial" panose="020B0604020202020204" pitchFamily="34" charset="0"/>
              <a:buChar char="•"/>
            </a:pPr>
            <a:r>
              <a:rPr lang="en-US" b="1" dirty="0"/>
              <a:t>Input:</a:t>
            </a:r>
            <a:r>
              <a:rPr lang="en-US" dirty="0"/>
              <a:t> The agent receives messages from users or systems.</a:t>
            </a:r>
          </a:p>
          <a:p>
            <a:pPr marL="171450" lvl="0" indent="-171450">
              <a:buFont typeface="Arial" panose="020B0604020202020204" pitchFamily="34" charset="0"/>
              <a:buChar char="•"/>
            </a:pPr>
            <a:r>
              <a:rPr lang="en-US" b="1" dirty="0"/>
              <a:t>Processing:</a:t>
            </a:r>
            <a:r>
              <a:rPr lang="en-US" dirty="0"/>
              <a:t> The agent interprets the input, may call tools or APIs, and uses its memory and knowledge to reason and plan.</a:t>
            </a:r>
          </a:p>
          <a:p>
            <a:pPr marL="171450" lvl="0" indent="-171450">
              <a:buFont typeface="Arial" panose="020B0604020202020204" pitchFamily="34" charset="0"/>
              <a:buChar char="•"/>
            </a:pPr>
            <a:r>
              <a:rPr lang="en-US" b="1" dirty="0"/>
              <a:t>Output:</a:t>
            </a:r>
            <a:r>
              <a:rPr lang="en-US" dirty="0"/>
              <a:t> The agent generates a response, which could be a message, an action, or a result from a tool.</a:t>
            </a:r>
          </a:p>
          <a:p>
            <a:r>
              <a:rPr lang="en-US" dirty="0"/>
              <a:t>Unlike rule-based bots, AI agents can handle more complex, iterative tasks, adapt to new information, and collaborate with other agents or humans.</a:t>
            </a:r>
          </a:p>
          <a:p>
            <a:r>
              <a:rPr lang="en-US" b="1" dirty="0"/>
              <a:t>Why This Matters: </a:t>
            </a:r>
            <a:r>
              <a:rPr lang="en-US" dirty="0"/>
              <a:t>This architecture allows agents to solve a wide range of problems—from answering questions and retrieving data to executing multi-step workflows and integrating with external systems. Also, agents can be designed for specific roles, such as coding, analytics, customer support, or orchestration, and can work together in multi-agent systems for even more complex scenarios.</a:t>
            </a:r>
          </a:p>
          <a:p>
            <a:r>
              <a:rPr lang="en-US" dirty="0"/>
              <a:t>Next, we’ll look at the spectrum of LLM-based solutions, from simple one-shot tasks to sophisticated multi-agent systems.</a:t>
            </a:r>
          </a:p>
          <a:p>
            <a:endParaRPr lang="en-US" dirty="0"/>
          </a:p>
          <a:p>
            <a:r>
              <a:rPr lang="en-US" dirty="0"/>
              <a:t>Source: Azure AI Agent Service L300 Pitch Deck (link not available)</a:t>
            </a:r>
            <a:endParaRPr lang="en-US" sz="1200" kern="100" dirty="0">
              <a:effectLst/>
              <a:latin typeface="Segoe Sans Text Light" pitchFamily="2"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18</a:t>
            </a:fld>
            <a:endParaRPr lang="en-US"/>
          </a:p>
        </p:txBody>
      </p:sp>
    </p:spTree>
    <p:extLst>
      <p:ext uri="{BB962C8B-B14F-4D97-AF65-F5344CB8AC3E}">
        <p14:creationId xmlns:p14="http://schemas.microsoft.com/office/powerpoint/2010/main" val="802751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tab pos="457108" algn="l"/>
              </a:tabLst>
              <a:defRPr/>
            </a:pPr>
            <a:r>
              <a:rPr lang="en-US" sz="1200" b="1" dirty="0"/>
              <a:t>Speaker notes: </a:t>
            </a:r>
          </a:p>
          <a:p>
            <a:pPr marL="0" marR="0" lvl="0" indent="0" algn="l" defTabSz="914400" rtl="0" eaLnBrk="1" fontAlgn="auto" latinLnBrk="0" hangingPunct="1">
              <a:lnSpc>
                <a:spcPct val="107000"/>
              </a:lnSpc>
              <a:spcBef>
                <a:spcPts val="0"/>
              </a:spcBef>
              <a:spcAft>
                <a:spcPts val="800"/>
              </a:spcAft>
              <a:buClrTx/>
              <a:buSzTx/>
              <a:buFontTx/>
              <a:buNone/>
              <a:tabLst>
                <a:tab pos="457108" algn="l"/>
              </a:tabLst>
              <a:defRPr/>
            </a:pPr>
            <a:r>
              <a:rPr lang="en-US" dirty="0"/>
              <a:t>At one end of the spectrum, we have </a:t>
            </a:r>
            <a:r>
              <a:rPr lang="en-US" b="1" dirty="0"/>
              <a:t>no-agent solutions</a:t>
            </a:r>
            <a:r>
              <a:rPr lang="en-US" dirty="0"/>
              <a:t>—these are very narrow, single-task applications, like using an LLM to summarize a document or answer a straightforward question. These are quick and efficient but limited in scope. Moving up, we encounter </a:t>
            </a:r>
            <a:r>
              <a:rPr lang="en-US" b="1" dirty="0"/>
              <a:t>single-agent solutions</a:t>
            </a:r>
            <a:r>
              <a:rPr lang="en-US" dirty="0"/>
              <a:t>. Here, an agent can handle iterative tasks, such as answering complex questions with supporting evidence, or retrieving and analyzing data. These agents can interact with users, maintain context, and perform more advanced reasoning. At the most advanced end, we have </a:t>
            </a:r>
            <a:r>
              <a:rPr lang="en-US" b="1" dirty="0"/>
              <a:t>multi-agent systems</a:t>
            </a:r>
            <a:r>
              <a:rPr lang="en-US" dirty="0"/>
              <a:t>. These are designed for wide-scope, complex use cases that require diverse skills. For example, you might have a system that proposes marketing campaigns by analyzing sales trends, generating creative assets, and predicting outcomes—all coordinated by multiple specialized agents working together.</a:t>
            </a:r>
            <a:endParaRPr lang="en-US" sz="1200" b="1" dirty="0"/>
          </a:p>
          <a:p>
            <a:r>
              <a:rPr lang="en-US" dirty="0"/>
              <a:t>As AI systems evolve, we're moving from narrow, single-task solutions to more expansive, iterative systems. Now, we're seeing a more sophisticated architecture, where agents can handle more complex tasks by integrating multiple data sources and interacting with humans to refine outcomes. From single-agent solutions to multi-agent systems, we’re unlocking the potential for AI to solve larger, more complicated problems.</a:t>
            </a:r>
          </a:p>
          <a:p>
            <a:endParaRPr lang="en-US" dirty="0"/>
          </a:p>
          <a:p>
            <a:pPr lvl="0" defTabSz="914400">
              <a:lnSpc>
                <a:spcPct val="90000"/>
              </a:lnSpc>
              <a:spcBef>
                <a:spcPts val="0"/>
              </a:spcBef>
              <a:defRPr/>
            </a:pPr>
            <a:r>
              <a:rPr lang="en-US" sz="1200" b="1" dirty="0">
                <a:latin typeface="Segoe UI Semilight" panose="020B0402040204020203" pitchFamily="34" charset="0"/>
                <a:cs typeface="Segoe UI Semilight" panose="020B0402040204020203" pitchFamily="34" charset="0"/>
              </a:rPr>
              <a:t>Key Technical Enablers</a:t>
            </a:r>
          </a:p>
          <a:p>
            <a:pPr lvl="0" defTabSz="914400">
              <a:lnSpc>
                <a:spcPct val="90000"/>
              </a:lnSpc>
              <a:spcBef>
                <a:spcPts val="0"/>
              </a:spcBef>
              <a:defRPr/>
            </a:pPr>
            <a:endParaRPr kumimoji="0" lang="en-US"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endParaRPr>
          </a:p>
          <a:p>
            <a:pPr defTabSz="914400">
              <a:lnSpc>
                <a:spcPct val="90000"/>
              </a:lnSpc>
              <a:spcBef>
                <a:spcPts val="0"/>
              </a:spcBef>
              <a:defRPr/>
            </a:pPr>
            <a:r>
              <a:rPr lang="en-PH" sz="1200" b="1" dirty="0">
                <a:solidFill>
                  <a:srgbClr val="0070C0"/>
                </a:solidFill>
                <a:latin typeface="Segoe UI Semilight" panose="020B0402040204020203" pitchFamily="34" charset="0"/>
                <a:cs typeface="Segoe UI Semilight" panose="020B0402040204020203" pitchFamily="34" charset="0"/>
              </a:rPr>
              <a:t>Human level reasoning capabilities</a:t>
            </a:r>
          </a:p>
          <a:p>
            <a:pPr lvl="0" defTabSz="914400">
              <a:lnSpc>
                <a:spcPct val="90000"/>
              </a:lnSpc>
              <a:spcBef>
                <a:spcPts val="0"/>
              </a:spcBef>
              <a:defRPr/>
            </a:pPr>
            <a:r>
              <a:rPr lang="en-US" sz="1200" dirty="0">
                <a:latin typeface="Segoe UI Semilight" panose="020B0402040204020203" pitchFamily="34" charset="0"/>
                <a:cs typeface="Segoe UI Semilight" panose="020B0402040204020203" pitchFamily="34" charset="0"/>
              </a:rPr>
              <a:t>Enables critical thinking, re-planning to establish resolution strategies and incorporate human in the loop.</a:t>
            </a:r>
          </a:p>
          <a:p>
            <a:pPr lvl="0" defTabSz="914400">
              <a:lnSpc>
                <a:spcPct val="90000"/>
              </a:lnSpc>
              <a:spcBef>
                <a:spcPts val="0"/>
              </a:spcBef>
              <a:defRPr/>
            </a:pPr>
            <a:endParaRPr lang="en-US" sz="1200" b="1" dirty="0">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lang="en-US" sz="1200" b="1" dirty="0">
                <a:solidFill>
                  <a:srgbClr val="0070C0"/>
                </a:solidFill>
                <a:latin typeface="Segoe UI Semilight" panose="020B0402040204020203" pitchFamily="34" charset="0"/>
                <a:cs typeface="Segoe UI Semilight" panose="020B0402040204020203" pitchFamily="34" charset="0"/>
              </a:rPr>
              <a:t>Larger context windows</a:t>
            </a:r>
          </a:p>
          <a:p>
            <a:pPr lvl="0" defTabSz="914400">
              <a:lnSpc>
                <a:spcPct val="90000"/>
              </a:lnSpc>
              <a:spcBef>
                <a:spcPts val="0"/>
              </a:spcBef>
              <a:defRPr/>
            </a:pPr>
            <a:r>
              <a:rPr lang="en-US" sz="1200" dirty="0">
                <a:latin typeface="Segoe UI Semilight" panose="020B0402040204020203" pitchFamily="34" charset="0"/>
                <a:cs typeface="Segoe UI Semilight" panose="020B0402040204020203" pitchFamily="34" charset="0"/>
              </a:rPr>
              <a:t>Enables reasoning over execution history to re-plan + integrate feedback from multiple agents.</a:t>
            </a:r>
          </a:p>
          <a:p>
            <a:pPr lvl="0" defTabSz="914400">
              <a:lnSpc>
                <a:spcPct val="90000"/>
              </a:lnSpc>
              <a:spcBef>
                <a:spcPts val="0"/>
              </a:spcBef>
              <a:defRPr/>
            </a:pPr>
            <a:endParaRPr kumimoji="0" lang="en-US"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kumimoji="0" lang="en-PH" sz="1200" b="1" i="0" u="none" strike="noStrike" kern="1200" cap="none" spc="-50" normalizeH="0" noProof="0" dirty="0">
                <a:ln w="3175">
                  <a:noFill/>
                </a:ln>
                <a:solidFill>
                  <a:srgbClr val="0070C0"/>
                </a:solidFill>
                <a:effectLst/>
                <a:uLnTx/>
                <a:uFillTx/>
                <a:latin typeface="Segoe UI Semilight" panose="020B0402040204020203" pitchFamily="34" charset="0"/>
                <a:cs typeface="Segoe UI Semilight" panose="020B0402040204020203" pitchFamily="34" charset="0"/>
              </a:rPr>
              <a:t>SLM for specialized agents</a:t>
            </a:r>
          </a:p>
          <a:p>
            <a:pPr lvl="0" defTabSz="914400">
              <a:lnSpc>
                <a:spcPct val="90000"/>
              </a:lnSpc>
              <a:spcBef>
                <a:spcPts val="0"/>
              </a:spcBef>
              <a:defRPr/>
            </a:pPr>
            <a:r>
              <a:rPr kumimoji="0" lang="en-PH"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rPr>
              <a:t>Enables rapid execution to keep human engaged in the loop and enables cost effective resolution.</a:t>
            </a:r>
          </a:p>
          <a:p>
            <a:pPr lvl="0" defTabSz="914400">
              <a:lnSpc>
                <a:spcPct val="90000"/>
              </a:lnSpc>
              <a:spcBef>
                <a:spcPts val="0"/>
              </a:spcBef>
              <a:defRPr/>
            </a:pPr>
            <a:endParaRPr lang="en-PH" sz="1200" dirty="0">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kumimoji="0" lang="en-PH" sz="1200" b="1" i="0" u="none" strike="noStrike" kern="1200" cap="none" spc="-50" normalizeH="0" noProof="0" dirty="0">
                <a:ln w="3175">
                  <a:noFill/>
                </a:ln>
                <a:solidFill>
                  <a:srgbClr val="0070C0"/>
                </a:solidFill>
                <a:effectLst/>
                <a:uLnTx/>
                <a:uFillTx/>
                <a:latin typeface="Segoe UI Semilight" panose="020B0402040204020203" pitchFamily="34" charset="0"/>
                <a:cs typeface="Segoe UI Semilight" panose="020B0402040204020203" pitchFamily="34" charset="0"/>
              </a:rPr>
              <a:t>Multi-modality support</a:t>
            </a:r>
          </a:p>
          <a:p>
            <a:pPr lvl="0" defTabSz="914400">
              <a:lnSpc>
                <a:spcPct val="90000"/>
              </a:lnSpc>
              <a:spcBef>
                <a:spcPts val="0"/>
              </a:spcBef>
              <a:defRPr/>
            </a:pPr>
            <a:r>
              <a:rPr kumimoji="0" lang="en-PH"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rPr>
              <a:t>Widens scope of use-cases and eases access to Agentic AI Systems.</a:t>
            </a:r>
          </a:p>
          <a:p>
            <a:pPr lvl="0" defTabSz="914400">
              <a:lnSpc>
                <a:spcPct val="90000"/>
              </a:lnSpc>
              <a:spcBef>
                <a:spcPts val="0"/>
              </a:spcBef>
              <a:defRPr/>
            </a:pPr>
            <a:endParaRPr kumimoji="0" lang="en-PH"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kumimoji="0" lang="en-PH"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rPr>
              <a:t>Source: </a:t>
            </a:r>
            <a:r>
              <a:rPr lang="en-US" dirty="0"/>
              <a:t>Azure AI Agent Service L300 Pitch Deck (link not available)</a:t>
            </a:r>
            <a:endParaRPr kumimoji="0" lang="en-PH"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19</a:t>
            </a:fld>
            <a:endParaRPr lang="en-US"/>
          </a:p>
        </p:txBody>
      </p:sp>
    </p:spTree>
    <p:extLst>
      <p:ext uri="{BB962C8B-B14F-4D97-AF65-F5344CB8AC3E}">
        <p14:creationId xmlns:p14="http://schemas.microsoft.com/office/powerpoint/2010/main" val="1556824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p>
          <a:p>
            <a:endParaRPr lang="en-US" dirty="0"/>
          </a:p>
          <a:p>
            <a:r>
              <a:rPr lang="en-US" dirty="0"/>
              <a:t>Agentic AI is powered by several key capabilities that make it far more dynamic and versatile than traditional systems:</a:t>
            </a:r>
          </a:p>
          <a:p>
            <a:pPr marL="171450" indent="-171450">
              <a:buFont typeface="Arial" panose="020B0604020202020204" pitchFamily="34" charset="0"/>
              <a:buChar char="•"/>
            </a:pPr>
            <a:r>
              <a:rPr lang="en-US" b="1" dirty="0"/>
              <a:t>Planning:</a:t>
            </a:r>
            <a:r>
              <a:rPr lang="en-US" dirty="0"/>
              <a:t> Agents can create and adjust plans in real time, responding to new information and changing requirements.</a:t>
            </a:r>
          </a:p>
          <a:p>
            <a:pPr marL="171450" indent="-171450">
              <a:buFont typeface="Arial" panose="020B0604020202020204" pitchFamily="34" charset="0"/>
              <a:buChar char="•"/>
            </a:pPr>
            <a:r>
              <a:rPr lang="en-US" b="1" dirty="0"/>
              <a:t>Memory:</a:t>
            </a:r>
            <a:r>
              <a:rPr lang="en-US" dirty="0"/>
              <a:t> Agents retain context from previous interactions, allowing them to build on past conversations and actions.</a:t>
            </a:r>
          </a:p>
          <a:p>
            <a:pPr marL="171450" indent="-171450">
              <a:buFont typeface="Arial" panose="020B0604020202020204" pitchFamily="34" charset="0"/>
              <a:buChar char="•"/>
            </a:pPr>
            <a:r>
              <a:rPr lang="en-US" b="1" dirty="0"/>
              <a:t>Tools:</a:t>
            </a:r>
            <a:r>
              <a:rPr lang="en-US" dirty="0"/>
              <a:t> Agents can use a variety of tools—such as web search, code execution, calculators, calendars, and more—to solve problems and perform tasks.</a:t>
            </a:r>
          </a:p>
          <a:p>
            <a:pPr marL="171450" indent="-171450">
              <a:buFont typeface="Arial" panose="020B0604020202020204" pitchFamily="34" charset="0"/>
              <a:buChar char="•"/>
            </a:pPr>
            <a:r>
              <a:rPr lang="en-US" b="1" dirty="0"/>
              <a:t>Action:</a:t>
            </a:r>
            <a:r>
              <a:rPr lang="en-US" dirty="0"/>
              <a:t> Agents can take actions based on their reasoning, not just provide information.</a:t>
            </a:r>
          </a:p>
          <a:p>
            <a:pPr marL="171450" indent="-171450">
              <a:buFont typeface="Arial" panose="020B0604020202020204" pitchFamily="34" charset="0"/>
              <a:buChar char="•"/>
            </a:pPr>
            <a:r>
              <a:rPr lang="en-US" b="1" dirty="0"/>
              <a:t>Collaboration:</a:t>
            </a:r>
            <a:r>
              <a:rPr lang="en-US" dirty="0"/>
              <a:t> Agents can work together or with humans, sharing information and coordinating tasks.</a:t>
            </a:r>
          </a:p>
          <a:p>
            <a:pPr marL="171450" indent="-171450">
              <a:buFont typeface="Arial" panose="020B0604020202020204" pitchFamily="34" charset="0"/>
              <a:buChar char="•"/>
            </a:pPr>
            <a:r>
              <a:rPr lang="en-US" b="1" dirty="0"/>
              <a:t>Subgoal Decomposition:</a:t>
            </a:r>
            <a:r>
              <a:rPr lang="en-US" dirty="0"/>
              <a:t> Agents can break down complex problems into manageable subgoals and tackle them step by step.</a:t>
            </a:r>
          </a:p>
          <a:p>
            <a:pPr marL="171450" indent="-171450">
              <a:buFont typeface="Arial" panose="020B0604020202020204" pitchFamily="34" charset="0"/>
              <a:buChar char="•"/>
            </a:pPr>
            <a:r>
              <a:rPr lang="en-US" b="1" dirty="0"/>
              <a:t>Self-critique and </a:t>
            </a:r>
            <a:r>
              <a:rPr lang="en-US" b="1" dirty="0" err="1"/>
              <a:t>ReAct</a:t>
            </a:r>
            <a:r>
              <a:rPr lang="en-US" b="1" dirty="0"/>
              <a:t>:</a:t>
            </a:r>
            <a:r>
              <a:rPr lang="en-US" dirty="0"/>
              <a:t> Agents can evaluate their own performance and refine their approach, leading to better outcomes.</a:t>
            </a:r>
          </a:p>
          <a:p>
            <a:r>
              <a:rPr lang="en-US" dirty="0"/>
              <a:t>These capabilities allow agentic AI systems to handle a wide range of use cases—from answering questions and retrieving data, to executing multi-step workflows and integrating with external systems. For example, agents can use tools like web search, code execution, and even calendars, while retaining memory of past interactions to inform decisions. The ability to plan, act, and react in real-time allows these agents to provide adaptive solutions for a variety of use cases.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sz="1200" dirty="0"/>
              <a:t>Azure AI Agent Service L300 Pitch Deck (link not available)</a:t>
            </a:r>
            <a:endParaRPr lang="en-US"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20</a:t>
            </a:fld>
            <a:endParaRPr lang="en-US"/>
          </a:p>
        </p:txBody>
      </p:sp>
    </p:spTree>
    <p:extLst>
      <p:ext uri="{BB962C8B-B14F-4D97-AF65-F5344CB8AC3E}">
        <p14:creationId xmlns:p14="http://schemas.microsoft.com/office/powerpoint/2010/main" val="5778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1" dirty="0">
                <a:latin typeface="Segoe UI Semibold"/>
                <a:cs typeface="Segoe UI Semibold"/>
              </a:rPr>
              <a:t>Speaker notes:</a:t>
            </a:r>
            <a:r>
              <a:rPr lang="en-US" sz="1800" dirty="0">
                <a:latin typeface="Segoe UI Semibold"/>
                <a:cs typeface="Segoe UI Semibold"/>
              </a:rPr>
              <a:t> </a:t>
            </a:r>
          </a:p>
          <a:p>
            <a:pPr algn="l" rtl="0" fontAlgn="base"/>
            <a:endParaRPr lang="en-US" sz="1800" b="1" i="0" u="none" strike="noStrike" dirty="0">
              <a:solidFill>
                <a:srgbClr val="000000"/>
              </a:solidFill>
              <a:effectLst/>
            </a:endParaRPr>
          </a:p>
          <a:p>
            <a:pPr algn="l" rtl="0" fontAlgn="base"/>
            <a:r>
              <a:rPr lang="en-US" sz="1800" b="1" i="0" u="none" strike="noStrike" dirty="0">
                <a:solidFill>
                  <a:srgbClr val="000000"/>
                </a:solidFill>
                <a:effectLst/>
              </a:rPr>
              <a:t>**Update / Modify this slide with Coach names**</a:t>
            </a:r>
            <a:r>
              <a:rPr lang="en-US" sz="1800" b="0" i="0" dirty="0">
                <a:solidFill>
                  <a:srgbClr val="444444"/>
                </a:solidFill>
                <a:effectLst/>
              </a:rPr>
              <a:t>​ </a:t>
            </a:r>
          </a:p>
          <a:p>
            <a:pPr algn="l" rtl="0" fontAlgn="base"/>
            <a:endParaRPr lang="en-US" sz="1800" b="0" i="0" dirty="0">
              <a:solidFill>
                <a:srgbClr val="444444"/>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t>Channel: </a:t>
            </a:r>
            <a:r>
              <a:rPr lang="en-US" sz="1200" b="0" i="0" dirty="0"/>
              <a:t>General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_________________________________________________________________________________</a:t>
            </a:r>
          </a:p>
          <a:p>
            <a:pPr algn="l" rtl="0" fontAlgn="base"/>
            <a:endParaRPr lang="en-US" sz="1800" b="0" i="0" dirty="0">
              <a:solidFill>
                <a:srgbClr val="444444"/>
              </a:solidFill>
              <a:effectLst/>
            </a:endParaRPr>
          </a:p>
          <a:p>
            <a:pPr marL="0" marR="0" lvl="0" indent="0" algn="l" defTabSz="914400" rtl="0" eaLnBrk="1" fontAlgn="base" latinLnBrk="0" hangingPunct="1">
              <a:lnSpc>
                <a:spcPct val="107000"/>
              </a:lnSpc>
              <a:spcBef>
                <a:spcPts val="0"/>
              </a:spcBef>
              <a:spcAft>
                <a:spcPts val="0"/>
              </a:spcAft>
              <a:buClrTx/>
              <a:buSzTx/>
              <a:buFont typeface="Arial" panose="020B0604020202020204" pitchFamily="34" charset="0"/>
              <a:buNone/>
              <a:tabLst/>
              <a:defRPr/>
            </a:pPr>
            <a:r>
              <a:rPr lang="en-US" sz="1800" b="1" dirty="0">
                <a:latin typeface="Segoe UI"/>
                <a:ea typeface="Calibri" panose="020F0502020204030204" pitchFamily="34" charset="0"/>
                <a:cs typeface="Segoe UI"/>
              </a:rPr>
              <a:t>Speaker notes:</a:t>
            </a:r>
            <a:endParaRPr lang="en-US" sz="1800" dirty="0">
              <a:effectLst/>
              <a:latin typeface="Segoe UI" panose="020B0502040204020203" pitchFamily="34" charset="0"/>
              <a:ea typeface="Times New Roman" panose="02020603050405020304" pitchFamily="18" charset="0"/>
              <a:cs typeface="Segoe UI" panose="020B0502040204020203" pitchFamily="34" charset="0"/>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i="0" dirty="0">
                <a:solidFill>
                  <a:srgbClr val="8661C5"/>
                </a:solidFill>
              </a:rPr>
              <a:t>The Lead Coaches will lead all the sessions in this General channel. Later, when we break into assigned teams, each will have an assigned </a:t>
            </a:r>
            <a:r>
              <a:rPr lang="en-US" dirty="0">
                <a:solidFill>
                  <a:srgbClr val="8661C5"/>
                </a:solidFill>
              </a:rPr>
              <a:t>Coach.</a:t>
            </a:r>
            <a:endParaRPr lang="en-US" sz="1200" i="0" dirty="0">
              <a:solidFill>
                <a:srgbClr val="8661C5"/>
              </a:solidFill>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dirty="0">
                <a:solidFill>
                  <a:srgbClr val="000000"/>
                </a:solidFill>
                <a:effectLst/>
              </a:rPr>
              <a:t>Introduce</a:t>
            </a:r>
            <a:r>
              <a:rPr lang="en-US" sz="1200" b="0" i="0" u="none" strike="noStrike" dirty="0">
                <a:solidFill>
                  <a:srgbClr val="000000"/>
                </a:solidFill>
                <a:effectLst/>
              </a:rPr>
              <a:t> </a:t>
            </a:r>
            <a:r>
              <a:rPr lang="en-US" sz="1200" b="1" i="0" u="none" strike="noStrike" dirty="0">
                <a:solidFill>
                  <a:srgbClr val="000000"/>
                </a:solidFill>
                <a:effectLst/>
              </a:rPr>
              <a:t>yourself</a:t>
            </a:r>
            <a:r>
              <a:rPr lang="en-US" sz="1200" b="0" i="0" u="none" strike="noStrike" dirty="0">
                <a:solidFill>
                  <a:srgbClr val="000000"/>
                </a:solidFill>
                <a:effectLst/>
              </a:rPr>
              <a:t> and mention your title and expertise about this topic.​ </a:t>
            </a:r>
            <a:r>
              <a:rPr lang="en-US" sz="1200" b="0" i="0" dirty="0">
                <a:solidFill>
                  <a:srgbClr val="444444"/>
                </a:solidFill>
                <a:effectLst/>
              </a:rPr>
              <a:t>If there’s more than one Coach, invite the other Coaches to provide a short introduction.</a:t>
            </a:r>
            <a:br>
              <a:rPr lang="en-US" sz="1200" b="0" i="0" dirty="0">
                <a:effectLst/>
              </a:rPr>
            </a:br>
            <a:endParaRPr lang="en-US" sz="1200" i="1" dirty="0">
              <a:solidFill>
                <a:srgbClr val="8661C5"/>
              </a:solidFill>
            </a:endParaRPr>
          </a:p>
          <a:p>
            <a:endParaRPr lang="en-US" dirty="0"/>
          </a:p>
        </p:txBody>
      </p:sp>
      <p:sp>
        <p:nvSpPr>
          <p:cNvPr id="4" name="Slide Number Placeholder 3"/>
          <p:cNvSpPr>
            <a:spLocks noGrp="1"/>
          </p:cNvSpPr>
          <p:nvPr>
            <p:ph type="sldNum" sz="quarter" idx="5"/>
          </p:nvPr>
        </p:nvSpPr>
        <p:spPr/>
        <p:txBody>
          <a:bodyPr/>
          <a:lstStyle/>
          <a:p>
            <a:fld id="{E1CEBBF1-2E12-C840-8D43-74BCA8D2B0FC}" type="slidenum">
              <a:rPr lang="en-US" smtClean="0"/>
              <a:t>2</a:t>
            </a:fld>
            <a:endParaRPr lang="en-US"/>
          </a:p>
        </p:txBody>
      </p:sp>
    </p:spTree>
    <p:extLst>
      <p:ext uri="{BB962C8B-B14F-4D97-AF65-F5344CB8AC3E}">
        <p14:creationId xmlns:p14="http://schemas.microsoft.com/office/powerpoint/2010/main" val="1907520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1200"/>
              </a:spcBef>
              <a:spcAft>
                <a:spcPts val="1680"/>
              </a:spcAft>
              <a:buClrTx/>
              <a:buSzTx/>
              <a:buFont typeface="Arial" panose="020B0604020202020204" pitchFamily="34" charset="0"/>
              <a:buNone/>
              <a:tabLst/>
              <a:defRPr/>
            </a:pPr>
            <a:r>
              <a:rPr lang="en-US" sz="1200" b="1" dirty="0"/>
              <a:t>Speaker notes: </a:t>
            </a:r>
          </a:p>
          <a:p>
            <a:pPr marL="0" marR="0" indent="0">
              <a:lnSpc>
                <a:spcPct val="107000"/>
              </a:lnSpc>
              <a:spcBef>
                <a:spcPts val="1200"/>
              </a:spcBef>
              <a:spcAft>
                <a:spcPts val="1680"/>
              </a:spcAft>
              <a:buFont typeface="Arial" panose="020B0604020202020204" pitchFamily="34" charset="0"/>
              <a:buNone/>
            </a:pPr>
            <a:endParaRPr lang="en-US" sz="1200" dirty="0">
              <a:solidFill>
                <a:srgbClr val="242424"/>
              </a:solidFill>
              <a:effectLst/>
              <a:latin typeface="Calibri" panose="020F0502020204030204" pitchFamily="34" charset="0"/>
              <a:ea typeface="Times New Roman" panose="02020603050405020304" pitchFamily="18" charset="0"/>
              <a:cs typeface="Arial" panose="020B0604020202020204" pitchFamily="34" charset="0"/>
            </a:endParaRPr>
          </a:p>
          <a:p>
            <a:pPr marL="0" marR="0" indent="0">
              <a:lnSpc>
                <a:spcPct val="107000"/>
              </a:lnSpc>
              <a:spcBef>
                <a:spcPts val="1200"/>
              </a:spcBef>
              <a:spcAft>
                <a:spcPts val="1680"/>
              </a:spcAft>
              <a:buFont typeface="Arial" panose="020B0604020202020204" pitchFamily="34" charset="0"/>
              <a:buNone/>
            </a:pPr>
            <a:r>
              <a:rPr lang="en-US" sz="1200" dirty="0">
                <a:solidFill>
                  <a:srgbClr val="242424"/>
                </a:solidFill>
                <a:effectLst/>
                <a:latin typeface="Calibri" panose="020F0502020204030204" pitchFamily="34" charset="0"/>
                <a:ea typeface="Times New Roman" panose="02020603050405020304" pitchFamily="18" charset="0"/>
                <a:cs typeface="Arial" panose="020B0604020202020204" pitchFamily="34" charset="0"/>
              </a:rPr>
              <a:t>At Microsoft, we believe that when you create technologies that can change the world, you must also ensure that the technology is used responsibly.  </a:t>
            </a:r>
            <a:endParaRPr lang="en-US" sz="1200" dirty="0">
              <a:solidFill>
                <a:srgbClr val="242424"/>
              </a:solidFill>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It all starts with our AI principles.</a:t>
            </a: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Our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Fairness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principle speaks to how AI allocates opportunities, resources, or information in ways that are fair to the humans who use it.</a:t>
            </a:r>
          </a:p>
          <a:p>
            <a:pPr marL="171450" marR="0" indent="-171450">
              <a:lnSpc>
                <a:spcPct val="115000"/>
              </a:lnSpc>
              <a:spcBef>
                <a:spcPts val="0"/>
              </a:spcBef>
              <a:spcAft>
                <a:spcPts val="0"/>
              </a:spcAft>
              <a:buFont typeface="Arial" panose="020B0604020202020204" pitchFamily="34" charset="0"/>
              <a:buChar char="•"/>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Reliability and Safety </a:t>
            </a:r>
            <a:r>
              <a:rPr lang="en-US" sz="1200" b="0" kern="100" dirty="0">
                <a:effectLst/>
                <a:latin typeface="Aptos" panose="020B0004020202020204" pitchFamily="34" charset="0"/>
                <a:ea typeface="Aptos" panose="020B0004020202020204" pitchFamily="34" charset="0"/>
                <a:cs typeface="Times New Roman" panose="02020603050405020304" pitchFamily="18" charset="0"/>
              </a:rPr>
              <a:t>and</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Privacy and Security </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ensure we’re considering how the system functions well for people across different use conditions and contexts, including ones it was not originally intended for, and how we safeguard information.</a:t>
            </a:r>
          </a:p>
          <a:p>
            <a:pPr marL="171450" marR="0" indent="-171450">
              <a:lnSpc>
                <a:spcPct val="115000"/>
              </a:lnSpc>
              <a:spcBef>
                <a:spcPts val="0"/>
              </a:spcBef>
              <a:spcAft>
                <a:spcPts val="0"/>
              </a:spcAft>
              <a:buFont typeface="Arial" panose="020B0604020202020204" pitchFamily="34" charset="0"/>
              <a:buChar char="•"/>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Inclusiveness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looks at how the system should be designed to be inclusive of people of all abilities.</a:t>
            </a:r>
          </a:p>
          <a:p>
            <a:pPr marL="171450" marR="0" indent="-171450">
              <a:lnSpc>
                <a:spcPct val="115000"/>
              </a:lnSpc>
              <a:spcBef>
                <a:spcPts val="0"/>
              </a:spcBef>
              <a:spcAft>
                <a:spcPts val="0"/>
              </a:spcAft>
              <a:buFont typeface="Arial" panose="020B0604020202020204" pitchFamily="34" charset="0"/>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Lastly, are our foundational principles of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Transparency and Accountability</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These account for how people could misunderstand, misuse, or incorrectly estimate the capabilities of the system, while creating the necessary oversight so that humans can be accountable and in control with these systems.</a:t>
            </a: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200" dirty="0"/>
              <a:t>These 6 principles that have not changed since Microsoft first adopted them in 2018 – they continue to be durable, even as AI technologies evolve.</a:t>
            </a:r>
          </a:p>
          <a:p>
            <a:pPr marL="171450" indent="-171450">
              <a:spcAft>
                <a:spcPts val="600"/>
              </a:spcAft>
              <a:buFont typeface="Arial" panose="020B0604020202020204" pitchFamily="34" charset="0"/>
              <a:buChar char="•"/>
            </a:pPr>
            <a:r>
              <a:rPr lang="en-US" sz="1200" dirty="0"/>
              <a:t>Because principles are not self-executing, we developed a </a:t>
            </a:r>
            <a:r>
              <a:rPr lang="en-US" sz="1200" b="1" dirty="0"/>
              <a:t>Responsible AI Standard </a:t>
            </a:r>
            <a:r>
              <a:rPr lang="en-US" sz="1200" dirty="0"/>
              <a:t>to help us move from theory into practice by outlining the specific goals, requirements and practices that our engineering teams need to follow.</a:t>
            </a:r>
          </a:p>
          <a:p>
            <a:pPr marL="171450" indent="-171450">
              <a:spcAft>
                <a:spcPts val="600"/>
              </a:spcAft>
              <a:buFont typeface="Arial" panose="020B0604020202020204" pitchFamily="34" charset="0"/>
              <a:buChar char="•"/>
            </a:pPr>
            <a:r>
              <a:rPr lang="en-US" sz="1200" dirty="0"/>
              <a:t>You can also learn more about our internal governance approach through our inaugural Responsible AI Transparency Report and our Five-Point Blueprint for Governing AI.</a:t>
            </a:r>
          </a:p>
          <a:p>
            <a:pPr marL="0" indent="0">
              <a:spcAft>
                <a:spcPts val="600"/>
              </a:spcAft>
              <a:buFont typeface="Arial" panose="020B0604020202020204" pitchFamily="34" charset="0"/>
              <a:buNone/>
            </a:pPr>
            <a:endParaRPr lang="en-US" sz="1200" dirty="0"/>
          </a:p>
          <a:p>
            <a:pPr marL="0" indent="0">
              <a:spcAft>
                <a:spcPts val="600"/>
              </a:spcAft>
              <a:buFont typeface="Arial" panose="020B0604020202020204" pitchFamily="34" charset="0"/>
              <a:buNone/>
            </a:pPr>
            <a:r>
              <a:rPr lang="en-US" sz="1200" dirty="0"/>
              <a:t>Source: </a:t>
            </a:r>
            <a:r>
              <a:rPr lang="en-US" dirty="0">
                <a:hlinkClick r:id="rId3"/>
              </a:rPr>
              <a:t>Azure Essentials (L200) - Innovate with Azure AI Platform Pitch Deck</a:t>
            </a:r>
            <a:endParaRPr lang="en-US" dirty="0"/>
          </a:p>
          <a:p>
            <a:pPr marL="0" marR="0" indent="0">
              <a:lnSpc>
                <a:spcPct val="107000"/>
              </a:lnSpc>
              <a:spcBef>
                <a:spcPts val="1200"/>
              </a:spcBef>
              <a:spcAft>
                <a:spcPts val="1680"/>
              </a:spcAft>
              <a:buFont typeface="Arial" panose="020B0604020202020204" pitchFamily="34" charset="0"/>
              <a:buNone/>
            </a:pPr>
            <a:r>
              <a:rPr lang="en-US" dirty="0"/>
              <a:t>https://microsoft.seismic.com/app#/doccenter/a5266a70-9230-4c1e-a553-c5bddcb7a896/doc/%252Fdde0caec0e-9236-f21b-2991-5868e63d3984%252FdfYTZjNDRiZDMtMzEwZS1kNWZkLTNjOGEtNjliYWJjMjhmMmUw%252CPT0%253D%252CU2FsZXMgR3VpZGFuY2UvU2FsZXMgR3VpZGU%253D%252Flf34b7cb30-316b-4a1e-9174-183d2d1f1a1c//?mode=view </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21</a:t>
            </a:fld>
            <a:endParaRPr lang="en-US"/>
          </a:p>
        </p:txBody>
      </p:sp>
    </p:spTree>
    <p:extLst>
      <p:ext uri="{BB962C8B-B14F-4D97-AF65-F5344CB8AC3E}">
        <p14:creationId xmlns:p14="http://schemas.microsoft.com/office/powerpoint/2010/main" val="3767550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p>
          <a:p>
            <a:pPr marL="0" marR="0"/>
            <a:r>
              <a:rPr lang="en-US" sz="1200" kern="100" dirty="0">
                <a:effectLst/>
                <a:latin typeface="Segoe Sans Text Light" pitchFamily="2" charset="0"/>
                <a:ea typeface="Aptos" panose="020B0004020202020204" pitchFamily="34" charset="0"/>
                <a:cs typeface="Times New Roman" panose="02020603050405020304" pitchFamily="18" charset="0"/>
              </a:rPr>
              <a:t>The road to Agentic DevOps began several years ago with our earliest iterations of GitHub Copilot.</a:t>
            </a:r>
          </a:p>
          <a:p>
            <a:pPr marL="0" marR="0"/>
            <a:r>
              <a:rPr lang="en-US" sz="1200" kern="100" dirty="0">
                <a:effectLst/>
                <a:latin typeface="Segoe Sans Text Light" pitchFamily="2" charset="0"/>
                <a:ea typeface="Aptos" panose="020B0004020202020204" pitchFamily="34" charset="0"/>
                <a:cs typeface="Times New Roman" panose="02020603050405020304" pitchFamily="18" charset="0"/>
              </a:rPr>
              <a:t>Developers are the architects of this new era, crafting the applications and systems that harness the power of AI to solve real-world problems.  </a:t>
            </a:r>
          </a:p>
          <a:p>
            <a:r>
              <a:rPr lang="en-US" sz="1200" dirty="0">
                <a:effectLst/>
                <a:latin typeface="Segoe Sans Text Light" pitchFamily="2" charset="0"/>
                <a:ea typeface="Aptos" panose="020B0004020202020204" pitchFamily="34" charset="0"/>
                <a:cs typeface="Times New Roman" panose="02020603050405020304" pitchFamily="18" charset="0"/>
              </a:rPr>
              <a:t>At Microsoft, we believe this transformation will happen across three core areas. </a:t>
            </a:r>
          </a:p>
          <a:p>
            <a:endParaRPr lang="en-US" sz="1200" dirty="0">
              <a:effectLst/>
              <a:latin typeface="Segoe Sans Text Light" pitchFamily="2" charset="0"/>
              <a:ea typeface="Aptos" panose="020B0004020202020204" pitchFamily="34" charset="0"/>
              <a:cs typeface="Times New Roman" panose="02020603050405020304" pitchFamily="18" charset="0"/>
            </a:endParaRPr>
          </a:p>
          <a:p>
            <a:r>
              <a:rPr lang="en-US" sz="1200" dirty="0">
                <a:effectLst/>
                <a:latin typeface="Segoe Sans Text Light" pitchFamily="2" charset="0"/>
                <a:ea typeface="Aptos" panose="020B0004020202020204" pitchFamily="34" charset="0"/>
                <a:cs typeface="Times New Roman" panose="02020603050405020304" pitchFamily="18" charset="0"/>
              </a:rPr>
              <a:t>First, the value that we have seen from AI-assisted tooling is just the beginning. We are moving from a point of helping traditional processes and tools be more efficient through AI, to solutions that are built natively with AI, redefining developer practices.</a:t>
            </a:r>
          </a:p>
          <a:p>
            <a:endParaRPr lang="en-US" sz="1200" dirty="0">
              <a:effectLst/>
              <a:latin typeface="Segoe Sans Text Light" pitchFamily="2" charset="0"/>
              <a:ea typeface="Aptos" panose="020B0004020202020204" pitchFamily="34" charset="0"/>
              <a:cs typeface="Times New Roman" panose="02020603050405020304" pitchFamily="18" charset="0"/>
            </a:endParaRPr>
          </a:p>
          <a:p>
            <a:r>
              <a:rPr lang="en-US" sz="1200" dirty="0">
                <a:effectLst/>
                <a:latin typeface="Segoe Sans Text Light" pitchFamily="2" charset="0"/>
                <a:ea typeface="Aptos" panose="020B0004020202020204" pitchFamily="34" charset="0"/>
                <a:cs typeface="Times New Roman" panose="02020603050405020304" pitchFamily="18" charset="0"/>
              </a:rPr>
              <a:t>Second, the value of AI, which has been focused primarily on coding, code assistance, and productivity in one phase of the software lifecycle will extend across the entire SDLC to help every team uplevel and implement the promises of DevOps. </a:t>
            </a:r>
          </a:p>
          <a:p>
            <a:endParaRPr lang="en-US" sz="1200" dirty="0">
              <a:effectLst/>
              <a:latin typeface="Segoe Sans Text Light" pitchFamily="2" charset="0"/>
              <a:ea typeface="Aptos" panose="020B0004020202020204" pitchFamily="34" charset="0"/>
              <a:cs typeface="Times New Roman" panose="02020603050405020304" pitchFamily="18" charset="0"/>
            </a:endParaRPr>
          </a:p>
          <a:p>
            <a:r>
              <a:rPr lang="en-US" sz="1200" dirty="0">
                <a:effectLst/>
                <a:latin typeface="Segoe Sans Text Light" pitchFamily="2" charset="0"/>
                <a:ea typeface="Aptos" panose="020B0004020202020204" pitchFamily="34" charset="0"/>
                <a:cs typeface="Times New Roman" panose="02020603050405020304" pitchFamily="18" charset="0"/>
              </a:rPr>
              <a:t>And last, we believe that as developer platforms and AI platforms become ubiquitous across teams, we will see AI and agentic applications will become the norm for every application.</a:t>
            </a:r>
            <a:r>
              <a:rPr lang="en-US" dirty="0">
                <a:effectLst/>
              </a:rPr>
              <a:t> </a:t>
            </a:r>
          </a:p>
          <a:p>
            <a:endParaRPr lang="en-US" dirty="0">
              <a:effectLst/>
            </a:endParaRPr>
          </a:p>
          <a:p>
            <a:pPr>
              <a:lnSpc>
                <a:spcPct val="107000"/>
              </a:lnSpc>
              <a:spcAft>
                <a:spcPts val="800"/>
              </a:spcAft>
              <a:tabLst>
                <a:tab pos="457108" algn="l"/>
              </a:tabLst>
            </a:pPr>
            <a:r>
              <a:rPr lang="en-US" sz="1200" dirty="0">
                <a:solidFill>
                  <a:srgbClr val="000000"/>
                </a:solidFill>
                <a:ea typeface="Times New Roman" panose="02020603050405020304" pitchFamily="18" charset="0"/>
                <a:cs typeface="Times New Roman" panose="02020603050405020304" pitchFamily="18" charset="0"/>
              </a:rPr>
              <a:t>Source: </a:t>
            </a:r>
            <a:r>
              <a:rPr lang="en-US" sz="1200" dirty="0">
                <a:hlinkClick r:id="rId3"/>
              </a:rPr>
              <a:t>L200 Innovate with Azure AI Apps and Agents</a:t>
            </a:r>
            <a:endParaRPr lang="en-US" sz="1200" dirty="0">
              <a:solidFill>
                <a:srgbClr val="000000"/>
              </a:solidFill>
              <a:ea typeface="Times New Roman" panose="02020603050405020304" pitchFamily="18" charset="0"/>
              <a:cs typeface="Times New Roman" panose="02020603050405020304" pitchFamily="18" charset="0"/>
            </a:endParaRPr>
          </a:p>
          <a:p>
            <a:pPr>
              <a:lnSpc>
                <a:spcPct val="107000"/>
              </a:lnSpc>
              <a:spcAft>
                <a:spcPts val="800"/>
              </a:spcAft>
              <a:tabLst>
                <a:tab pos="457108" algn="l"/>
              </a:tabLst>
            </a:pPr>
            <a:r>
              <a:rPr lang="en-US" sz="1200" dirty="0">
                <a:solidFill>
                  <a:srgbClr val="000000"/>
                </a:solidFill>
                <a:ea typeface="Times New Roman" panose="02020603050405020304" pitchFamily="18" charset="0"/>
                <a:cs typeface="Times New Roman" panose="02020603050405020304" pitchFamily="18" charset="0"/>
              </a:rPr>
              <a:t>https://microsoft.seismic.com/app#/doccenter/a5266a70-9230-4c1e-a553-c5bddcb7a896/doc/%252Fdde0caec0e-9236-f21b-2991-5868e63d3984%252FdfYTZjNDRiZDMtMzEwZS1kNWZkLTNjOGEtNjliYWJjMjhmMmUw%252CPT0%253D%252CUHJvZHVjdCBQaXRjaCBEZWNr%252Flfa743e174-a9d2-47bb-b0ea-6502a0b8438c//?mode=view</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22</a:t>
            </a:fld>
            <a:endParaRPr lang="en-US"/>
          </a:p>
        </p:txBody>
      </p:sp>
    </p:spTree>
    <p:extLst>
      <p:ext uri="{BB962C8B-B14F-4D97-AF65-F5344CB8AC3E}">
        <p14:creationId xmlns:p14="http://schemas.microsoft.com/office/powerpoint/2010/main" val="2085238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p>
          <a:p>
            <a:endParaRPr lang="en-US" dirty="0"/>
          </a:p>
          <a:p>
            <a:r>
              <a:rPr lang="en-US" dirty="0"/>
              <a:t>We are continuing to build out GitHub Copilot specifically to support the developer experience. Our goal is for GitHub Copilot to help automate the mundane so developers can feel empowered to focus on what matters.</a:t>
            </a:r>
          </a:p>
          <a:p>
            <a:r>
              <a:rPr lang="en-US" dirty="0"/>
              <a:t>Indeed, GitHub Copilot serves as the foundation supporting our vision for agentic DevOps, and together with tools like GitHub Models and the Site Reliability Engineering Agent in Azure, we are well on the way to empowering developer teams to adopt agentic DevOps.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early stages, GitHub Models integrates with GitHub to provide developers with an easy to navigate environment for testing, evaluating, and fine-tuning AI apps and their underlying models, while GitHub Spark provides an AI-native, natural language experience that helps </a:t>
            </a:r>
            <a:r>
              <a:rPr lang="en-US" dirty="0" err="1"/>
              <a:t>devs</a:t>
            </a:r>
            <a:r>
              <a:rPr lang="en-US" dirty="0"/>
              <a:t> prototype by rapidly transforming ideas into deployed apps.</a:t>
            </a:r>
          </a:p>
          <a:p>
            <a:endParaRPr lang="en-US" dirty="0"/>
          </a:p>
          <a:p>
            <a:r>
              <a:rPr lang="en-US" dirty="0"/>
              <a:t>Throughout development, new tools in GitHub Copilot like Agent Mode, Software Engineering Agent, and App modernization agent expand the capabilities available to </a:t>
            </a:r>
            <a:r>
              <a:rPr lang="en-US" dirty="0" err="1"/>
              <a:t>devs</a:t>
            </a:r>
            <a:r>
              <a:rPr lang="en-US" dirty="0"/>
              <a:t> to support multi-step processes throughout development—empowering them to hand off routine tasks around everything from coding, reviewing, and testing, to writing documentation and modernizing their apps—and focus on more high-value, creative work.</a:t>
            </a:r>
          </a:p>
          <a:p>
            <a:br>
              <a:rPr lang="en-US" dirty="0"/>
            </a:br>
            <a:r>
              <a:rPr lang="en-US" dirty="0"/>
              <a:t>And at the far end of the software lifecycle, the Site Reliability Engineering agent in Azure supports engineers deploying, operating, and maintaining applications in production.</a:t>
            </a:r>
          </a:p>
          <a:p>
            <a:endParaRPr lang="en-US" dirty="0"/>
          </a:p>
          <a:p>
            <a:pPr>
              <a:lnSpc>
                <a:spcPct val="107000"/>
              </a:lnSpc>
              <a:spcAft>
                <a:spcPts val="800"/>
              </a:spcAft>
              <a:tabLst>
                <a:tab pos="457108" algn="l"/>
              </a:tabLst>
            </a:pPr>
            <a:r>
              <a:rPr lang="en-US" sz="1200" b="0" dirty="0">
                <a:solidFill>
                  <a:srgbClr val="000000"/>
                </a:solidFill>
                <a:ea typeface="Times New Roman" panose="02020603050405020304" pitchFamily="18" charset="0"/>
                <a:cs typeface="Times New Roman" panose="02020603050405020304" pitchFamily="18" charset="0"/>
              </a:rPr>
              <a:t>Source</a:t>
            </a:r>
            <a:r>
              <a:rPr lang="en-US" sz="1200" dirty="0">
                <a:solidFill>
                  <a:srgbClr val="000000"/>
                </a:solidFill>
                <a:ea typeface="Times New Roman" panose="02020603050405020304" pitchFamily="18" charset="0"/>
                <a:cs typeface="Times New Roman" panose="02020603050405020304" pitchFamily="18" charset="0"/>
              </a:rPr>
              <a:t>: </a:t>
            </a:r>
            <a:r>
              <a:rPr lang="en-US" sz="1200" dirty="0">
                <a:hlinkClick r:id="rId3"/>
              </a:rPr>
              <a:t>L200 Innovate with Azure AI Apps and Agents</a:t>
            </a:r>
            <a:endParaRPr lang="en-US" sz="1200" dirty="0">
              <a:solidFill>
                <a:srgbClr val="000000"/>
              </a:solidFill>
              <a:ea typeface="Times New Roman" panose="02020603050405020304" pitchFamily="18" charset="0"/>
              <a:cs typeface="Times New Roman" panose="02020603050405020304" pitchFamily="18" charset="0"/>
            </a:endParaRPr>
          </a:p>
          <a:p>
            <a:pPr>
              <a:lnSpc>
                <a:spcPct val="107000"/>
              </a:lnSpc>
              <a:spcAft>
                <a:spcPts val="800"/>
              </a:spcAft>
              <a:tabLst>
                <a:tab pos="457108" algn="l"/>
              </a:tabLst>
            </a:pPr>
            <a:r>
              <a:rPr lang="en-US" sz="1200" dirty="0">
                <a:solidFill>
                  <a:srgbClr val="000000"/>
                </a:solidFill>
                <a:ea typeface="Times New Roman" panose="02020603050405020304" pitchFamily="18" charset="0"/>
                <a:cs typeface="Times New Roman" panose="02020603050405020304" pitchFamily="18" charset="0"/>
              </a:rPr>
              <a:t>https://microsoft.seismic.com/app#/doccenter/a5266a70-9230-4c1e-a553-c5bddcb7a896/doc/%252Fdde0caec0e-9236-f21b-2991-5868e63d3984%252FdfYTZjNDRiZDMtMzEwZS1kNWZkLTNjOGEtNjliYWJjMjhmMmUw%252CPT0%253D%252CUHJvZHVjdCBQaXRjaCBEZWNr%252Flfa743e174-a9d2-47bb-b0ea-6502a0b8438c//?mode=view</a:t>
            </a:r>
          </a:p>
          <a:p>
            <a:endParaRPr lang="en-US"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23</a:t>
            </a:fld>
            <a:endParaRPr lang="en-US"/>
          </a:p>
        </p:txBody>
      </p:sp>
    </p:spTree>
    <p:extLst>
      <p:ext uri="{BB962C8B-B14F-4D97-AF65-F5344CB8AC3E}">
        <p14:creationId xmlns:p14="http://schemas.microsoft.com/office/powerpoint/2010/main" val="225536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D8B6C-510E-5CB3-DD96-F38312881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1E2F7-F8D0-8C0D-3FDF-DB2EFB2CA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4A39B-4978-9479-6C25-A830FCF1E86D}"/>
              </a:ext>
            </a:extLst>
          </p:cNvPr>
          <p:cNvSpPr>
            <a:spLocks noGrp="1"/>
          </p:cNvSpPr>
          <p:nvPr>
            <p:ph type="body" idx="1"/>
          </p:nvPr>
        </p:nvSpPr>
        <p:spPr/>
        <p:txBody>
          <a:bodyPr/>
          <a:lstStyle/>
          <a:p>
            <a:pPr marL="0" marR="0" lvl="0" indent="0" algn="l" defTabSz="914400">
              <a:lnSpc>
                <a:spcPct val="111000"/>
              </a:lnSpc>
              <a:spcBef>
                <a:spcPts val="0"/>
              </a:spcBef>
              <a:spcAft>
                <a:spcPts val="1225"/>
              </a:spcAft>
              <a:buNone/>
              <a:tabLst/>
              <a:defRPr/>
            </a:pPr>
            <a:r>
              <a:rPr lang="en-US" b="1" dirty="0"/>
              <a:t>&lt;Coach&gt; </a:t>
            </a:r>
            <a:r>
              <a:rPr lang="en-US" b="0" dirty="0"/>
              <a:t>While presenting the slides in this section, don’t dive too deep into the architecture. Instead, keep the spotlight on the broad applicability of the use cases and how agentic AI solutions can effectively address diverse business challenges across multiple industries</a:t>
            </a:r>
            <a:endParaRPr lang="en-US" dirty="0"/>
          </a:p>
          <a:p>
            <a:endParaRPr lang="en-US" dirty="0"/>
          </a:p>
        </p:txBody>
      </p:sp>
      <p:sp>
        <p:nvSpPr>
          <p:cNvPr id="4" name="Slide Number Placeholder 3">
            <a:extLst>
              <a:ext uri="{FF2B5EF4-FFF2-40B4-BE49-F238E27FC236}">
                <a16:creationId xmlns:a16="http://schemas.microsoft.com/office/drawing/2014/main" id="{6F194E45-C3B0-9FD5-AC22-0E5E20AF1093}"/>
              </a:ext>
            </a:extLst>
          </p:cNvPr>
          <p:cNvSpPr>
            <a:spLocks noGrp="1"/>
          </p:cNvSpPr>
          <p:nvPr>
            <p:ph type="sldNum" sz="quarter" idx="5"/>
          </p:nvPr>
        </p:nvSpPr>
        <p:spPr/>
        <p:txBody>
          <a:bodyPr/>
          <a:lstStyle/>
          <a:p>
            <a:fld id="{E1CEBBF1-2E12-C840-8D43-74BCA8D2B0FC}" type="slidenum">
              <a:rPr lang="en-US" smtClean="0"/>
              <a:t>24</a:t>
            </a:fld>
            <a:endParaRPr lang="en-US"/>
          </a:p>
        </p:txBody>
      </p:sp>
    </p:spTree>
    <p:extLst>
      <p:ext uri="{BB962C8B-B14F-4D97-AF65-F5344CB8AC3E}">
        <p14:creationId xmlns:p14="http://schemas.microsoft.com/office/powerpoint/2010/main" val="3896995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r>
              <a:rPr lang="en-US" dirty="0"/>
              <a:t>Let’s look at a practical example of how agentic AI can transform customer support and engagement.</a:t>
            </a:r>
          </a:p>
          <a:p>
            <a:r>
              <a:rPr lang="en-US" dirty="0"/>
              <a:t>"In this scenario, we see multiple specialized agents working together to deliver a seamless customer experience:</a:t>
            </a:r>
          </a:p>
          <a:p>
            <a:pPr marL="171450" lvl="0" indent="-171450">
              <a:buFont typeface="Arial" panose="020B0604020202020204" pitchFamily="34" charset="0"/>
              <a:buChar char="•"/>
            </a:pPr>
            <a:r>
              <a:rPr lang="en-US" b="1" dirty="0"/>
              <a:t>Planner Agent:</a:t>
            </a:r>
            <a:r>
              <a:rPr lang="en-US" dirty="0"/>
              <a:t> Orchestrates the overall customer interaction, planning the flow and coordinating other agents.</a:t>
            </a:r>
          </a:p>
          <a:p>
            <a:pPr marL="171450" lvl="0" indent="-171450">
              <a:buFont typeface="Arial" panose="020B0604020202020204" pitchFamily="34" charset="0"/>
              <a:buChar char="•"/>
            </a:pPr>
            <a:r>
              <a:rPr lang="en-US" b="1" dirty="0"/>
              <a:t>Scanning Agent:</a:t>
            </a:r>
            <a:r>
              <a:rPr lang="en-US" dirty="0"/>
              <a:t> Handles tasks like scanning images for identity and billing confirmation, automating verification steps.</a:t>
            </a:r>
          </a:p>
          <a:p>
            <a:pPr marL="171450" lvl="0" indent="-171450">
              <a:buFont typeface="Arial" panose="020B0604020202020204" pitchFamily="34" charset="0"/>
              <a:buChar char="•"/>
            </a:pPr>
            <a:r>
              <a:rPr lang="en-US" b="1" dirty="0"/>
              <a:t>Transfer Tool:</a:t>
            </a:r>
            <a:r>
              <a:rPr lang="en-US" dirty="0"/>
              <a:t> Executes account transfers securely using function calling, reducing manual intervention.</a:t>
            </a:r>
          </a:p>
          <a:p>
            <a:pPr marL="171450" lvl="0" indent="-171450">
              <a:buFont typeface="Arial" panose="020B0604020202020204" pitchFamily="34" charset="0"/>
              <a:buChar char="•"/>
            </a:pPr>
            <a:r>
              <a:rPr lang="en-US" b="1" dirty="0"/>
              <a:t>Risk Agent:</a:t>
            </a:r>
            <a:r>
              <a:rPr lang="en-US" dirty="0"/>
              <a:t> Analyzes historical online conversations to assess and mitigate risks. This helps prevent fraud or compliance issues.</a:t>
            </a:r>
          </a:p>
          <a:p>
            <a:r>
              <a:rPr lang="en-US" dirty="0"/>
              <a:t>This orchestration of agents allows for efficient, accurate, and personalized customer support. Customers can get answers to their questions, resolve issues, and complete transactions—all through natural language interactions.</a:t>
            </a:r>
          </a:p>
          <a:p>
            <a:r>
              <a:rPr lang="en-US" dirty="0"/>
              <a:t>Commerzbank developed a banking avatar that allows customers to get their questions answered in natural spoken language. The avatar provides information about banking products and enables digital execution of tasks like unblocking a credit card or changing limits—all powered by agentic AI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25</a:t>
            </a:fld>
            <a:endParaRPr lang="en-US"/>
          </a:p>
        </p:txBody>
      </p:sp>
    </p:spTree>
    <p:extLst>
      <p:ext uri="{BB962C8B-B14F-4D97-AF65-F5344CB8AC3E}">
        <p14:creationId xmlns:p14="http://schemas.microsoft.com/office/powerpoint/2010/main" val="1644262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r>
              <a:rPr lang="en-US" dirty="0"/>
              <a:t>Let’s explore how agentic AI can transform sales and marketing activities by automating and enhancing key processes.</a:t>
            </a:r>
          </a:p>
          <a:p>
            <a:r>
              <a:rPr lang="en-US" dirty="0"/>
              <a:t>In this scenario, multiple specialized agents collaborate to support sales and marketing teams:</a:t>
            </a:r>
          </a:p>
          <a:p>
            <a:pPr marL="171450" lvl="0" indent="-171450">
              <a:buFont typeface="Arial" panose="020B0604020202020204" pitchFamily="34" charset="0"/>
              <a:buChar char="•"/>
            </a:pPr>
            <a:r>
              <a:rPr lang="en-US" b="1" dirty="0"/>
              <a:t>Planner Agent:</a:t>
            </a:r>
            <a:r>
              <a:rPr lang="en-US" dirty="0"/>
              <a:t> Orchestrates the workflow, coordinating other agents and planning the overall sales or marketing process.</a:t>
            </a:r>
          </a:p>
          <a:p>
            <a:pPr marL="171450" lvl="0" indent="-171450">
              <a:buFont typeface="Arial" panose="020B0604020202020204" pitchFamily="34" charset="0"/>
              <a:buChar char="•"/>
            </a:pPr>
            <a:r>
              <a:rPr lang="en-US" b="1" dirty="0"/>
              <a:t>Data Analysis Agent:</a:t>
            </a:r>
            <a:r>
              <a:rPr lang="en-US" dirty="0"/>
              <a:t> Analyzes customer and sales performance data to identify trends and actionable insights. This helps teams focus their efforts where it matters most.</a:t>
            </a:r>
          </a:p>
          <a:p>
            <a:pPr marL="171450" lvl="0" indent="-171450">
              <a:buFont typeface="Arial" panose="020B0604020202020204" pitchFamily="34" charset="0"/>
              <a:buChar char="•"/>
            </a:pPr>
            <a:r>
              <a:rPr lang="en-US" b="1" dirty="0"/>
              <a:t>Market Research Agent:</a:t>
            </a:r>
            <a:r>
              <a:rPr lang="en-US" dirty="0"/>
              <a:t> Gathers competitive intelligence and market signals, tailoring proposals and campaigns to buyer needs.</a:t>
            </a:r>
          </a:p>
          <a:p>
            <a:pPr marL="171450" lvl="0" indent="-171450">
              <a:buFont typeface="Arial" panose="020B0604020202020204" pitchFamily="34" charset="0"/>
              <a:buChar char="•"/>
            </a:pPr>
            <a:r>
              <a:rPr lang="en-US" b="1" dirty="0"/>
              <a:t>Slide Creation Agent:</a:t>
            </a:r>
            <a:r>
              <a:rPr lang="en-US" dirty="0"/>
              <a:t> Automatically generates polished sales proposal slides using data and context provided by other agents, saving time and ensuring consistency.</a:t>
            </a:r>
          </a:p>
          <a:p>
            <a:r>
              <a:rPr lang="en-US" dirty="0"/>
              <a:t>This multi-agent approach streamlines the creation of personalized proposals, improves lead prioritization, and enables teams to respond quickly to market changes.</a:t>
            </a:r>
          </a:p>
          <a:p>
            <a:r>
              <a:rPr lang="en-US" dirty="0"/>
              <a:t>Fujitsu developed an AI agent that incorporates the expertise of top sales professionals. It helps sellers prioritize leads, focus their efforts, and craft personalized proposals. Their AI agent drove </a:t>
            </a:r>
            <a:r>
              <a:rPr lang="en-US" b="0" dirty="0"/>
              <a:t>a 67% increase in productivity for sales proposal creation.</a:t>
            </a:r>
          </a:p>
          <a:p>
            <a:endParaRPr lang="en-US" dirty="0"/>
          </a:p>
          <a:p>
            <a:pPr marL="0" marR="0">
              <a:lnSpc>
                <a:spcPct val="115000"/>
              </a:lnSpc>
              <a:spcBef>
                <a:spcPts val="0"/>
              </a:spcBef>
              <a:spcAft>
                <a:spcPts val="800"/>
              </a:spcAft>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26</a:t>
            </a:fld>
            <a:endParaRPr lang="en-US"/>
          </a:p>
        </p:txBody>
      </p:sp>
    </p:spTree>
    <p:extLst>
      <p:ext uri="{BB962C8B-B14F-4D97-AF65-F5344CB8AC3E}">
        <p14:creationId xmlns:p14="http://schemas.microsoft.com/office/powerpoint/2010/main" val="2474301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r>
              <a:rPr lang="en-US" dirty="0"/>
              <a:t>Let’s look at how agentic AI can streamline internal IT support and ticket management, a common challenge for many organizations.</a:t>
            </a:r>
          </a:p>
          <a:p>
            <a:r>
              <a:rPr lang="en-US" dirty="0"/>
              <a:t>In this scenario, multiple specialized agents work together to automate and optimize the IT ticketing process:</a:t>
            </a:r>
          </a:p>
          <a:p>
            <a:pPr marL="171450" lvl="0" indent="-171450">
              <a:buFont typeface="Arial" panose="020B0604020202020204" pitchFamily="34" charset="0"/>
              <a:buChar char="•"/>
            </a:pPr>
            <a:r>
              <a:rPr lang="en-US" b="1" dirty="0"/>
              <a:t>Support Agent:</a:t>
            </a:r>
            <a:r>
              <a:rPr lang="en-US" dirty="0"/>
              <a:t> Receives technical issues from users and forwards requests to the Ticket Creation Agent.</a:t>
            </a:r>
          </a:p>
          <a:p>
            <a:pPr marL="171450" lvl="0" indent="-171450">
              <a:buFont typeface="Arial" panose="020B0604020202020204" pitchFamily="34" charset="0"/>
              <a:buChar char="•"/>
            </a:pPr>
            <a:r>
              <a:rPr lang="en-US" b="1" dirty="0"/>
              <a:t>Ticket Creation Agent:</a:t>
            </a:r>
            <a:r>
              <a:rPr lang="en-US" dirty="0"/>
              <a:t> Automatically creates tickets based on user input, reducing manual effort and speeding up response times.</a:t>
            </a:r>
          </a:p>
          <a:p>
            <a:pPr marL="171450" lvl="0" indent="-171450">
              <a:buFont typeface="Arial" panose="020B0604020202020204" pitchFamily="34" charset="0"/>
              <a:buChar char="•"/>
            </a:pPr>
            <a:r>
              <a:rPr lang="en-US" b="1" dirty="0"/>
              <a:t>Classification Agent:</a:t>
            </a:r>
            <a:r>
              <a:rPr lang="en-US" dirty="0"/>
              <a:t> Analyzes and classifies tickets by issue type, ensuring that each ticket is routed to the right team or resource.</a:t>
            </a:r>
          </a:p>
          <a:p>
            <a:pPr marL="171450" lvl="0" indent="-171450">
              <a:buFont typeface="Arial" panose="020B0604020202020204" pitchFamily="34" charset="0"/>
              <a:buChar char="•"/>
            </a:pPr>
            <a:r>
              <a:rPr lang="en-US" b="1" dirty="0"/>
              <a:t>Routing Agent:</a:t>
            </a:r>
            <a:r>
              <a:rPr lang="en-US" dirty="0"/>
              <a:t> Directs tickets to the appropriate support team or escalates them as needed.</a:t>
            </a:r>
          </a:p>
          <a:p>
            <a:pPr marL="171450" lvl="0" indent="-171450">
              <a:buFont typeface="Arial" panose="020B0604020202020204" pitchFamily="34" charset="0"/>
              <a:buChar char="•"/>
            </a:pPr>
            <a:r>
              <a:rPr lang="en-US" b="1" dirty="0"/>
              <a:t>Resolution Agent:</a:t>
            </a:r>
            <a:r>
              <a:rPr lang="en-US" dirty="0"/>
              <a:t> Assists with resolving tickets, integrating with ITSM systems and using tools for knowledge and troubleshooting.</a:t>
            </a:r>
          </a:p>
          <a:p>
            <a:r>
              <a:rPr lang="en-US" dirty="0"/>
              <a:t>This multi-agent approach enables self-service, automates ticket creation and classification, and ensures efficient routing and resolution. It reduces manual workload for IT teams and improves the speed and accuracy of support.</a:t>
            </a:r>
          </a:p>
          <a:p>
            <a:r>
              <a:rPr lang="en-US" dirty="0"/>
              <a:t>NTT Data uses a multi-agent system to automate internal IT ticketing. Agents handle self-service, ticket creation, classification, routing, and resolution—integrating with ITSM and escalating to support teams when needed. This streamlines issue resolution and reduces manual workload.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27</a:t>
            </a:fld>
            <a:endParaRPr lang="en-US"/>
          </a:p>
        </p:txBody>
      </p:sp>
    </p:spTree>
    <p:extLst>
      <p:ext uri="{BB962C8B-B14F-4D97-AF65-F5344CB8AC3E}">
        <p14:creationId xmlns:p14="http://schemas.microsoft.com/office/powerpoint/2010/main" val="296993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r>
              <a:rPr lang="en-US" dirty="0"/>
              <a:t>Let’s look at how agentic AI can automate and streamline complex business processes, such as customer license renewals.</a:t>
            </a:r>
          </a:p>
          <a:p>
            <a:r>
              <a:rPr lang="en-US" dirty="0"/>
              <a:t>In this scenario, several specialized agents work together to manage the entire renewal process:</a:t>
            </a:r>
          </a:p>
          <a:p>
            <a:pPr marL="171450" lvl="0" indent="-171450">
              <a:buFont typeface="Arial" panose="020B0604020202020204" pitchFamily="34" charset="0"/>
              <a:buChar char="•"/>
            </a:pPr>
            <a:r>
              <a:rPr lang="en-US" b="1" dirty="0"/>
              <a:t>Insight Agent:</a:t>
            </a:r>
            <a:r>
              <a:rPr lang="en-US" dirty="0"/>
              <a:t> Assesses renewal risk by connecting to business data and analyzing client likelihood to renew.</a:t>
            </a:r>
          </a:p>
          <a:p>
            <a:pPr marL="171450" lvl="0" indent="-171450">
              <a:buFont typeface="Arial" panose="020B0604020202020204" pitchFamily="34" charset="0"/>
              <a:buChar char="•"/>
            </a:pPr>
            <a:r>
              <a:rPr lang="en-US" b="1" dirty="0"/>
              <a:t>Strategy Agent:</a:t>
            </a:r>
            <a:r>
              <a:rPr lang="en-US" dirty="0"/>
              <a:t> Generates renewal strategies tailored to each customer’s situation.</a:t>
            </a:r>
          </a:p>
          <a:p>
            <a:pPr marL="171450" lvl="0" indent="-171450">
              <a:buFont typeface="Arial" panose="020B0604020202020204" pitchFamily="34" charset="0"/>
              <a:buChar char="•"/>
            </a:pPr>
            <a:r>
              <a:rPr lang="en-US" b="1" dirty="0"/>
              <a:t>Supervisor Agent:</a:t>
            </a:r>
            <a:r>
              <a:rPr lang="en-US" dirty="0"/>
              <a:t> Oversees the process, ensuring compliance and proper execution.</a:t>
            </a:r>
          </a:p>
          <a:p>
            <a:pPr marL="171450" lvl="0" indent="-171450">
              <a:buFont typeface="Arial" panose="020B0604020202020204" pitchFamily="34" charset="0"/>
              <a:buChar char="•"/>
            </a:pPr>
            <a:r>
              <a:rPr lang="en-US" b="1" dirty="0"/>
              <a:t>Compliance Agent:</a:t>
            </a:r>
            <a:r>
              <a:rPr lang="en-US" dirty="0"/>
              <a:t> Checks that all renewal actions meet regulatory and business requirements.</a:t>
            </a:r>
          </a:p>
          <a:p>
            <a:pPr marL="171450" lvl="0" indent="-171450">
              <a:buFont typeface="Arial" panose="020B0604020202020204" pitchFamily="34" charset="0"/>
              <a:buChar char="•"/>
            </a:pPr>
            <a:r>
              <a:rPr lang="en-US" b="1" dirty="0"/>
              <a:t>Communication Agent:</a:t>
            </a:r>
            <a:r>
              <a:rPr lang="en-US" dirty="0"/>
              <a:t> Automates customer communications, sending renewal notifications and updates.</a:t>
            </a:r>
          </a:p>
          <a:p>
            <a:r>
              <a:rPr lang="en-US" dirty="0"/>
              <a:t>These agents coordinate to assess renewal risk, generate strategies, ensure compliance, and automate customer communications—streamlining the entire license renewal process.</a:t>
            </a:r>
          </a:p>
          <a:p>
            <a:r>
              <a:rPr lang="en-US" dirty="0"/>
              <a:t>Gainsight developed a multi-agent solution that orchestrates renewal management. The orchestration agent initiates the process, the insight agent assesses renewal likelihood by connecting to Dynamics 365, and the strategy agent creates a renewal plan. Supervisor and communication agents ensure compliance and send renewal emails—all working together to automate and optimize the process.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28</a:t>
            </a:fld>
            <a:endParaRPr lang="en-US"/>
          </a:p>
        </p:txBody>
      </p:sp>
    </p:spTree>
    <p:extLst>
      <p:ext uri="{BB962C8B-B14F-4D97-AF65-F5344CB8AC3E}">
        <p14:creationId xmlns:p14="http://schemas.microsoft.com/office/powerpoint/2010/main" val="2524053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r>
              <a:rPr lang="en-US" dirty="0"/>
              <a:t>Let’s explore how agentic AI can transform security operations by automating incident detection, analysis, and response.</a:t>
            </a:r>
          </a:p>
          <a:p>
            <a:r>
              <a:rPr lang="en-US" dirty="0"/>
              <a:t>In this scenario, specialized agents and tools work together to deliver robust, scalable security automation:</a:t>
            </a:r>
          </a:p>
          <a:p>
            <a:pPr marL="171450" lvl="0" indent="-171450">
              <a:buFont typeface="Arial" panose="020B0604020202020204" pitchFamily="34" charset="0"/>
              <a:buChar char="•"/>
            </a:pPr>
            <a:r>
              <a:rPr lang="en-US" b="1" dirty="0"/>
              <a:t>MDR Agent (Managed Detection and Response):</a:t>
            </a:r>
            <a:r>
              <a:rPr lang="en-US" dirty="0"/>
              <a:t> Coordinates multiple tools to automate incident detection, affect analysis, and response actions.</a:t>
            </a:r>
          </a:p>
          <a:p>
            <a:pPr marL="171450" lvl="0" indent="-171450">
              <a:buFont typeface="Arial" panose="020B0604020202020204" pitchFamily="34" charset="0"/>
              <a:buChar char="•"/>
            </a:pPr>
            <a:r>
              <a:rPr lang="en-US" b="1" dirty="0"/>
              <a:t>Incident API Tool:</a:t>
            </a:r>
            <a:r>
              <a:rPr lang="en-US" dirty="0"/>
              <a:t> Integrates with external systems to gather incident details and trigger appropriate responses.</a:t>
            </a:r>
          </a:p>
          <a:p>
            <a:pPr marL="171450" lvl="0" indent="-171450">
              <a:buFont typeface="Arial" panose="020B0604020202020204" pitchFamily="34" charset="0"/>
              <a:buChar char="•"/>
            </a:pPr>
            <a:r>
              <a:rPr lang="en-US" b="1" dirty="0"/>
              <a:t>Impact Mapping Tool:</a:t>
            </a:r>
            <a:r>
              <a:rPr lang="en-US" dirty="0"/>
              <a:t> Maps impacted entities and helps prioritize response actions.</a:t>
            </a:r>
          </a:p>
          <a:p>
            <a:pPr marL="171450" lvl="0" indent="-171450">
              <a:buFont typeface="Arial" panose="020B0604020202020204" pitchFamily="34" charset="0"/>
              <a:buChar char="•"/>
            </a:pPr>
            <a:r>
              <a:rPr lang="en-US" b="1" dirty="0"/>
              <a:t>Response Tool:</a:t>
            </a:r>
            <a:r>
              <a:rPr lang="en-US" dirty="0"/>
              <a:t> Executes playbooks and automates remediation steps at scale.</a:t>
            </a:r>
          </a:p>
          <a:p>
            <a:r>
              <a:rPr lang="en-US" dirty="0"/>
              <a:t>The MDR agent filters false positives, maps impacted entities, and executes response playbooks, preserving institutional knowledge and freeing up analysts to focus on high-impact work.</a:t>
            </a:r>
          </a:p>
          <a:p>
            <a:r>
              <a:rPr lang="en-US" dirty="0" err="1"/>
              <a:t>ContraForce</a:t>
            </a:r>
            <a:r>
              <a:rPr lang="en-US" dirty="0"/>
              <a:t> built an AI-powered Agentic Security Delivery Platform using Azure AI Agent Service. Their MDR agent automates multitenant operations and scales incident response, automating </a:t>
            </a:r>
            <a:r>
              <a:rPr lang="en-US" b="0" dirty="0"/>
              <a:t>up to 80% of repetitive triage tasks and allowing </a:t>
            </a:r>
            <a:r>
              <a:rPr lang="en-US" dirty="0"/>
              <a:t>security analysts to focus on strategic threats.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29</a:t>
            </a:fld>
            <a:endParaRPr lang="en-US"/>
          </a:p>
        </p:txBody>
      </p:sp>
    </p:spTree>
    <p:extLst>
      <p:ext uri="{BB962C8B-B14F-4D97-AF65-F5344CB8AC3E}">
        <p14:creationId xmlns:p14="http://schemas.microsoft.com/office/powerpoint/2010/main" val="1281189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41C9A-5369-73EB-5BC4-39465D868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044D1-9E62-7D40-6B4B-66C763C94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BB8B5-7015-CB7C-6333-60214C8FD3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&lt;Coach&gt; </a:t>
            </a:r>
            <a:r>
              <a:rPr lang="en-US" b="0"/>
              <a:t>Invite participants to come off mute or share in chat their answers to the questions on this slide. </a:t>
            </a:r>
            <a:endParaRPr lang="en-US"/>
          </a:p>
          <a:p>
            <a:endParaRPr lang="en-US"/>
          </a:p>
        </p:txBody>
      </p:sp>
      <p:sp>
        <p:nvSpPr>
          <p:cNvPr id="4" name="Slide Number Placeholder 3">
            <a:extLst>
              <a:ext uri="{FF2B5EF4-FFF2-40B4-BE49-F238E27FC236}">
                <a16:creationId xmlns:a16="http://schemas.microsoft.com/office/drawing/2014/main" id="{B6CC2D23-E778-C132-55C9-320476330D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72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Segoe UI"/>
                <a:ea typeface="Calibri" panose="020F0502020204030204" pitchFamily="34" charset="0"/>
                <a:cs typeface="Segoe UI"/>
              </a:rPr>
              <a:t>Speaker notes:</a:t>
            </a:r>
          </a:p>
          <a:p>
            <a:endParaRPr lang="en-US"/>
          </a:p>
          <a:p>
            <a:r>
              <a:rPr lang="en-US"/>
              <a:t>To receive credit, you need to complete each of the listed criteria shown here:</a:t>
            </a:r>
            <a:endParaRPr lang="en-US">
              <a:cs typeface="Calibri"/>
            </a:endParaRPr>
          </a:p>
          <a:p>
            <a:r>
              <a:rPr lang="en-US" b="1"/>
              <a:t>Attendance definition:</a:t>
            </a:r>
            <a:endParaRPr lang="en-US" b="1">
              <a:cs typeface="Calibri"/>
            </a:endParaRPr>
          </a:p>
          <a:p>
            <a:pPr marL="171450" indent="-171450">
              <a:lnSpc>
                <a:spcPct val="107000"/>
              </a:lnSpc>
              <a:buFont typeface="Arial" panose="020B0604020202020204" pitchFamily="34" charset="0"/>
              <a:buChar char="•"/>
            </a:pPr>
            <a:r>
              <a:rPr lang="en-US">
                <a:latin typeface="Segoe UI"/>
                <a:ea typeface="Calibri" panose="020F0502020204030204" pitchFamily="34" charset="0"/>
                <a:cs typeface="Segoe UI"/>
              </a:rPr>
              <a:t>Be present and accounted for at all sessions of the training and activities.</a:t>
            </a:r>
          </a:p>
          <a:p>
            <a:pPr marL="171450" indent="-171450">
              <a:lnSpc>
                <a:spcPct val="107000"/>
              </a:lnSpc>
              <a:buFont typeface="Arial" panose="020B0604020202020204" pitchFamily="34" charset="0"/>
              <a:buChar char="•"/>
            </a:pPr>
            <a:r>
              <a:rPr lang="en-US">
                <a:latin typeface="Segoe UI"/>
                <a:ea typeface="Calibri" panose="020F0502020204030204" pitchFamily="34" charset="0"/>
                <a:cs typeface="Segoe UI"/>
              </a:rPr>
              <a:t>An excused absence is allowed for up to 30 minutes each day; however, please aim for an on-time check-in when the training starts.</a:t>
            </a:r>
          </a:p>
          <a:p>
            <a:pPr>
              <a:lnSpc>
                <a:spcPct val="107000"/>
              </a:lnSpc>
            </a:pPr>
            <a:r>
              <a:rPr lang="en-US" b="1">
                <a:latin typeface="Segoe UI"/>
                <a:ea typeface="Calibri" panose="020F0502020204030204" pitchFamily="34" charset="0"/>
                <a:cs typeface="Segoe UI"/>
              </a:rPr>
              <a:t>Engagement definition:</a:t>
            </a:r>
          </a:p>
          <a:p>
            <a:pPr marL="171450" indent="-171450">
              <a:lnSpc>
                <a:spcPct val="107000"/>
              </a:lnSpc>
              <a:buFont typeface="Arial" panose="020B0604020202020204" pitchFamily="34" charset="0"/>
              <a:buChar char="•"/>
            </a:pPr>
            <a:r>
              <a:rPr lang="en-US">
                <a:latin typeface="Segoe UI"/>
                <a:ea typeface="Calibri" panose="020F0502020204030204" pitchFamily="34" charset="0"/>
                <a:cs typeface="Segoe UI"/>
              </a:rPr>
              <a:t>Remain live on camera/audio during the day while in attendance (muting is fine when you are not speaking).</a:t>
            </a:r>
          </a:p>
          <a:p>
            <a:pPr marL="171450" indent="-171450">
              <a:lnSpc>
                <a:spcPct val="107000"/>
              </a:lnSpc>
              <a:buFont typeface="Arial" panose="020B0604020202020204" pitchFamily="34" charset="0"/>
              <a:buChar char="•"/>
            </a:pPr>
            <a:r>
              <a:rPr lang="en-US">
                <a:latin typeface="Segoe UI"/>
                <a:ea typeface="Calibri" panose="020F0502020204030204" pitchFamily="34" charset="0"/>
                <a:cs typeface="Segoe UI"/>
              </a:rPr>
              <a:t>Participate in discussions by asking and answering questions or using the chat window; participate in Break Room solutions.</a:t>
            </a:r>
          </a:p>
          <a:p>
            <a:pPr marL="171450" indent="-171450">
              <a:lnSpc>
                <a:spcPct val="107000"/>
              </a:lnSpc>
              <a:buFont typeface="Arial" panose="020B0604020202020204" pitchFamily="34" charset="0"/>
              <a:buChar char="•"/>
            </a:pPr>
            <a:r>
              <a:rPr lang="en-US">
                <a:latin typeface="Segoe UI"/>
                <a:ea typeface="Calibri" panose="020F0502020204030204" pitchFamily="34" charset="0"/>
                <a:cs typeface="Segoe UI"/>
              </a:rPr>
              <a:t>Do not multi-task or work on unrelated tasks while in attendance.</a:t>
            </a:r>
          </a:p>
          <a:p>
            <a:pPr>
              <a:lnSpc>
                <a:spcPct val="107000"/>
              </a:lnSpc>
            </a:pPr>
            <a:r>
              <a:rPr lang="en-US" b="1">
                <a:latin typeface="Segoe UI"/>
                <a:ea typeface="Calibri" panose="020F0502020204030204" pitchFamily="34" charset="0"/>
                <a:cs typeface="Segoe UI"/>
              </a:rPr>
              <a:t>Completed definition:</a:t>
            </a:r>
          </a:p>
          <a:p>
            <a:pPr marL="171450" indent="-171450">
              <a:buFont typeface="Arial" panose="020B0604020202020204" pitchFamily="34" charset="0"/>
              <a:buChar char="•"/>
            </a:pPr>
            <a:r>
              <a:rPr lang="en-US">
                <a:solidFill>
                  <a:schemeClr val="tx2"/>
                </a:solidFill>
                <a:latin typeface="Segoe UI"/>
                <a:cs typeface="Segoe UI"/>
              </a:rPr>
              <a:t>Complete through exercise #.</a:t>
            </a:r>
          </a:p>
          <a:p>
            <a:pPr marL="346843" indent="-346843">
              <a:lnSpc>
                <a:spcPct val="107000"/>
              </a:lnSpc>
              <a:buFont typeface="Symbol" panose="05050102010706020507" pitchFamily="18" charset="2"/>
              <a:buChar char=""/>
            </a:pPr>
            <a:endParaRPr lang="en-US">
              <a:latin typeface="Segoe UI" panose="020B0502040204020203" pitchFamily="34" charset="0"/>
            </a:endParaRPr>
          </a:p>
          <a:p>
            <a:pPr>
              <a:lnSpc>
                <a:spcPct val="107000"/>
              </a:lnSpc>
            </a:pPr>
            <a:r>
              <a:rPr lang="en-US">
                <a:latin typeface="Segoe UI"/>
                <a:cs typeface="Segoe UI"/>
              </a:rPr>
              <a:t>Your Coach will submit your completion to SuccessFactors. You will be notified on the Student Learn site within three days if you successfully completed the workshop. </a:t>
            </a:r>
            <a:endParaRPr lang="en-US">
              <a:cs typeface="Calibri" panose="020F0502020204030204"/>
            </a:endParaRPr>
          </a:p>
          <a:p>
            <a:endParaRPr lang="en-US" b="1">
              <a:cs typeface="Calibri" panose="020F0502020204030204"/>
            </a:endParaRPr>
          </a:p>
          <a:p>
            <a:pPr>
              <a:lnSpc>
                <a:spcPct val="107000"/>
              </a:lnSpc>
            </a:pPr>
            <a:r>
              <a:rPr lang="en-US" b="1"/>
              <a:t>ASK: </a:t>
            </a:r>
            <a:r>
              <a:rPr lang="en-US"/>
              <a:t>Any questions?</a:t>
            </a:r>
            <a:endParaRPr lang="en-US">
              <a:cs typeface="Calibri"/>
            </a:endParaRPr>
          </a:p>
          <a:p>
            <a:endParaRPr lang="en-US"/>
          </a:p>
          <a:p>
            <a:r>
              <a:rPr lang="en-US" i="1"/>
              <a:t>Coaches ONLY:</a:t>
            </a:r>
            <a:endParaRPr lang="en-US" i="1">
              <a:cs typeface="Calibri"/>
            </a:endParaRPr>
          </a:p>
          <a:p>
            <a:r>
              <a:rPr lang="en-US" i="1"/>
              <a:t>By volunteering for this training, you meet your performance criteria automatically on this topic. </a:t>
            </a:r>
            <a:endParaRPr lang="en-US" i="1">
              <a:cs typeface="Calibri"/>
            </a:endParaRPr>
          </a:p>
          <a:p>
            <a:endParaRPr lang="en-US"/>
          </a:p>
        </p:txBody>
      </p:sp>
      <p:sp>
        <p:nvSpPr>
          <p:cNvPr id="4" name="Slide Number Placeholder 3"/>
          <p:cNvSpPr>
            <a:spLocks noGrp="1"/>
          </p:cNvSpPr>
          <p:nvPr>
            <p:ph type="sldNum" sz="quarter" idx="5"/>
          </p:nvPr>
        </p:nvSpPr>
        <p:spPr/>
        <p:txBody>
          <a:bodyPr/>
          <a:lstStyle/>
          <a:p>
            <a:fld id="{E1CEBBF1-2E12-C840-8D43-74BCA8D2B0FC}" type="slidenum">
              <a:rPr lang="en-US" smtClean="0"/>
              <a:t>4</a:t>
            </a:fld>
            <a:endParaRPr lang="en-US"/>
          </a:p>
        </p:txBody>
      </p:sp>
    </p:spTree>
    <p:extLst>
      <p:ext uri="{BB962C8B-B14F-4D97-AF65-F5344CB8AC3E}">
        <p14:creationId xmlns:p14="http://schemas.microsoft.com/office/powerpoint/2010/main" val="3003226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r>
              <a:rPr lang="en-US" dirty="0"/>
              <a:t>This slide outlines the Win Formula for driving success with Azure AI Apps and Agents—both for customers and partners.</a:t>
            </a:r>
          </a:p>
          <a:p>
            <a:r>
              <a:rPr lang="en-US" b="0" dirty="0"/>
              <a:t>Customer Outcome: Accelerate innovation with differentiated AI. The goal is to enrich employee experiences and reimagine customer engagement, powered by Microsoft Cloud and its partners.</a:t>
            </a:r>
          </a:p>
          <a:p>
            <a:r>
              <a:rPr lang="en-US" b="0" dirty="0"/>
              <a:t>Partner Outcome: Drive revenue growth and profitability by enriching your services with differentiated AI solutions. Microsoft’s end-to-end engagement model supports partners throughout the journey.</a:t>
            </a:r>
          </a:p>
          <a:p>
            <a:r>
              <a:rPr lang="en-US" dirty="0"/>
              <a:t>The Win Formula aligns to MCEM (Microsoft Customer Engagement Methodology) and includes several steps:" </a:t>
            </a:r>
            <a:r>
              <a:rPr lang="en-US" b="1" dirty="0"/>
              <a:t>Listen &amp; Consult:</a:t>
            </a:r>
            <a:r>
              <a:rPr lang="en-US" dirty="0"/>
              <a:t> Build pipeline and use resources like Partner Core BOM and SPARK Propensity to identify and engage customers.</a:t>
            </a:r>
          </a:p>
          <a:p>
            <a:pPr marL="171450" indent="-171450">
              <a:buFont typeface="Arial" panose="020B0604020202020204" pitchFamily="34" charset="0"/>
              <a:buChar char="•"/>
            </a:pPr>
            <a:r>
              <a:rPr lang="en-US" b="0" dirty="0"/>
              <a:t>Inspire &amp; Design: Run AI Apps &amp; Agents workshops, POC engagements, and GitHub Copilot Hackathons to design solutions.</a:t>
            </a:r>
          </a:p>
          <a:p>
            <a:pPr marL="171450" indent="-171450">
              <a:buFont typeface="Arial" panose="020B0604020202020204" pitchFamily="34" charset="0"/>
              <a:buChar char="•"/>
            </a:pPr>
            <a:r>
              <a:rPr lang="en-US" b="0" dirty="0"/>
              <a:t>Empower &amp; Achieve: Structure deals to deploy AI use cases on Azure, including Microsoft Foundry and GitHub.</a:t>
            </a:r>
          </a:p>
          <a:p>
            <a:pPr marL="171450" indent="-171450">
              <a:buFont typeface="Arial" panose="020B0604020202020204" pitchFamily="34" charset="0"/>
              <a:buChar char="•"/>
            </a:pPr>
            <a:r>
              <a:rPr lang="en-US" b="0" dirty="0"/>
              <a:t>Realize Value: Deploy and drive adoption of AI Apps &amp; Agents, accelerate GitHub skilling, and use solution accelerators.</a:t>
            </a:r>
          </a:p>
          <a:p>
            <a:pPr marL="171450" indent="-171450">
              <a:buFont typeface="Arial" panose="020B0604020202020204" pitchFamily="34" charset="0"/>
              <a:buChar char="•"/>
            </a:pPr>
            <a:r>
              <a:rPr lang="en-US" b="0" dirty="0"/>
              <a:t>Manage &amp; Optimize: Build business cases for expansion, extend business value with non-Microsoft solutions, and optimize deployments for ongoing success.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Source</a:t>
            </a:r>
            <a:r>
              <a:rPr lang="en-US" b="1" dirty="0"/>
              <a:t>:</a:t>
            </a:r>
            <a:r>
              <a:rPr lang="en-US" dirty="0"/>
              <a:t> </a:t>
            </a:r>
            <a:r>
              <a:rPr lang="en-US" dirty="0">
                <a:hlinkClick r:id="rId3"/>
              </a:rPr>
              <a:t>FY26 Cloud &amp; AI Platform Partner Playbook - INTERNAL - FINAL.pptx</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icrosoft.sharepoint.com/:p:/r/sites/IPSPartnerCSAandMarketing/_layouts/15/Doc.aspx?sourcedoc=%7BF4943670-F54E-482C-8C8D-6C302CE66B18%7D&amp;file=FY26%20Cloud%20%26%20AI%20Platform%20Partner%20Playbook%20-%20INTERNAL%20-%20FINAL.pptx&amp;action=edit&amp;mobileredirect=true&amp;DefaultItemOpen=1&amp;share=IQFwNpT0TvUsSIyNbDAs5msYAY-ey_DwZfBjno36RkZcAkg&amp;wdLOR=cCF216DE5-8754-4128-8009-212DB42BAA7B</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32</a:t>
            </a:fld>
            <a:endParaRPr lang="en-US"/>
          </a:p>
        </p:txBody>
      </p:sp>
    </p:spTree>
    <p:extLst>
      <p:ext uri="{BB962C8B-B14F-4D97-AF65-F5344CB8AC3E}">
        <p14:creationId xmlns:p14="http://schemas.microsoft.com/office/powerpoint/2010/main" val="1853440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r>
              <a:rPr lang="en-US" dirty="0"/>
              <a:t>This slide provides an overview of the priorities and key motions for the Innovate with Azure AI Apps and Agents solution play.</a:t>
            </a:r>
          </a:p>
          <a:p>
            <a:r>
              <a:rPr lang="en-US" dirty="0"/>
              <a:t>The main priority is to win AI Data Workloads (AIDWs) and establish the AI Platform for customers. This means helping customers build and scale AI apps and agents using repeatable intellectual property (IP) to deliver high-impact use cases. We focus on landing the complete AI platform, which includes not just AI models, but also data, apps, and security. Integration, management, GenAI Ops, security, and governance are all critical for scaling these platforms.</a:t>
            </a:r>
          </a:p>
          <a:p>
            <a:r>
              <a:rPr lang="en-US" dirty="0"/>
              <a:t>By aligning to these priorities and sales motions, we can help customers deploy high-value AI solutions. This will accelerate their AI transformation, and empower developers to improve time-to-deployment, code quality, and </a:t>
            </a:r>
            <a:r>
              <a:rPr lang="en-US" dirty="0" err="1"/>
              <a:t>DevSecOps</a:t>
            </a:r>
            <a:r>
              <a:rPr lang="en-US" dirty="0"/>
              <a:t> practices. Ultimately, this approach helps organizations build large-scale training and inferencing platforms, deliver secure and scalable AI, and realize measurable business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Source</a:t>
            </a:r>
            <a:r>
              <a:rPr lang="en-US" b="1" dirty="0"/>
              <a:t>:</a:t>
            </a:r>
            <a:r>
              <a:rPr lang="en-US" dirty="0"/>
              <a:t> </a:t>
            </a:r>
            <a:r>
              <a:rPr lang="en-US" dirty="0">
                <a:hlinkClick r:id="rId3"/>
              </a:rPr>
              <a:t>FY26 Cloud &amp; AI Platform Partner Playbook - INTERNAL - FINAL.pptx</a:t>
            </a:r>
            <a:endParaRPr lang="en-US" dirty="0"/>
          </a:p>
          <a:p>
            <a:r>
              <a:rPr lang="en-US" dirty="0"/>
              <a:t>https://microsoft.sharepoint.com/:p:/r/sites/IPSPartnerCSAandMarketing/_layouts/15/Doc.aspx?sourcedoc=%7BF4943670-F54E-482C-8C8D-6C302CE66B18%7D&amp;file=FY26%20Cloud%20%26%20AI%20Platform%20Partner%20Playbook%20-%20INTERNAL%20-%20FINAL.pptx&amp;action=edit&amp;mobileredirect=true&amp;DefaultItemOpen=1&amp;share=IQFwNpT0TvUsSIyNbDAs5msYAY-ey_DwZfBjno36RkZcAkg&amp;wdLOR=cCF216DE5-8754-4128-8009-212DB42BAA7B</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33</a:t>
            </a:fld>
            <a:endParaRPr lang="en-US"/>
          </a:p>
        </p:txBody>
      </p:sp>
    </p:spTree>
    <p:extLst>
      <p:ext uri="{BB962C8B-B14F-4D97-AF65-F5344CB8AC3E}">
        <p14:creationId xmlns:p14="http://schemas.microsoft.com/office/powerpoint/2010/main" val="3415806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p>
          <a:p>
            <a:r>
              <a:rPr lang="en-US" dirty="0"/>
              <a:t>This slide dives deeper into the specific motions and priorities that drive the Innovate with AI Apps &amp; Agents solution play. </a:t>
            </a:r>
          </a:p>
          <a:p>
            <a:r>
              <a:rPr lang="en-US" b="0" dirty="0"/>
              <a:t>Unified and Factory Offerings: We’re focused on delivering both unified and factory-based solutions to help customers accelerate their AI adoption and maximize value from Microsoft’s AI platform.</a:t>
            </a:r>
          </a:p>
          <a:p>
            <a:r>
              <a:rPr lang="en-US" b="0" dirty="0"/>
              <a:t>Job 1 Motions: The primary goal is to win AI Data Workloads (AIDWs) and establish the AI Platform for customers. This goal includes deploying hero products like Azure AI Foundry, Copilot Studio, AKS, App Service, Integration Services, Cosmos DB, SQL DB, and PostgreSQL.</a:t>
            </a:r>
          </a:p>
          <a:p>
            <a:r>
              <a:rPr lang="en-US" b="0" dirty="0"/>
              <a:t>We help customers build AI apps and agents using repeatable IP to deliver high-impact use cases, and we aim to land the complete AI platform—including data, apps, and security.</a:t>
            </a:r>
          </a:p>
          <a:p>
            <a:r>
              <a:rPr lang="en-US" b="0" dirty="0"/>
              <a:t>Scaling and Integration: Scaling AI platforms requires robust integration, management, GenAI Ops, security, and governance. We’re also introducing enhanced and new offerings, such as:</a:t>
            </a:r>
          </a:p>
          <a:p>
            <a:pPr marL="171450" indent="-171450">
              <a:buFont typeface="Arial" panose="020B0604020202020204" pitchFamily="34" charset="0"/>
              <a:buChar char="•"/>
            </a:pPr>
            <a:r>
              <a:rPr lang="en-US" b="0" dirty="0"/>
              <a:t>Enhanced AI Apps and Agents, </a:t>
            </a:r>
          </a:p>
          <a:p>
            <a:pPr marL="171450" indent="-171450">
              <a:buFont typeface="Arial" panose="020B0604020202020204" pitchFamily="34" charset="0"/>
              <a:buChar char="•"/>
            </a:pPr>
            <a:r>
              <a:rPr lang="en-US" b="0" dirty="0"/>
              <a:t>EDE AI Apps and Agents, </a:t>
            </a:r>
          </a:p>
          <a:p>
            <a:pPr marL="171450" indent="-171450">
              <a:buFont typeface="Arial" panose="020B0604020202020204" pitchFamily="34" charset="0"/>
              <a:buChar char="•"/>
            </a:pPr>
            <a:r>
              <a:rPr lang="en-US" b="0" dirty="0"/>
              <a:t>DE AI Apps and Agents, which include Catalyst and AI Landing Zone accelerators.</a:t>
            </a:r>
          </a:p>
          <a:p>
            <a:r>
              <a:rPr lang="en-US" b="0" dirty="0"/>
              <a:t>GenAI and Multi-Agent Innovations: We’re evolving GenAI assistants into agentic apps, establishing AI gateways, and driving GenAI Ops maturity. New features include Agentic RAG, Multimodal RAG, Advanced Document Processing, Fine-tuning, and Multi-Agent frameworks.</a:t>
            </a:r>
          </a:p>
          <a:p>
            <a:r>
              <a:rPr lang="en-US" b="0" dirty="0"/>
              <a:t>Developer Experience: Another priority is to win developers with GitHub and drive them to Azure. By landing GitHub Copilot for every developer and driving Agentic DevOps with GitHub Enterprise Platform, we help teams improve productivity and modernize their development workflows. We also support migration from ADO to GitHub and accelerate developer 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Source</a:t>
            </a:r>
            <a:r>
              <a:rPr lang="en-US" b="1" dirty="0"/>
              <a:t>:</a:t>
            </a:r>
            <a:r>
              <a:rPr lang="en-US" dirty="0"/>
              <a:t> </a:t>
            </a:r>
            <a:r>
              <a:rPr lang="en-US" dirty="0">
                <a:hlinkClick r:id="rId3"/>
              </a:rPr>
              <a:t>FY26 Solution Play Deep Dive - Innovate with Azure AI Apps and Agents - July 30, 2025.pptx</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icrosoft.sharepoint.com/:p:/r/sites/CloudAICSU/_layouts/15/Doc.aspx?sourcedoc=%7BDE2890F7-E10D-4A39-9755-324DF0D3317C%7D&amp;file=FY26%20Solution%20Play%20Deep%20Dive%20-%20Innovate%20with%20Azure%20AI%20Apps%20and%20Agents%20-%20July%2030%2C%202025.pptx&amp;action=edit&amp;mobileredirect=true&amp;DefaultItemOpen=1&amp;wdLOR=c8CDA2357-DB11-4E28-A3F6-2716C36A8399</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34</a:t>
            </a:fld>
            <a:endParaRPr lang="en-US"/>
          </a:p>
        </p:txBody>
      </p:sp>
    </p:spTree>
    <p:extLst>
      <p:ext uri="{BB962C8B-B14F-4D97-AF65-F5344CB8AC3E}">
        <p14:creationId xmlns:p14="http://schemas.microsoft.com/office/powerpoint/2010/main" val="450109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closer look at the </a:t>
            </a:r>
            <a:r>
              <a:rPr lang="en-US" b="1" dirty="0"/>
              <a:t>Job 2</a:t>
            </a:r>
            <a:r>
              <a:rPr lang="en-US" dirty="0"/>
              <a:t> sales motions for this solution play, specifically for the </a:t>
            </a:r>
            <a:r>
              <a:rPr kumimoji="0" lang="en-US" sz="1200" b="1" i="0" u="none" strike="noStrike" kern="1200" cap="none" spc="0" normalizeH="0" baseline="0" noProof="0" dirty="0">
                <a:ln>
                  <a:noFill/>
                </a:ln>
                <a:solidFill>
                  <a:srgbClr val="000000"/>
                </a:solidFill>
                <a:effectLst/>
                <a:uLnTx/>
                <a:uFillTx/>
                <a:latin typeface="Segoe Sans Text Semibold"/>
                <a:ea typeface="+mn-ea"/>
                <a:cs typeface="Segoe UI" pitchFamily="34" charset="0"/>
              </a:rPr>
              <a:t>Win AIDWs and Establish the AI Platform</a:t>
            </a:r>
            <a:r>
              <a:rPr kumimoji="0" lang="en-US" sz="1200" b="0" i="0" u="none" strike="noStrike" kern="1200" cap="none" spc="0" normalizeH="0" baseline="0" noProof="0" dirty="0">
                <a:ln>
                  <a:noFill/>
                </a:ln>
                <a:solidFill>
                  <a:srgbClr val="000000"/>
                </a:solidFill>
                <a:effectLst/>
                <a:uLnTx/>
                <a:uFillTx/>
                <a:latin typeface="Segoe Sans Text Semibold"/>
                <a:ea typeface="+mn-ea"/>
                <a:cs typeface="Segoe UI" pitchFamily="34" charset="0"/>
              </a:rPr>
              <a:t> priority.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Semibold"/>
                <a:ea typeface="+mn-ea"/>
                <a:cs typeface="Segoe UI" pitchFamily="34" charset="0"/>
              </a:rPr>
              <a:t>Job 2 motions are for growth and new opportunity within accounts, to </a:t>
            </a:r>
            <a:r>
              <a:rPr lang="en-US" b="1" dirty="0"/>
              <a:t>lead transformation</a:t>
            </a:r>
            <a:r>
              <a:rPr lang="en-US" dirty="0"/>
              <a:t> by identifying </a:t>
            </a:r>
            <a:r>
              <a:rPr lang="en-US" b="1" dirty="0"/>
              <a:t>complex, high-value opportunities</a:t>
            </a:r>
            <a:r>
              <a:rPr lang="en-US" dirty="0"/>
              <a:t> that go beyond standard deployments.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Job 2 </a:t>
            </a:r>
            <a:r>
              <a:rPr lang="en-US" b="1" dirty="0"/>
              <a:t>moves you upstream</a:t>
            </a:r>
            <a:r>
              <a:rPr lang="en-US" dirty="0"/>
              <a:t> in customer conversations—from deployment to </a:t>
            </a:r>
            <a:r>
              <a:rPr lang="en-US" b="1" dirty="0"/>
              <a:t>strategic advisory</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Job 2 is where </a:t>
            </a:r>
            <a:r>
              <a:rPr lang="en-US" b="1" dirty="0"/>
              <a:t>technical depth meets business impact</a:t>
            </a:r>
            <a:r>
              <a:rPr lang="en-US" dirty="0"/>
              <a:t>—you’re not just building solutions, you’re shaping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Job 2 motions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Evolve GenAI assistants to agentic apps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Drive GenAI Ops maturity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Establish AI gateway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on the first motion, you’re looking for triggers such as:</a:t>
            </a: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gradFill>
                  <a:gsLst>
                    <a:gs pos="42000">
                      <a:srgbClr val="000000"/>
                    </a:gs>
                    <a:gs pos="51000">
                      <a:srgbClr val="000000"/>
                    </a:gs>
                  </a:gsLst>
                  <a:lin ang="0" scaled="0"/>
                </a:gradFill>
                <a:effectLst/>
                <a:uLnTx/>
                <a:uFillTx/>
                <a:latin typeface="Segoe Sans Text"/>
                <a:ea typeface="+mn-ea"/>
                <a:cs typeface="Segoe Sans Text"/>
              </a:rPr>
              <a:t>Customer requires scaling of AI assistants with domain expertise and task-specific skills.</a:t>
            </a:r>
            <a:endParaRPr kumimoji="0" lang="en-US" sz="1200" b="0" i="0" u="none" strike="noStrike" kern="1200" cap="none" spc="0" normalizeH="0" baseline="0" noProof="0" dirty="0">
              <a:ln>
                <a:noFill/>
              </a:ln>
              <a:solidFill>
                <a:srgbClr val="FFFFFF"/>
              </a:solidFill>
              <a:effectLst/>
              <a:uLnTx/>
              <a:uFillTx/>
              <a:latin typeface="Segoe Sans Text"/>
              <a:ea typeface="+mn-ea"/>
              <a:cs typeface="Segoe Sans Text"/>
            </a:endParaRP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Refining business process automation strategies.</a:t>
            </a:r>
            <a:endParaRPr kumimoji="0" lang="en-US" sz="1200" b="0" i="0" u="none" strike="noStrike" kern="1200" cap="none" spc="0" normalizeH="0" baseline="0" noProof="0" dirty="0">
              <a:ln>
                <a:noFill/>
              </a:ln>
              <a:solidFill>
                <a:srgbClr val="FFFFFF"/>
              </a:solidFill>
              <a:effectLst/>
              <a:uLnTx/>
              <a:uFillTx/>
              <a:latin typeface="Segoe Sans Text"/>
              <a:ea typeface="+mn-ea"/>
              <a:cs typeface="Segoe Sans Text"/>
            </a:endParaRP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Automating complex workflows with minimal human intervention.</a:t>
            </a:r>
            <a:endParaRPr kumimoji="0" lang="en-US" sz="1200" b="0" i="0" u="none" strike="noStrike" kern="1200" cap="none" spc="0" normalizeH="0" baseline="0" noProof="0" dirty="0">
              <a:ln>
                <a:noFill/>
              </a:ln>
              <a:solidFill>
                <a:srgbClr val="FFFFFF"/>
              </a:solidFill>
              <a:effectLst/>
              <a:uLnTx/>
              <a:uFillTx/>
              <a:latin typeface="Segoe Sans Text"/>
              <a:ea typeface="+mn-ea"/>
              <a:cs typeface="Segoe Sans Text"/>
            </a:endParaRP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Using GenAI models for analytics and research.</a:t>
            </a:r>
            <a:endParaRPr kumimoji="0" lang="en-US" sz="1200" b="0" i="0" u="none" strike="noStrike" kern="1200" cap="none" spc="0" normalizeH="0" baseline="0" noProof="0" dirty="0">
              <a:ln>
                <a:noFill/>
              </a:ln>
              <a:solidFill>
                <a:srgbClr val="FFFFFF"/>
              </a:solidFill>
              <a:effectLst/>
              <a:uLnTx/>
              <a:uFillTx/>
              <a:latin typeface="Segoe Sans Text"/>
              <a:ea typeface="+mn-ea"/>
              <a:cs typeface="Segoe Sans Text"/>
            </a:endParaRP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Integrating cross-business functions into AI chatbots or managing multiple domains.</a:t>
            </a:r>
            <a:endParaRPr kumimoji="0" lang="en-US" sz="1200" b="0" i="0" u="none" strike="noStrike" kern="1200" cap="none" spc="0" normalizeH="0" baseline="0" noProof="0" dirty="0">
              <a:ln>
                <a:noFill/>
              </a:ln>
              <a:gradFill>
                <a:gsLst>
                  <a:gs pos="42000">
                    <a:srgbClr val="000000"/>
                  </a:gs>
                  <a:gs pos="51000">
                    <a:srgbClr val="000000"/>
                  </a:gs>
                </a:gsLst>
                <a:lin ang="0" scaled="0"/>
              </a:gra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scenarios: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Segoe Sans Text"/>
                <a:ea typeface="+mn-ea"/>
                <a:cs typeface="Segoe Sans Text"/>
              </a:rPr>
              <a:t>Evolve HR chatbot into a network of domain specialized agents </a:t>
            </a: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 such as onboarding agent, benefits agent, and compliance agent to improve accuracy and scale.</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Segoe Sans Text"/>
                <a:ea typeface="+mn-ea"/>
                <a:cs typeface="Segoe Sans Text"/>
              </a:rPr>
              <a:t>Automate manual onboarding process with a zero-touch agentic flow </a:t>
            </a: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 a task manager agent validates access and routes tasks to provisioning agents for end execution.</a:t>
            </a: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Segoe Sans Text"/>
                <a:ea typeface="+mn-ea"/>
                <a:cs typeface="Segoe Sans Text"/>
              </a:rPr>
              <a:t>Boost AI assistant reasoning for analytics and research </a:t>
            </a: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 an analyst agent reviews complex inputs and hands off to a writer agent for summarization.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The Hero services involved are: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Azure AI Foundry Agent, Azure OpenAI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Azure AI Search, Azure Cosmos DB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Azure App Service, Azure Functions, ACA, AKS,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Logic Apps, Azure Monitor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And the KPIs 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Token Consumption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Agent Service Usage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Azure Consumed Revenue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Increased % NNR contribution from CSU (J2)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Source</a:t>
            </a:r>
            <a:r>
              <a:rPr lang="en-US" sz="1800" b="1" dirty="0"/>
              <a:t>:</a:t>
            </a:r>
            <a:r>
              <a:rPr lang="en-US" sz="1800" dirty="0"/>
              <a:t> </a:t>
            </a:r>
            <a:r>
              <a:rPr lang="en-US" sz="1800" dirty="0">
                <a:hlinkClick r:id="rId3"/>
              </a:rPr>
              <a:t>FY26 Solution Play Deep Dive - Innovate with Azure AI Apps and Agents - July 30, 2025.pptx</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Source: FY26 Solution Play Deep Dive - Innovate with Azure AI Apps and Agents - July 30, 2025.pptx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ttps://microsoft.sharepoint.com/:p:/r/sites/CloudAICSU/_layouts/15/Doc.aspx?sourcedoc=%7BDE2890F7-E10D-4A39-9755-324DF0D3317C%7D&amp;file=FY26%20Solution%20Play%20Deep%20Dive%20-%20Innovate%20with%20Azure%20AI%20Apps%20and%20Agents%20-%20July%2030%2C%202025.pptx&amp;action=edit&amp;mobileredirect=true&amp;DefaultItemOpen=1&amp;wdLOR=c8CDA2357-DB11-4E28-A3F6-2716C36A8399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35</a:t>
            </a:fld>
            <a:endParaRPr lang="en-US"/>
          </a:p>
        </p:txBody>
      </p:sp>
    </p:spTree>
    <p:extLst>
      <p:ext uri="{BB962C8B-B14F-4D97-AF65-F5344CB8AC3E}">
        <p14:creationId xmlns:p14="http://schemas.microsoft.com/office/powerpoint/2010/main" val="3278424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second motion, triggers include:</a:t>
            </a: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gradFill>
                  <a:gsLst>
                    <a:gs pos="42000">
                      <a:srgbClr val="000000"/>
                    </a:gs>
                    <a:gs pos="51000">
                      <a:srgbClr val="000000"/>
                    </a:gs>
                  </a:gsLst>
                  <a:lin ang="0" scaled="0"/>
                </a:gradFill>
                <a:effectLst/>
                <a:uLnTx/>
                <a:uFillTx/>
                <a:latin typeface="Segoe Sans Text"/>
                <a:ea typeface="+mn-ea"/>
                <a:cs typeface="Segoe Sans Text"/>
              </a:rPr>
              <a:t>Evaluating model performance and benchmarking workflows.</a:t>
            </a: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gradFill>
                  <a:gsLst>
                    <a:gs pos="42000">
                      <a:srgbClr val="000000"/>
                    </a:gs>
                    <a:gs pos="51000">
                      <a:srgbClr val="000000"/>
                    </a:gs>
                  </a:gsLst>
                  <a:lin ang="0" scaled="0"/>
                </a:gradFill>
                <a:effectLst/>
                <a:uLnTx/>
                <a:uFillTx/>
                <a:latin typeface="Segoe Sans Text"/>
                <a:ea typeface="+mn-ea"/>
                <a:cs typeface="Segoe Sans Text"/>
              </a:rPr>
              <a:t>Managing model lifecycle through migration and adoption strategies.</a:t>
            </a: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gradFill>
                  <a:gsLst>
                    <a:gs pos="42000">
                      <a:srgbClr val="000000"/>
                    </a:gs>
                    <a:gs pos="51000">
                      <a:srgbClr val="000000"/>
                    </a:gs>
                  </a:gsLst>
                  <a:lin ang="0" scaled="0"/>
                </a:gradFill>
                <a:effectLst/>
                <a:uLnTx/>
                <a:uFillTx/>
                <a:latin typeface="Segoe Sans Text"/>
                <a:ea typeface="+mn-ea"/>
                <a:cs typeface="Segoe Sans Text"/>
              </a:rPr>
              <a:t>Scaling AI workloads by integrating new models.</a:t>
            </a: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gradFill>
                  <a:gsLst>
                    <a:gs pos="42000">
                      <a:srgbClr val="000000"/>
                    </a:gs>
                    <a:gs pos="51000">
                      <a:srgbClr val="000000"/>
                    </a:gs>
                  </a:gsLst>
                  <a:lin ang="0" scaled="0"/>
                </a:gradFill>
                <a:effectLst/>
                <a:uLnTx/>
                <a:uFillTx/>
                <a:latin typeface="Segoe Sans Text"/>
                <a:ea typeface="+mn-ea"/>
                <a:cs typeface="Segoe Sans Text"/>
              </a:rPr>
              <a:t>Planning model deployments across environments.</a:t>
            </a: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gradFill>
                  <a:gsLst>
                    <a:gs pos="42000">
                      <a:srgbClr val="000000"/>
                    </a:gs>
                    <a:gs pos="51000">
                      <a:srgbClr val="000000"/>
                    </a:gs>
                  </a:gsLst>
                  <a:lin ang="0" scaled="0"/>
                </a:gradFill>
                <a:effectLst/>
                <a:uLnTx/>
                <a:uFillTx/>
                <a:latin typeface="Segoe Sans Text"/>
                <a:ea typeface="+mn-ea"/>
                <a:cs typeface="Segoe Sans Text"/>
              </a:rPr>
              <a:t>Comparing multiple models and testing features during AI application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scenarios: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0000"/>
                </a:solidFill>
                <a:effectLst/>
                <a:uLnTx/>
                <a:uFillTx/>
                <a:latin typeface="Segoe Sans Text"/>
                <a:ea typeface="+mn-ea"/>
                <a:cs typeface="Segoe Sans Text"/>
              </a:rPr>
              <a:t>Evaluate GenAI models and AI agents using automated pipelines </a:t>
            </a:r>
            <a:r>
              <a:rPr kumimoji="0" lang="en-US" sz="1100" b="0" i="0" u="none" strike="noStrike" kern="1200" cap="none" spc="0" normalizeH="0" baseline="0" noProof="0" dirty="0">
                <a:ln>
                  <a:noFill/>
                </a:ln>
                <a:solidFill>
                  <a:srgbClr val="000000"/>
                </a:solidFill>
                <a:effectLst/>
                <a:uLnTx/>
                <a:uFillTx/>
                <a:latin typeface="Segoe Sans Text"/>
                <a:ea typeface="+mn-ea"/>
                <a:cs typeface="Segoe Sans Text"/>
              </a:rPr>
              <a:t>that benchmark performance across metrics like accuracy, fluency, </a:t>
            </a:r>
            <a:r>
              <a:rPr kumimoji="0" lang="en-US" sz="1100" b="0" i="0" u="none" strike="noStrike" kern="1200" cap="none" spc="0" normalizeH="0" baseline="0" noProof="0" dirty="0" err="1">
                <a:ln>
                  <a:noFill/>
                </a:ln>
                <a:solidFill>
                  <a:srgbClr val="000000"/>
                </a:solidFill>
                <a:effectLst/>
                <a:uLnTx/>
                <a:uFillTx/>
                <a:latin typeface="Segoe Sans Text"/>
                <a:ea typeface="+mn-ea"/>
                <a:cs typeface="Segoe Sans Text"/>
              </a:rPr>
              <a:t>groundedness</a:t>
            </a:r>
            <a:r>
              <a:rPr kumimoji="0" lang="en-US" sz="1100" b="0" i="0" u="none" strike="noStrike" kern="1200" cap="none" spc="0" normalizeH="0" baseline="0" noProof="0" dirty="0">
                <a:ln>
                  <a:noFill/>
                </a:ln>
                <a:solidFill>
                  <a:srgbClr val="000000"/>
                </a:solidFill>
                <a:effectLst/>
                <a:uLnTx/>
                <a:uFillTx/>
                <a:latin typeface="Segoe Sans Text"/>
                <a:ea typeface="+mn-ea"/>
                <a:cs typeface="Segoe Sans Text"/>
              </a:rPr>
              <a:t>, relevance, etc. or use custom evaluators for domain-specific needs.</a:t>
            </a:r>
            <a:endParaRPr kumimoji="0" lang="en-US" sz="1600" b="0" i="0" u="none" strike="noStrike" kern="1200" cap="none" spc="0" normalizeH="0" baseline="0" noProof="0" dirty="0">
              <a:ln>
                <a:noFill/>
              </a:ln>
              <a:solidFill>
                <a:srgbClr val="000000"/>
              </a:solidFill>
              <a:effectLst/>
              <a:uLnTx/>
              <a:uFillTx/>
              <a:latin typeface="Segoe Sans Tex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Segoe Sans Text"/>
                <a:ea typeface="+mn-ea"/>
                <a:cs typeface="Segoe Sans Text"/>
              </a:rPr>
              <a:t>Plan and execute migration for retiring models</a:t>
            </a: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 including incremental workload shifting to new GenAI deployments via traffic balancers.</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Segoe Sans Text"/>
                <a:ea typeface="+mn-ea"/>
                <a:cs typeface="Segoe Sans Text"/>
              </a:rPr>
              <a:t>Ensure production readiness through GenAI Ops proven practices</a:t>
            </a: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 such as continuous model monitoring, A/B testing, application tracing, and AI red teaming.</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The Hero services involved are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Azure AI Foundry (Observability)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Azure OpenAI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Azure AI Foundry Agent Service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And the KPIs 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Token Consumption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Azure Consumed Revenue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Increased % NNR contribution from CSU (J2)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Source</a:t>
            </a:r>
            <a:r>
              <a:rPr lang="en-US" sz="1800" b="1" dirty="0"/>
              <a:t>:</a:t>
            </a:r>
            <a:r>
              <a:rPr lang="en-US" sz="1800" dirty="0"/>
              <a:t> </a:t>
            </a:r>
            <a:r>
              <a:rPr lang="en-US" sz="1800" dirty="0">
                <a:hlinkClick r:id="rId3"/>
              </a:rPr>
              <a:t>FY26 Solution Play Deep Dive - Innovate with Azure AI Apps and Agents - July 30, 2025.pptx</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Source: FY26 Solution Play Deep Dive - Innovate with Azure AI Apps and Agents - July 30, 2025.pptx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ttps://microsoft.sharepoint.com/:p:/r/sites/CloudAICSU/_layouts/15/Doc.aspx?sourcedoc=%7BDE2890F7-E10D-4A39-9755-324DF0D3317C%7D&amp;file=FY26%20Solution%20Play%20Deep%20Dive%20-%20Innovate%20with%20Azure%20AI%20Apps%20and%20Agents%20-%20July%2030%2C%202025.pptx&amp;action=edit&amp;mobileredirect=true&amp;DefaultItemOpen=1&amp;wdLOR=c8CDA2357-DB11-4E28-A3F6-2716C36A8399</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36</a:t>
            </a:fld>
            <a:endParaRPr lang="en-US"/>
          </a:p>
        </p:txBody>
      </p:sp>
    </p:spTree>
    <p:extLst>
      <p:ext uri="{BB962C8B-B14F-4D97-AF65-F5344CB8AC3E}">
        <p14:creationId xmlns:p14="http://schemas.microsoft.com/office/powerpoint/2010/main" val="1514282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third motion, triggers include:</a:t>
            </a: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gradFill>
                  <a:gsLst>
                    <a:gs pos="42000">
                      <a:srgbClr val="000000"/>
                    </a:gs>
                    <a:gs pos="51000">
                      <a:srgbClr val="000000"/>
                    </a:gs>
                  </a:gsLst>
                  <a:lin ang="0" scaled="0"/>
                </a:gradFill>
                <a:effectLst/>
                <a:uLnTx/>
                <a:uFillTx/>
                <a:latin typeface="Segoe Sans Text"/>
                <a:ea typeface="+mn-ea"/>
                <a:cs typeface="Segoe Sans Text"/>
              </a:rPr>
              <a:t>Customer requires tracking of AI usage across departments to manage cost.</a:t>
            </a: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gradFill>
                  <a:gsLst>
                    <a:gs pos="42000">
                      <a:srgbClr val="000000"/>
                    </a:gs>
                    <a:gs pos="51000">
                      <a:srgbClr val="000000"/>
                    </a:gs>
                  </a:gsLst>
                  <a:lin ang="0" scaled="0"/>
                </a:gradFill>
                <a:effectLst/>
                <a:uLnTx/>
                <a:uFillTx/>
                <a:latin typeface="Segoe Sans Text"/>
                <a:ea typeface="+mn-ea"/>
                <a:cs typeface="Segoe Sans Text"/>
              </a:rPr>
              <a:t>Requirement to balance model traffic, scale resources for reliability and expand AI securely with built-in compliance controls.</a:t>
            </a: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gradFill>
                  <a:gsLst>
                    <a:gs pos="42000">
                      <a:srgbClr val="000000"/>
                    </a:gs>
                    <a:gs pos="51000">
                      <a:srgbClr val="000000"/>
                    </a:gs>
                  </a:gsLst>
                  <a:lin ang="0" scaled="0"/>
                </a:gradFill>
                <a:effectLst/>
                <a:uLnTx/>
                <a:uFillTx/>
                <a:latin typeface="Segoe Sans Text"/>
                <a:ea typeface="+mn-ea"/>
                <a:cs typeface="Segoe Sans Text"/>
              </a:rPr>
              <a:t>Consuming unmanaged APIs, which cause performance bottleneck and service downtime.</a:t>
            </a:r>
          </a:p>
          <a:p>
            <a:pPr marL="171450" marR="0" lvl="0" indent="-171450" algn="l" defTabSz="914400" rtl="0" eaLnBrk="1" fontAlgn="auto" latinLnBrk="0" hangingPunct="1">
              <a:lnSpc>
                <a:spcPct val="100000"/>
              </a:lnSpc>
              <a:spcBef>
                <a:spcPts val="400"/>
              </a:spcBef>
              <a:spcAft>
                <a:spcPts val="0"/>
              </a:spcAft>
              <a:buClr>
                <a:srgbClr val="000000"/>
              </a:buClr>
              <a:buSzTx/>
              <a:buFont typeface="Arial" panose="020B0604020202020204" pitchFamily="34" charset="0"/>
              <a:buChar char="•"/>
              <a:tabLst/>
              <a:defRPr/>
            </a:pPr>
            <a:r>
              <a:rPr kumimoji="0" lang="en-US" sz="1200" b="0" i="0" u="none" strike="noStrike" kern="1200" cap="none" spc="0" normalizeH="0" baseline="0" noProof="0" dirty="0">
                <a:ln>
                  <a:noFill/>
                </a:ln>
                <a:gradFill>
                  <a:gsLst>
                    <a:gs pos="42000">
                      <a:srgbClr val="000000"/>
                    </a:gs>
                    <a:gs pos="51000">
                      <a:srgbClr val="000000"/>
                    </a:gs>
                  </a:gsLst>
                  <a:lin ang="0" scaled="0"/>
                </a:gradFill>
                <a:effectLst/>
                <a:uLnTx/>
                <a:uFillTx/>
                <a:latin typeface="Segoe Sans Text"/>
                <a:ea typeface="+mn-ea"/>
                <a:cs typeface="Segoe Sans Text"/>
              </a:rPr>
              <a:t>Using MCP to orchestrate tools (Functions, Logic Apps, REST APIs).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scenarios: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0000"/>
                </a:solidFill>
                <a:effectLst/>
                <a:uLnTx/>
                <a:uFillTx/>
                <a:latin typeface="Segoe Sans Text"/>
                <a:ea typeface="+mn-ea"/>
                <a:cs typeface="Segoe Sans Text"/>
              </a:rPr>
              <a:t>Scale AI workloads with resilient, cross-region model endpoints </a:t>
            </a:r>
            <a:r>
              <a:rPr kumimoji="0" lang="en-US" sz="1100" b="0" i="0" u="none" strike="noStrike" kern="1200" cap="none" spc="0" normalizeH="0" baseline="0" noProof="0" dirty="0">
                <a:ln>
                  <a:noFill/>
                </a:ln>
                <a:solidFill>
                  <a:srgbClr val="000000"/>
                </a:solidFill>
                <a:effectLst/>
                <a:uLnTx/>
                <a:uFillTx/>
                <a:latin typeface="Segoe Sans Text"/>
                <a:ea typeface="+mn-ea"/>
                <a:cs typeface="Segoe Sans Text"/>
              </a:rPr>
              <a:t>- enable chat completions across AI components with unified endpoints for high availability.</a:t>
            </a:r>
            <a:endParaRPr kumimoji="0" lang="en-US" sz="1600" b="0" i="0" u="none" strike="noStrike" kern="1200" cap="none" spc="0" normalizeH="0" baseline="0" noProof="0" dirty="0">
              <a:ln>
                <a:noFill/>
              </a:ln>
              <a:solidFill>
                <a:srgbClr val="000000"/>
              </a:solidFill>
              <a:effectLst/>
              <a:uLnTx/>
              <a:uFillTx/>
              <a:latin typeface="Segoe Sans Tex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Segoe Sans Text"/>
                <a:ea typeface="+mn-ea"/>
                <a:cs typeface="Segoe Sans Text"/>
              </a:rPr>
              <a:t>Monitor and govern token usage and service consumption </a:t>
            </a: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 track usage, latency, and errors. Apply rate limits to prevent abuse and ensure fair access</a:t>
            </a: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Segoe Sans Text"/>
                <a:ea typeface="+mn-ea"/>
                <a:cs typeface="Segoe Sans Text"/>
              </a:rPr>
              <a:t>Secure APIs and streamline access with built-in policies </a:t>
            </a: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 enforce authentication and sanitize content to protect model APIs and manage access.</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Sans Text"/>
              </a:rPr>
              <a:t>The Hero services involved are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API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Azure Managed Redis, Content Safety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Azure Monitor, Sentinel/Firewall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And the KPIs 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Azure Consumed Revenue (Hero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a:rPr>
              <a:t>Increased % NNR contribution from CSU (J2)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Source</a:t>
            </a:r>
            <a:r>
              <a:rPr lang="en-US" sz="1800" b="1" dirty="0"/>
              <a:t>:</a:t>
            </a:r>
            <a:r>
              <a:rPr lang="en-US" sz="1800" dirty="0"/>
              <a:t> </a:t>
            </a:r>
            <a:r>
              <a:rPr lang="en-US" sz="1800" dirty="0">
                <a:hlinkClick r:id="rId3"/>
              </a:rPr>
              <a:t>FY26 Solution Play Deep Dive - Innovate with Azure AI Apps and Agents - July 30, 2025.pptx</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Source: FY26 Solution Play Deep Dive - Innovate with Azure AI Apps and Agents - July 30, 2025.pptx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ttps://microsoft.sharepoint.com/:p:/r/sites/CloudAICSU/_layouts/15/Doc.aspx?sourcedoc=%7BDE2890F7-E10D-4A39-9755-324DF0D3317C%7D&amp;file=FY26%20Solution%20Play%20Deep%20Dive%20-%20Innovate%20with%20Azure%20AI%20Apps%20and%20Agents%20-%20July%2030%2C%202025.pptx&amp;action=edit&amp;mobileredirect=true&amp;DefaultItemOpen=1&amp;wdLOR=c8CDA2357-DB11-4E28-A3F6-2716C36A8399</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37</a:t>
            </a:fld>
            <a:endParaRPr lang="en-US"/>
          </a:p>
        </p:txBody>
      </p:sp>
    </p:spTree>
    <p:extLst>
      <p:ext uri="{BB962C8B-B14F-4D97-AF65-F5344CB8AC3E}">
        <p14:creationId xmlns:p14="http://schemas.microsoft.com/office/powerpoint/2010/main" val="2750757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r>
              <a:rPr lang="en-US" sz="1200" kern="1200" dirty="0">
                <a:solidFill>
                  <a:schemeClr val="tx1"/>
                </a:solidFill>
                <a:effectLst/>
                <a:latin typeface="Segoe UI "/>
                <a:ea typeface="+mn-ea"/>
                <a:cs typeface="+mn-cs"/>
              </a:rPr>
              <a:t>This slide highlights some of the new features and accelerators launched for FY26 that are designed to help organizations accelerate their adoption of GenAI and agentic AI solutions.</a:t>
            </a:r>
          </a:p>
          <a:p>
            <a:r>
              <a:rPr lang="en-US" b="1" dirty="0"/>
              <a:t>Enhanced Agentic RAG - </a:t>
            </a:r>
            <a:r>
              <a:rPr lang="en-US" dirty="0"/>
              <a:t>The Retrieval-Augmented Generation (RAG) accelerator has been rearchitected to support the Foundry Golden Path Architecture, now with built-in evaluation tools for AI Foundry. It uses autonomous agents to orchestrate RAG workflows for dynamic decision-making and multi-step problem solving. The solution integrates LLMs with external tools and databases and automates complex tasks like report generation and policy analysis. It does this while maintaining context and adaptability throughout the process.</a:t>
            </a:r>
          </a:p>
          <a:p>
            <a:r>
              <a:rPr lang="en-GB" sz="1200" kern="1200" dirty="0">
                <a:solidFill>
                  <a:schemeClr val="tx1"/>
                </a:solidFill>
                <a:effectLst/>
                <a:latin typeface="Segoe UI "/>
                <a:ea typeface="+mn-ea"/>
                <a:cs typeface="+mn-cs"/>
              </a:rPr>
              <a:t> </a:t>
            </a:r>
          </a:p>
          <a:p>
            <a:pPr fontAlgn="base"/>
            <a:r>
              <a:rPr lang="en-GB" sz="1200" b="1" kern="1200" dirty="0">
                <a:solidFill>
                  <a:schemeClr val="tx1"/>
                </a:solidFill>
                <a:effectLst/>
                <a:latin typeface="Segoe UI "/>
                <a:ea typeface="+mn-ea"/>
                <a:cs typeface="+mn-cs"/>
              </a:rPr>
              <a:t>Advanced Document Processing</a:t>
            </a:r>
            <a:r>
              <a:rPr lang="en-GB" sz="1200" kern="1200" dirty="0">
                <a:solidFill>
                  <a:schemeClr val="tx1"/>
                </a:solidFill>
                <a:effectLst/>
                <a:latin typeface="Segoe UI "/>
                <a:ea typeface="+mn-ea"/>
                <a:cs typeface="+mn-cs"/>
              </a:rPr>
              <a:t> - This modular, plug-and-play accelerator lets users extract key information for Gen AI applications. It enables effective querying and analysis of unstructured data from multiple sources, ensuring accurate, context-aware results. The tool converts various formats (PDF, Word, PPT, Excel, Audio) into structured content, integrates with Azure Content Understanding and AI Foundry models, and offers configurable, scalable processing pipelines.</a:t>
            </a:r>
          </a:p>
          <a:p>
            <a:pPr fontAlgn="base"/>
            <a:r>
              <a:rPr lang="en-GB" sz="1200" kern="1200" dirty="0">
                <a:solidFill>
                  <a:schemeClr val="tx1"/>
                </a:solidFill>
                <a:effectLst/>
                <a:latin typeface="Segoe UI "/>
                <a:ea typeface="+mn-ea"/>
                <a:cs typeface="+mn-cs"/>
              </a:rPr>
              <a:t> </a:t>
            </a:r>
          </a:p>
          <a:p>
            <a:pPr fontAlgn="base"/>
            <a:r>
              <a:rPr lang="en-GB" sz="1200" b="1" kern="1200" dirty="0">
                <a:solidFill>
                  <a:schemeClr val="tx1"/>
                </a:solidFill>
                <a:effectLst/>
                <a:latin typeface="Segoe UI "/>
                <a:ea typeface="+mn-ea"/>
                <a:cs typeface="+mn-cs"/>
              </a:rPr>
              <a:t>Finetuning </a:t>
            </a:r>
            <a:r>
              <a:rPr lang="en-GB" sz="1200" kern="1200" dirty="0">
                <a:solidFill>
                  <a:schemeClr val="tx1"/>
                </a:solidFill>
                <a:effectLst/>
                <a:latin typeface="Segoe UI "/>
                <a:ea typeface="+mn-ea"/>
                <a:cs typeface="+mn-cs"/>
              </a:rPr>
              <a:t>- This feature accelerates GenAI adoption by providing a modular, scalable framework for enterprise LLM fine-tuning, guiding customers from foundational (L100) to expert (L400) proficiency levels. The framework adapts to varying technical skills and serves as a flexible blueprint for building GenAI capability.</a:t>
            </a:r>
          </a:p>
          <a:p>
            <a:pPr fontAlgn="base"/>
            <a:r>
              <a:rPr lang="en-GB" sz="1200" kern="1200" dirty="0">
                <a:solidFill>
                  <a:schemeClr val="tx1"/>
                </a:solidFill>
                <a:effectLst/>
                <a:latin typeface="Segoe UI "/>
                <a:ea typeface="+mn-ea"/>
                <a:cs typeface="+mn-cs"/>
              </a:rPr>
              <a:t>We can deliver - Prompt Optimization, Domain &amp; Language Adaptation, Enterprise Knowledge Infusion</a:t>
            </a:r>
          </a:p>
          <a:p>
            <a:pPr fontAlgn="base"/>
            <a:r>
              <a:rPr lang="en-GB" sz="1200" kern="1200" dirty="0">
                <a:solidFill>
                  <a:schemeClr val="tx1"/>
                </a:solidFill>
                <a:effectLst/>
                <a:latin typeface="Segoe UI "/>
                <a:ea typeface="+mn-ea"/>
                <a:cs typeface="+mn-cs"/>
              </a:rPr>
              <a:t> </a:t>
            </a:r>
          </a:p>
          <a:p>
            <a:pPr fontAlgn="base"/>
            <a:r>
              <a:rPr lang="en-GB" sz="1200" kern="1200" dirty="0">
                <a:solidFill>
                  <a:schemeClr val="tx1"/>
                </a:solidFill>
                <a:effectLst/>
                <a:latin typeface="Segoe UI "/>
                <a:ea typeface="+mn-ea"/>
                <a:cs typeface="+mn-cs"/>
              </a:rPr>
              <a:t>Our </a:t>
            </a:r>
            <a:r>
              <a:rPr lang="en-GB" sz="1200" b="1" kern="1200" dirty="0">
                <a:solidFill>
                  <a:schemeClr val="tx1"/>
                </a:solidFill>
                <a:effectLst/>
                <a:latin typeface="Segoe UI "/>
                <a:ea typeface="+mn-ea"/>
                <a:cs typeface="+mn-cs"/>
              </a:rPr>
              <a:t>Multi-Agent</a:t>
            </a:r>
            <a:r>
              <a:rPr lang="en-GB" sz="1200" kern="1200" dirty="0">
                <a:solidFill>
                  <a:schemeClr val="tx1"/>
                </a:solidFill>
                <a:effectLst/>
                <a:latin typeface="Segoe UI "/>
                <a:ea typeface="+mn-ea"/>
                <a:cs typeface="+mn-cs"/>
              </a:rPr>
              <a:t> offering accelerates adoption of multi-agent AI with a production-ready framework, offering a library of pre-built agents so teams can quickly add domain logic and use Azure AI services without starting from scratch. Built on Azure Well-Architected and Secure by default principles, it delivers secure, scalable, and extensible agent workflows using Microsoft Agent Framework and Azure AI Agent Service—suitable for simple to complex orchestrations.</a:t>
            </a:r>
          </a:p>
          <a:p>
            <a:pPr fontAlgn="base"/>
            <a:endParaRPr lang="en-GB"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Source</a:t>
            </a:r>
            <a:r>
              <a:rPr lang="en-US" b="1" dirty="0"/>
              <a:t>:</a:t>
            </a:r>
            <a:r>
              <a:rPr lang="en-US" dirty="0"/>
              <a:t> </a:t>
            </a:r>
            <a:r>
              <a:rPr lang="en-US" dirty="0">
                <a:hlinkClick r:id="rId3"/>
              </a:rPr>
              <a:t>FY26 Solution Play Deep Dive - Innovate with Azure AI Apps and Agents - July 30, 2025.pptx</a:t>
            </a:r>
            <a:endParaRPr lang="en-US" dirty="0"/>
          </a:p>
          <a:p>
            <a:r>
              <a:rPr lang="en-US" b="0" dirty="0"/>
              <a:t>https://microsoft.sharepoint.com/:p:/r/sites/CloudAICSU/_layouts/15/Doc.aspx?sourcedoc=%7BDE2890F7-E10D-4A39-9755-324DF0D3317C%7D&amp;file=FY26%20Solution%20Play%20Deep%20Dive%20-%20Innovate%20with%20Azure%20AI%20Apps%20and%20Agents%20-%20July%2030%2C%202025.pptx&amp;action=edit&amp;mobileredirect=true&amp;DefaultItemOpen=1&amp;wdLOR=c8CDA2357-DB11-4E28-A3F6-2716C36A8399</a:t>
            </a:r>
          </a:p>
          <a:p>
            <a:pPr fontAlgn="base"/>
            <a:endParaRPr lang="en-GB" sz="1200" kern="1200" dirty="0">
              <a:solidFill>
                <a:schemeClr val="tx1"/>
              </a:solidFill>
              <a:effectLst/>
              <a:latin typeface="Segoe UI "/>
              <a:ea typeface="+mn-ea"/>
              <a:cs typeface="+mn-cs"/>
            </a:endParaRP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38</a:t>
            </a:fld>
            <a:endParaRPr lang="en-US"/>
          </a:p>
        </p:txBody>
      </p:sp>
    </p:spTree>
    <p:extLst>
      <p:ext uri="{BB962C8B-B14F-4D97-AF65-F5344CB8AC3E}">
        <p14:creationId xmlns:p14="http://schemas.microsoft.com/office/powerpoint/2010/main" val="3115979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200" b="1" kern="100" dirty="0">
                <a:effectLst/>
                <a:latin typeface="Segoe Sans Text Light" pitchFamily="2" charset="0"/>
                <a:ea typeface="Aptos" panose="020B0004020202020204" pitchFamily="34" charset="0"/>
                <a:cs typeface="Times New Roman" panose="02020603050405020304" pitchFamily="18" charset="0"/>
              </a:rPr>
              <a:t>&lt;Coach&gt; </a:t>
            </a:r>
            <a:r>
              <a:rPr lang="en-US" sz="1200" kern="100" dirty="0">
                <a:effectLst/>
                <a:latin typeface="Segoe Sans Text Light" pitchFamily="2" charset="0"/>
                <a:ea typeface="Aptos" panose="020B0004020202020204" pitchFamily="34" charset="0"/>
                <a:cs typeface="Times New Roman" panose="02020603050405020304" pitchFamily="18" charset="0"/>
              </a:rPr>
              <a:t>This section covers key info on the architecture of agentic AI solution, ending </a:t>
            </a:r>
            <a:r>
              <a:rPr lang="en-US" sz="1200" kern="100" dirty="0">
                <a:solidFill>
                  <a:schemeClr val="tx1"/>
                </a:solidFill>
                <a:effectLst/>
                <a:latin typeface="Segoe Sans Text Light" pitchFamily="2" charset="0"/>
                <a:ea typeface="Aptos" panose="020B0004020202020204" pitchFamily="34" charset="0"/>
                <a:cs typeface="Times New Roman" panose="02020603050405020304" pitchFamily="18" charset="0"/>
              </a:rPr>
              <a:t>with</a:t>
            </a:r>
            <a:r>
              <a:rPr lang="en-US" sz="1200" kern="100" dirty="0">
                <a:effectLst/>
                <a:latin typeface="Segoe Sans Text Light" pitchFamily="2" charset="0"/>
                <a:ea typeface="Aptos" panose="020B0004020202020204" pitchFamily="34" charset="0"/>
                <a:cs typeface="Times New Roman" panose="02020603050405020304" pitchFamily="18" charset="0"/>
              </a:rPr>
              <a:t> </a:t>
            </a:r>
            <a:r>
              <a:rPr lang="en-US" sz="1200" kern="100" dirty="0">
                <a:solidFill>
                  <a:schemeClr val="tx1"/>
                </a:solidFill>
                <a:effectLst/>
                <a:latin typeface="Segoe Sans Text Light" pitchFamily="2" charset="0"/>
                <a:ea typeface="Aptos" panose="020B0004020202020204" pitchFamily="34" charset="0"/>
                <a:cs typeface="Times New Roman" panose="02020603050405020304" pitchFamily="18" charset="0"/>
              </a:rPr>
              <a:t>a ‘</a:t>
            </a:r>
            <a:r>
              <a:rPr lang="en-US" sz="1200" kern="100" noProof="0" dirty="0">
                <a:solidFill>
                  <a:schemeClr val="tx1"/>
                </a:solidFill>
                <a:effectLst/>
                <a:latin typeface="Segoe Sans Text Light" pitchFamily="2" charset="0"/>
                <a:ea typeface="+mn-ea"/>
                <a:cs typeface="Times New Roman" panose="02020603050405020304" pitchFamily="18" charset="0"/>
              </a:rPr>
              <a:t>Recommended “Golden Path” architecture’ slide to be used not as a must-have, but as a reference point for the following discussions/ exercises.</a:t>
            </a:r>
            <a:endParaRPr lang="en-US" sz="1200" kern="100" dirty="0">
              <a:solidFill>
                <a:schemeClr val="tx1"/>
              </a:solidFill>
              <a:effectLst/>
              <a:latin typeface="Segoe Sans Text Light" pitchFamily="2" charset="0"/>
              <a:ea typeface="Aptos" panose="020B0004020202020204" pitchFamily="34" charset="0"/>
              <a:cs typeface="Times New Roman" panose="02020603050405020304" pitchFamily="18" charset="0"/>
            </a:endParaRPr>
          </a:p>
          <a:p>
            <a:endParaRPr lang="en-US" sz="1200" kern="100" dirty="0">
              <a:solidFill>
                <a:schemeClr val="tx1"/>
              </a:solidFill>
              <a:effectLst/>
              <a:latin typeface="Segoe Sans Text Light"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39</a:t>
            </a:fld>
            <a:endParaRPr lang="en-US"/>
          </a:p>
        </p:txBody>
      </p:sp>
    </p:spTree>
    <p:extLst>
      <p:ext uri="{BB962C8B-B14F-4D97-AF65-F5344CB8AC3E}">
        <p14:creationId xmlns:p14="http://schemas.microsoft.com/office/powerpoint/2010/main" val="1073724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r>
              <a:rPr lang="en-US" dirty="0"/>
              <a:t>Agentic AI systems follow certain design patterns that ensure they operate effectively and efficiently. Common patterns include Retrieval-Augmented Generation (RAG) agents, which improve the quality of answers by using external knowledge. These patterns also include multi-agent systems, where specialized agents work together to tackle complex problems. These design patterns are essential in building scalable and robust AI agents that can adapt to various tasks and environments.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40</a:t>
            </a:fld>
            <a:endParaRPr lang="en-US"/>
          </a:p>
        </p:txBody>
      </p:sp>
    </p:spTree>
    <p:extLst>
      <p:ext uri="{BB962C8B-B14F-4D97-AF65-F5344CB8AC3E}">
        <p14:creationId xmlns:p14="http://schemas.microsoft.com/office/powerpoint/2010/main" val="2253552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pPr marL="0" marR="0"/>
            <a:endParaRPr lang="en-US" sz="1200" kern="100" dirty="0">
              <a:effectLst/>
              <a:latin typeface="Segoe Sans Text Light" pitchFamily="2" charset="0"/>
              <a:ea typeface="Aptos" panose="020B0004020202020204" pitchFamily="34" charset="0"/>
              <a:cs typeface="Times New Roman" panose="02020603050405020304" pitchFamily="18" charset="0"/>
            </a:endParaRPr>
          </a:p>
          <a:p>
            <a:r>
              <a:rPr lang="en-US" dirty="0"/>
              <a:t>Retrieval-Augmented Generation, or RAG, agents are a powerful tool for tackling complex questions. These agents take a question, break it down into smaller parts, and engage in a dynamic research process to gather relevant data, refine their understanding, and deliver high-quality, well-supported answers. This process involves multiple iterations and human-in-the-loop feedback to ensure the final answer is accurate and comprehensive.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41</a:t>
            </a:fld>
            <a:endParaRPr lang="en-US"/>
          </a:p>
        </p:txBody>
      </p:sp>
    </p:spTree>
    <p:extLst>
      <p:ext uri="{BB962C8B-B14F-4D97-AF65-F5344CB8AC3E}">
        <p14:creationId xmlns:p14="http://schemas.microsoft.com/office/powerpoint/2010/main" val="4187463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Speaker notes: </a:t>
            </a:r>
            <a:endParaRPr lang="en-US" sz="1000" b="1">
              <a:solidFill>
                <a:srgbClr val="000000"/>
              </a:solidFill>
              <a:cs typeface="Segoe UI"/>
            </a:endParaRPr>
          </a:p>
          <a:p>
            <a:r>
              <a:rPr lang="en-US" sz="1000" b="0" i="0" u="none" strike="noStrike">
                <a:solidFill>
                  <a:srgbClr val="000000"/>
                </a:solidFill>
                <a:effectLst/>
                <a:latin typeface="Segoe UI"/>
                <a:cs typeface="Segoe UI"/>
              </a:rPr>
              <a:t>Here are some housekeeping/ground rules:</a:t>
            </a:r>
            <a:r>
              <a:rPr lang="en-US" sz="1000" b="0" i="0">
                <a:effectLst/>
                <a:latin typeface="Segoe UI"/>
                <a:cs typeface="Segoe UI"/>
              </a:rPr>
              <a:t>​</a:t>
            </a:r>
            <a:endParaRPr lang="en-US"/>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First, please </a:t>
            </a:r>
            <a:r>
              <a:rPr lang="en-US" sz="1000">
                <a:solidFill>
                  <a:srgbClr val="000000"/>
                </a:solidFill>
                <a:latin typeface="Segoe UI"/>
                <a:cs typeface="Segoe UI"/>
              </a:rPr>
              <a:t>silence</a:t>
            </a:r>
            <a:r>
              <a:rPr lang="en-US" sz="1000" b="0" i="0" u="none" strike="noStrike">
                <a:solidFill>
                  <a:srgbClr val="000000"/>
                </a:solidFill>
                <a:effectLst/>
                <a:latin typeface="Segoe UI"/>
                <a:cs typeface="Segoe UI"/>
              </a:rPr>
              <a:t> your phones or other devices.</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Please show your face on camera when working in teams – especially when you are speaking</a:t>
            </a:r>
            <a:r>
              <a:rPr lang="en-US" sz="1000">
                <a:solidFill>
                  <a:srgbClr val="000000"/>
                </a:solidFill>
                <a:latin typeface="Segoe UI"/>
                <a:cs typeface="Segoe UI"/>
              </a:rPr>
              <a:t>.</a:t>
            </a:r>
            <a:endParaRPr lang="en-US" sz="1000" b="0" i="0">
              <a:effectLst/>
              <a:latin typeface="Segoe UI"/>
              <a:cs typeface="Segoe UI"/>
            </a:endParaRP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If you have bandwidth issues, please let me know (that’s the only exception for being off camera)</a:t>
            </a:r>
            <a:r>
              <a:rPr lang="en-US" sz="1000" b="0" i="0">
                <a:effectLst/>
                <a:latin typeface="Segoe UI"/>
                <a:cs typeface="Segoe UI"/>
              </a:rPr>
              <a:t>​. Being on camera especially when asking a question or sharing a point encourages everyone to focus on the speaker and elevates the energy in the session as if in a face-to-face conversation.</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Prepare your surroundings so you can focus on the training.</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Actively participate and ask questions.</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Practice inclusivity: Let every voice on your team be heard.</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Mute your microphone when you are not speaking</a:t>
            </a:r>
            <a:r>
              <a:rPr lang="en-US" sz="1000" b="0" i="0">
                <a:effectLst/>
                <a:latin typeface="Segoe UI"/>
                <a:cs typeface="Segoe UI"/>
              </a:rPr>
              <a:t>​</a:t>
            </a:r>
            <a:r>
              <a:rPr lang="en-US" sz="1000">
                <a:latin typeface="Segoe UI"/>
                <a:cs typeface="Segoe UI"/>
              </a:rPr>
              <a:t>.</a:t>
            </a:r>
            <a:endParaRPr lang="en-US" sz="1000" b="0" i="0">
              <a:effectLst/>
              <a:latin typeface="Segoe UI" panose="020B0502040204020203" pitchFamily="34" charset="0"/>
              <a:cs typeface="Segoe UI" panose="020B0502040204020203" pitchFamily="34" charset="0"/>
            </a:endParaRP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Use your collaboration skills, virtually</a:t>
            </a:r>
            <a:r>
              <a:rPr lang="en-US" sz="1000" b="0" i="0">
                <a:effectLst/>
                <a:latin typeface="Segoe UI"/>
                <a:cs typeface="Segoe UI"/>
              </a:rPr>
              <a:t>​.</a:t>
            </a:r>
          </a:p>
          <a:p>
            <a:pPr marL="462457" lvl="1" indent="0">
              <a:buFont typeface="Wingdings" panose="05000000000000000000" pitchFamily="2" charset="2"/>
              <a:buNone/>
            </a:pPr>
            <a:endParaRPr lang="en-US" sz="1000" b="1">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E1CEBBF1-2E12-C840-8D43-74BCA8D2B0FC}" type="slidenum">
              <a:rPr lang="en-US" smtClean="0"/>
              <a:t>5</a:t>
            </a:fld>
            <a:endParaRPr lang="en-US"/>
          </a:p>
        </p:txBody>
      </p:sp>
    </p:spTree>
    <p:extLst>
      <p:ext uri="{BB962C8B-B14F-4D97-AF65-F5344CB8AC3E}">
        <p14:creationId xmlns:p14="http://schemas.microsoft.com/office/powerpoint/2010/main" val="4156600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pPr marL="0" marR="0"/>
            <a:endParaRPr lang="en-US" sz="1200" kern="100" dirty="0">
              <a:effectLst/>
              <a:latin typeface="Segoe Sans Text Light" pitchFamily="2" charset="0"/>
              <a:ea typeface="Aptos" panose="020B0004020202020204" pitchFamily="34" charset="0"/>
              <a:cs typeface="Times New Roman" panose="02020603050405020304" pitchFamily="18" charset="0"/>
            </a:endParaRPr>
          </a:p>
          <a:p>
            <a:r>
              <a:rPr lang="en-US" dirty="0"/>
              <a:t>Code generation agents represent another breakthrough in agentic AI. These agents can take natural language requirements and generate code, using existing templates, libraries, and proven practices. They engage with human developers for clarification and validation, ensuring that the code produced is both functional and aligned with project needs. This hybrid approach increases productivity and accelerates development cycles.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42</a:t>
            </a:fld>
            <a:endParaRPr lang="en-US"/>
          </a:p>
        </p:txBody>
      </p:sp>
    </p:spTree>
    <p:extLst>
      <p:ext uri="{BB962C8B-B14F-4D97-AF65-F5344CB8AC3E}">
        <p14:creationId xmlns:p14="http://schemas.microsoft.com/office/powerpoint/2010/main" val="180994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pPr marL="0" marR="0"/>
            <a:endParaRPr lang="en-US" sz="1200" kern="100" dirty="0">
              <a:effectLst/>
              <a:latin typeface="Segoe Sans Text Light" pitchFamily="2" charset="0"/>
              <a:ea typeface="Aptos" panose="020B0004020202020204" pitchFamily="34" charset="0"/>
              <a:cs typeface="Times New Roman" panose="02020603050405020304" pitchFamily="18" charset="0"/>
            </a:endParaRPr>
          </a:p>
          <a:p>
            <a:r>
              <a:rPr lang="en-US" dirty="0"/>
              <a:t>Multi-agent systems break down complex tasks into smaller, more manageable components, each handled by specialized agents. For example, in a multi-agent system for software development, a coordinator agent manages the overall workflow, while retrieval agents and coding agents focus on specific tasks. This distributed approach allows each agent to focus on what it does best, while coordinating efforts to efficiently solve the larger problem. Memory and inter-agent communication are crucial for keeping the system running smoothly.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43</a:t>
            </a:fld>
            <a:endParaRPr lang="en-US"/>
          </a:p>
        </p:txBody>
      </p:sp>
    </p:spTree>
    <p:extLst>
      <p:ext uri="{BB962C8B-B14F-4D97-AF65-F5344CB8AC3E}">
        <p14:creationId xmlns:p14="http://schemas.microsoft.com/office/powerpoint/2010/main" val="2544024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pPr marL="0" marR="0"/>
            <a:endParaRPr lang="en-US" sz="1200" kern="100" dirty="0">
              <a:effectLst/>
              <a:latin typeface="Segoe Sans Text Light" pitchFamily="2" charset="0"/>
              <a:ea typeface="Aptos" panose="020B0004020202020204" pitchFamily="34" charset="0"/>
              <a:cs typeface="Times New Roman" panose="02020603050405020304" pitchFamily="18" charset="0"/>
            </a:endParaRPr>
          </a:p>
          <a:p>
            <a:r>
              <a:rPr lang="en-US" dirty="0"/>
              <a:t>Multi-domain agent systems represent a significant leap in how AI can scale and handle diverse tasks. In this model, domain-specific agents are orchestrated by an 'Agent Runner,' which allows them to work across multiple domains while presenting themselves as a single agent to the user. The design is built to handle scalability, ensuring the ability to manage hundreds of agents. A key feature is the shared context memory, which allows agents to transfer knowledge and coordinate with each other seamlessly. This system is efficient, highly adaptable, and ensures that tasks are handled without bottlenecks, even as the scope of responsibility increases.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44</a:t>
            </a:fld>
            <a:endParaRPr lang="en-US"/>
          </a:p>
        </p:txBody>
      </p:sp>
    </p:spTree>
    <p:extLst>
      <p:ext uri="{BB962C8B-B14F-4D97-AF65-F5344CB8AC3E}">
        <p14:creationId xmlns:p14="http://schemas.microsoft.com/office/powerpoint/2010/main" val="4246207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p>
          <a:p>
            <a:r>
              <a:rPr lang="en-US" dirty="0"/>
              <a:t>This slide presents the recommended 'Golden Path' architecture for building agentic AI solutions on Azure. Think of this architecture as a reference blueprint that brings together all the essential components needed for scalable, secure, and robust AI agent deployments.</a:t>
            </a:r>
          </a:p>
          <a:p>
            <a:r>
              <a:rPr lang="en-US" dirty="0"/>
              <a:t>Let’s walk through the main elements of this architecture and discuss how they work together:"</a:t>
            </a:r>
          </a:p>
          <a:p>
            <a:pPr marL="171450" lvl="0" indent="-171450">
              <a:buFont typeface="Arial" panose="020B0604020202020204" pitchFamily="34" charset="0"/>
              <a:buChar char="•"/>
            </a:pPr>
            <a:r>
              <a:rPr lang="en-US" b="0" dirty="0"/>
              <a:t>Data Storage and Security: We use Cosmos DB for thread storage, Azure Storage for file storage, and Key Vault for managing secure connections and secrets. These ensure data is accessible, persistent, and protected."</a:t>
            </a:r>
          </a:p>
          <a:p>
            <a:pPr marL="171450" lvl="0" indent="-171450">
              <a:buFont typeface="Arial" panose="020B0604020202020204" pitchFamily="34" charset="0"/>
              <a:buChar char="•"/>
            </a:pPr>
            <a:r>
              <a:rPr lang="en-US" b="0" dirty="0"/>
              <a:t>AI and Agent Services: Azure AI Foundry provides the standard setup for deploying and managing AI models and agents. The architecture supports both built-in and bring-your-own (BYO) resources, giving flexibility for custom solutions. Microsoft Agent Framework (formerly Semantic Kernel and </a:t>
            </a:r>
            <a:r>
              <a:rPr lang="en-US" b="0" dirty="0" err="1"/>
              <a:t>AutoGen</a:t>
            </a:r>
            <a:r>
              <a:rPr lang="en-US" b="0" dirty="0"/>
              <a:t>) acts as the multi-agent orchestrator, enabling coordination between agents and integration with external APIs.</a:t>
            </a:r>
          </a:p>
          <a:p>
            <a:pPr marL="171450" lvl="0" indent="-171450">
              <a:buFont typeface="Arial" panose="020B0604020202020204" pitchFamily="34" charset="0"/>
              <a:buChar char="•"/>
            </a:pPr>
            <a:r>
              <a:rPr lang="en-US" b="0" dirty="0"/>
              <a:t>Application and Integration Services: Azure App Service and Azure Container Apps are used for hosting applications and deploying scalable services. Azure AI Search powers file search and indexing, while Logic Apps and Azure Functions enable workflow automation and custom logic.</a:t>
            </a:r>
          </a:p>
          <a:p>
            <a:pPr marL="171450" lvl="0" indent="-171450">
              <a:buFont typeface="Arial" panose="020B0604020202020204" pitchFamily="34" charset="0"/>
              <a:buChar char="•"/>
            </a:pPr>
            <a:r>
              <a:rPr lang="en-US" b="0" dirty="0"/>
              <a:t>External Integrations: The architecture supports integration with external APIs (using </a:t>
            </a:r>
            <a:r>
              <a:rPr lang="en-US" b="0" dirty="0" err="1"/>
              <a:t>OpenAPI</a:t>
            </a:r>
            <a:r>
              <a:rPr lang="en-US" b="0" dirty="0"/>
              <a:t> specs), SharePoint, Microsoft Fabric, and other enterprise systems, allowing agents to access and act on a wide range of data sources. </a:t>
            </a:r>
          </a:p>
          <a:p>
            <a:pPr marL="171450" lvl="0" indent="-171450">
              <a:buFont typeface="Arial" panose="020B0604020202020204" pitchFamily="34" charset="0"/>
              <a:buChar char="•"/>
            </a:pPr>
            <a:r>
              <a:rPr lang="en-US" b="0" dirty="0"/>
              <a:t>Security, Governance, and Monitoring: Zero-trust guardrails, audit logging, and built-in governance tools are included to ensure compliance, security, and responsible AI practices. Application Insights and Log Analytics provide monitoring and observability for ongoing operations.</a:t>
            </a:r>
          </a:p>
          <a:p>
            <a:r>
              <a:rPr lang="en-US" dirty="0"/>
              <a:t>This modular approach allows organizations to start with a solid foundation and extend or customize components as needed for their specific use cases.</a:t>
            </a:r>
          </a:p>
          <a:p>
            <a:r>
              <a:rPr lang="en-US" dirty="0"/>
              <a:t>Following a reference architecture like the Golden Path helps teams avoid common pitfalls, ensures best practices for security and scalability, and accelerates time-to-value for AI projects. It also makes it easier to demonstrate compliance and governance, which is increasingly important in regulated industries.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45</a:t>
            </a:fld>
            <a:endParaRPr lang="en-US"/>
          </a:p>
        </p:txBody>
      </p:sp>
    </p:spTree>
    <p:extLst>
      <p:ext uri="{BB962C8B-B14F-4D97-AF65-F5344CB8AC3E}">
        <p14:creationId xmlns:p14="http://schemas.microsoft.com/office/powerpoint/2010/main" val="3424753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notes: </a:t>
            </a:r>
            <a:endParaRPr lang="en-US" dirty="0"/>
          </a:p>
          <a:p>
            <a:pPr marL="0" marR="0"/>
            <a:endParaRPr lang="en-US" sz="1200" kern="100" dirty="0">
              <a:effectLst/>
              <a:latin typeface="Segoe Sans Text Light" pitchFamily="2" charset="0"/>
              <a:ea typeface="Aptos" panose="020B0004020202020204" pitchFamily="34" charset="0"/>
              <a:cs typeface="Times New Roman" panose="02020603050405020304" pitchFamily="18" charset="0"/>
            </a:endParaRPr>
          </a:p>
          <a:p>
            <a:r>
              <a:rPr lang="en-US" dirty="0"/>
              <a:t>This slide breaks down the components involved in the agentic system, detailing the key services that allow for the orchestration and execution of multi-agent workflows. We have cloud AI services, including custom models hosted on Azure Machine Learning and other foundational models from Azure OpenAI and Mistral AI. External systems are integrated via internet services like Bing and Google APIs, providing real-time grounding for agents.</a:t>
            </a:r>
          </a:p>
          <a:p>
            <a:r>
              <a:rPr lang="en-US" dirty="0"/>
              <a:t>The architecture includes various Agent Services, such as code execution, which runs and compiles tasks, and memory services, which manage both current and long-term agent memory, ensuring persistence in interactions. App backend and frontend services, powered by Azure, manage the interaction layer with the end users.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46</a:t>
            </a:fld>
            <a:endParaRPr lang="en-US"/>
          </a:p>
        </p:txBody>
      </p:sp>
    </p:spTree>
    <p:extLst>
      <p:ext uri="{BB962C8B-B14F-4D97-AF65-F5344CB8AC3E}">
        <p14:creationId xmlns:p14="http://schemas.microsoft.com/office/powerpoint/2010/main" val="934209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41C9A-5369-73EB-5BC4-39465D868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044D1-9E62-7D40-6B4B-66C763C94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BB8B5-7015-CB7C-6333-60214C8FD3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&lt;Coach&gt; </a:t>
            </a:r>
            <a:r>
              <a:rPr lang="en-US" b="0"/>
              <a:t>Invite participants to come off mute or share in chat their answers to the questions on this slide. </a:t>
            </a:r>
            <a:endParaRPr lang="en-US"/>
          </a:p>
          <a:p>
            <a:endParaRPr lang="en-US"/>
          </a:p>
        </p:txBody>
      </p:sp>
      <p:sp>
        <p:nvSpPr>
          <p:cNvPr id="4" name="Slide Number Placeholder 3">
            <a:extLst>
              <a:ext uri="{FF2B5EF4-FFF2-40B4-BE49-F238E27FC236}">
                <a16:creationId xmlns:a16="http://schemas.microsoft.com/office/drawing/2014/main" id="{B6CC2D23-E778-C132-55C9-320476330D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7202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D052A-EB04-8CAD-8EB3-8C8535AE80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C0936C-476D-1045-474F-9D008804A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96903-90F3-B35C-2F7B-328EC6690FF6}"/>
              </a:ext>
            </a:extLst>
          </p:cNvPr>
          <p:cNvSpPr>
            <a:spLocks noGrp="1"/>
          </p:cNvSpPr>
          <p:nvPr>
            <p:ph type="body" idx="1"/>
          </p:nvPr>
        </p:nvSpPr>
        <p:spPr/>
        <p:txBody>
          <a:bodyPr/>
          <a:lstStyle/>
          <a:p>
            <a:pPr marL="0" marR="0"/>
            <a:r>
              <a:rPr lang="en-US" sz="1200" b="1" kern="100" dirty="0">
                <a:effectLst/>
                <a:latin typeface="Segoe Sans Text Light" pitchFamily="2" charset="0"/>
                <a:ea typeface="Aptos" panose="020B0004020202020204" pitchFamily="34" charset="0"/>
                <a:cs typeface="Times New Roman" panose="02020603050405020304" pitchFamily="18" charset="0"/>
              </a:rPr>
              <a:t>&lt;Coach&gt; </a:t>
            </a:r>
            <a:r>
              <a:rPr lang="en-US" sz="1200" kern="100" dirty="0">
                <a:effectLst/>
                <a:latin typeface="Segoe Sans Text Light" pitchFamily="2" charset="0"/>
                <a:ea typeface="Aptos" panose="020B0004020202020204" pitchFamily="34" charset="0"/>
                <a:cs typeface="Times New Roman" panose="02020603050405020304" pitchFamily="18" charset="0"/>
              </a:rPr>
              <a:t>This section covers key info on the architecture of agentic AI solution, ending </a:t>
            </a:r>
            <a:r>
              <a:rPr lang="en-US" sz="1200" kern="100" dirty="0">
                <a:solidFill>
                  <a:schemeClr val="tx1"/>
                </a:solidFill>
                <a:effectLst/>
                <a:latin typeface="Segoe Sans Text Light" pitchFamily="2" charset="0"/>
                <a:ea typeface="Aptos" panose="020B0004020202020204" pitchFamily="34" charset="0"/>
                <a:cs typeface="Times New Roman" panose="02020603050405020304" pitchFamily="18" charset="0"/>
              </a:rPr>
              <a:t>with</a:t>
            </a:r>
            <a:r>
              <a:rPr lang="en-US" sz="1200" kern="100" dirty="0">
                <a:effectLst/>
                <a:latin typeface="Segoe Sans Text Light" pitchFamily="2" charset="0"/>
                <a:ea typeface="Aptos" panose="020B0004020202020204" pitchFamily="34" charset="0"/>
                <a:cs typeface="Times New Roman" panose="02020603050405020304" pitchFamily="18" charset="0"/>
              </a:rPr>
              <a:t> </a:t>
            </a:r>
            <a:r>
              <a:rPr lang="en-US" sz="1200" kern="100" dirty="0">
                <a:solidFill>
                  <a:schemeClr val="tx1"/>
                </a:solidFill>
                <a:effectLst/>
                <a:latin typeface="Segoe Sans Text Light" pitchFamily="2" charset="0"/>
                <a:ea typeface="Aptos" panose="020B0004020202020204" pitchFamily="34" charset="0"/>
                <a:cs typeface="Times New Roman" panose="02020603050405020304" pitchFamily="18" charset="0"/>
              </a:rPr>
              <a:t>a ‘</a:t>
            </a:r>
            <a:r>
              <a:rPr lang="en-US" sz="1200" kern="100" noProof="0" dirty="0">
                <a:solidFill>
                  <a:schemeClr val="tx1"/>
                </a:solidFill>
                <a:effectLst/>
                <a:latin typeface="Segoe Sans Text Light" pitchFamily="2" charset="0"/>
                <a:ea typeface="+mn-ea"/>
                <a:cs typeface="Times New Roman" panose="02020603050405020304" pitchFamily="18" charset="0"/>
              </a:rPr>
              <a:t>Recommended “Golden Path” architecture’ slide to be used not as a must-have, but as a reference point for the following discussions/ exercises.</a:t>
            </a:r>
            <a:endParaRPr lang="en-US" sz="1200" kern="100" dirty="0">
              <a:solidFill>
                <a:schemeClr val="tx1"/>
              </a:solidFill>
              <a:effectLst/>
              <a:latin typeface="Segoe Sans Text Light" pitchFamily="2" charset="0"/>
              <a:ea typeface="Aptos" panose="020B0004020202020204" pitchFamily="34" charset="0"/>
              <a:cs typeface="Times New Roman" panose="02020603050405020304" pitchFamily="18" charset="0"/>
            </a:endParaRPr>
          </a:p>
          <a:p>
            <a:endParaRPr lang="en-US" sz="1200" kern="100" dirty="0">
              <a:solidFill>
                <a:schemeClr val="tx1"/>
              </a:solidFill>
              <a:effectLst/>
              <a:latin typeface="Segoe Sans Text Light"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Azure AI Agent Service L300 Pitch Deck (link not available)</a:t>
            </a:r>
          </a:p>
          <a:p>
            <a:endParaRPr lang="en-US" dirty="0"/>
          </a:p>
        </p:txBody>
      </p:sp>
      <p:sp>
        <p:nvSpPr>
          <p:cNvPr id="4" name="Slide Number Placeholder 3">
            <a:extLst>
              <a:ext uri="{FF2B5EF4-FFF2-40B4-BE49-F238E27FC236}">
                <a16:creationId xmlns:a16="http://schemas.microsoft.com/office/drawing/2014/main" id="{861D3B5F-C705-CDD4-A591-A232B9A5BF41}"/>
              </a:ext>
            </a:extLst>
          </p:cNvPr>
          <p:cNvSpPr>
            <a:spLocks noGrp="1"/>
          </p:cNvSpPr>
          <p:nvPr>
            <p:ph type="sldNum" sz="quarter" idx="5"/>
          </p:nvPr>
        </p:nvSpPr>
        <p:spPr/>
        <p:txBody>
          <a:bodyPr/>
          <a:lstStyle/>
          <a:p>
            <a:fld id="{8FBFA05F-1A8C-432D-BC54-796887A51DAB}" type="slidenum">
              <a:rPr lang="en-US" smtClean="0"/>
              <a:pPr/>
              <a:t>48</a:t>
            </a:fld>
            <a:endParaRPr lang="en-US"/>
          </a:p>
        </p:txBody>
      </p:sp>
    </p:spTree>
    <p:extLst>
      <p:ext uri="{BB962C8B-B14F-4D97-AF65-F5344CB8AC3E}">
        <p14:creationId xmlns:p14="http://schemas.microsoft.com/office/powerpoint/2010/main" val="3046709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23B82-1196-80B1-F56E-68036CF5C5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46847C-192E-18D1-321D-E9483854BF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74E83F-8EAC-CD7C-7C2F-CAEA0F197C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a:solidFill>
                <a:srgbClr val="0E1726"/>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a:solidFill>
                <a:srgbClr val="0E1726"/>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1">
                <a:solidFill>
                  <a:srgbClr val="0E1726"/>
                </a:solidFill>
                <a:effectLst/>
                <a:latin typeface="Helvetica" pitchFamily="2" charset="0"/>
              </a:rPr>
              <a:t>Original talk track from source: Ignite 2025 AI Summary Deck (slides 42 and 43)</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800" b="1"/>
              <a:t>Enter The Model Context Protocol</a:t>
            </a:r>
            <a:r>
              <a:rPr lang="en-US" sz="2800"/>
              <a:t>, or MCP, which quickly becoming the industry standard for connecting AI agents to enterprise systems.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800"/>
              <a:t>It’s not just Microsoft—major players like OpenAI, Google, DeepMind, AWS, and Hugging Face are all adopting MCP.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800"/>
              <a:t>Microsoft is proud to have seats on the MCP steering committee, and we’re actively working to improve the specification, especially around security.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2800"/>
              <a:t>With MCP, we’re moving toward a unified, secure way for agents to access tools and data across the enterprise.</a:t>
            </a:r>
            <a:endParaRPr lang="en-US" sz="2800" b="1"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a:solidFill>
                <a:srgbClr val="0E1726"/>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a:solidFill>
                <a:srgbClr val="0E1726"/>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a:solidFill>
                  <a:srgbClr val="0E1726"/>
                </a:solidFill>
                <a:effectLst/>
                <a:latin typeface="Helvetica" pitchFamily="2" charset="0"/>
              </a:rPr>
              <a:t>This is great – we can see there is a lot of potential.</a:t>
            </a: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2800" b="1"/>
              <a:t>Microsoft is making MCP servers secure and easy to manage for enterprise use.</a:t>
            </a: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2800" b="0">
                <a:solidFill>
                  <a:srgbClr val="0E1726"/>
                </a:solidFill>
                <a:effectLst/>
                <a:latin typeface="Helvetica" pitchFamily="2" charset="0"/>
              </a:rPr>
              <a:t>Today we are going to </a:t>
            </a:r>
            <a:r>
              <a:rPr lang="en-US" sz="2800" b="1">
                <a:solidFill>
                  <a:srgbClr val="0E1726"/>
                </a:solidFill>
                <a:effectLst/>
                <a:latin typeface="Helvetica" pitchFamily="2" charset="0"/>
              </a:rPr>
              <a:t>talk about how we are making Azure </a:t>
            </a:r>
            <a:r>
              <a:rPr lang="en-US" sz="2800" b="0">
                <a:solidFill>
                  <a:srgbClr val="0E1726"/>
                </a:solidFill>
                <a:effectLst/>
                <a:latin typeface="Helvetica" pitchFamily="2" charset="0"/>
              </a:rPr>
              <a:t>and Microsoft Foundry </a:t>
            </a:r>
            <a:r>
              <a:rPr lang="en-US" sz="2800" b="1">
                <a:solidFill>
                  <a:srgbClr val="0E1726"/>
                </a:solidFill>
                <a:effectLst/>
                <a:latin typeface="Helvetica" pitchFamily="2" charset="0"/>
              </a:rPr>
              <a:t>the most interoperable AI platform </a:t>
            </a:r>
            <a:r>
              <a:rPr lang="en-US" sz="2800" b="0">
                <a:solidFill>
                  <a:srgbClr val="0E1726"/>
                </a:solidFill>
                <a:effectLst/>
                <a:latin typeface="Helvetica" pitchFamily="2" charset="0"/>
              </a:rPr>
              <a:t>– using MCP.</a:t>
            </a: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2800" b="0">
                <a:solidFill>
                  <a:srgbClr val="0E1726"/>
                </a:solidFill>
                <a:effectLst/>
                <a:latin typeface="Helvetica" pitchFamily="2" charset="0"/>
              </a:rPr>
              <a:t>We are going to cover how we are </a:t>
            </a:r>
            <a:r>
              <a:rPr lang="en-US" sz="2800" b="1">
                <a:solidFill>
                  <a:srgbClr val="0E1726"/>
                </a:solidFill>
                <a:effectLst/>
                <a:latin typeface="Helvetica" pitchFamily="2" charset="0"/>
              </a:rPr>
              <a:t>bringing all of our services</a:t>
            </a:r>
            <a:r>
              <a:rPr lang="en-US" sz="2800" b="0">
                <a:solidFill>
                  <a:srgbClr val="0E1726"/>
                </a:solidFill>
                <a:effectLst/>
                <a:latin typeface="Helvetica" pitchFamily="2" charset="0"/>
              </a:rPr>
              <a:t> online with MCP servers.  </a:t>
            </a: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2800" b="1">
                <a:solidFill>
                  <a:srgbClr val="0E1726"/>
                </a:solidFill>
                <a:effectLst/>
                <a:latin typeface="Helvetica" pitchFamily="2" charset="0"/>
              </a:rPr>
              <a:t>And</a:t>
            </a:r>
            <a:r>
              <a:rPr lang="en-US" sz="2800" b="0">
                <a:solidFill>
                  <a:srgbClr val="0E1726"/>
                </a:solidFill>
                <a:effectLst/>
                <a:latin typeface="Helvetica" pitchFamily="2" charset="0"/>
              </a:rPr>
              <a:t> We are going to demonstrate how </a:t>
            </a:r>
            <a:r>
              <a:rPr lang="en-US" sz="2800" b="1">
                <a:solidFill>
                  <a:srgbClr val="0E1726"/>
                </a:solidFill>
                <a:effectLst/>
                <a:latin typeface="Helvetica" pitchFamily="2" charset="0"/>
              </a:rPr>
              <a:t>simple it is to get started</a:t>
            </a:r>
            <a:r>
              <a:rPr lang="en-US" sz="2800" b="0">
                <a:solidFill>
                  <a:srgbClr val="0E1726"/>
                </a:solidFill>
                <a:effectLst/>
                <a:latin typeface="Helvetica" pitchFamily="2" charset="0"/>
              </a:rPr>
              <a:t>, and the power of the workflows that you can create.</a:t>
            </a: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2800" b="0">
                <a:solidFill>
                  <a:srgbClr val="0E1726"/>
                </a:solidFill>
                <a:effectLst/>
                <a:latin typeface="Helvetica" pitchFamily="2" charset="0"/>
              </a:rPr>
              <a:t>We will cover data and IQ briefly – and we will </a:t>
            </a:r>
            <a:r>
              <a:rPr lang="en-US" sz="2800" b="1">
                <a:solidFill>
                  <a:srgbClr val="0E1726"/>
                </a:solidFill>
                <a:effectLst/>
                <a:latin typeface="Helvetica" pitchFamily="2" charset="0"/>
              </a:rPr>
              <a:t>show how your org and build custom MCP server</a:t>
            </a:r>
            <a:r>
              <a:rPr lang="en-US" sz="2800" b="0">
                <a:solidFill>
                  <a:srgbClr val="0E1726"/>
                </a:solidFill>
                <a:effectLst/>
                <a:latin typeface="Helvetica" pitchFamily="2" charset="0"/>
              </a:rPr>
              <a:t>s: hosting and governing them right </a:t>
            </a:r>
            <a:r>
              <a:rPr lang="en-US" sz="2800" b="1">
                <a:solidFill>
                  <a:srgbClr val="0E1726"/>
                </a:solidFill>
                <a:effectLst/>
                <a:latin typeface="Helvetica" pitchFamily="2" charset="0"/>
              </a:rPr>
              <a:t>in Azure </a:t>
            </a:r>
            <a:r>
              <a:rPr lang="en-US" sz="2800" b="0">
                <a:solidFill>
                  <a:srgbClr val="0E1726"/>
                </a:solidFill>
                <a:effectLst/>
                <a:latin typeface="Helvetica" pitchFamily="2" charset="0"/>
              </a:rPr>
              <a:t>– with </a:t>
            </a:r>
            <a:r>
              <a:rPr lang="en-US" sz="2800" b="1">
                <a:solidFill>
                  <a:srgbClr val="0E1726"/>
                </a:solidFill>
                <a:effectLst/>
                <a:latin typeface="Helvetica" pitchFamily="2" charset="0"/>
              </a:rPr>
              <a:t>complete governance </a:t>
            </a:r>
            <a:r>
              <a:rPr lang="en-US" sz="2800" b="0">
                <a:solidFill>
                  <a:srgbClr val="0E1726"/>
                </a:solidFill>
                <a:effectLst/>
                <a:latin typeface="Helvetica" pitchFamily="2" charset="0"/>
              </a:rPr>
              <a:t>end to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a:solidFill>
                <a:srgbClr val="0E1726"/>
              </a:solidFill>
              <a:effectLst/>
              <a:latin typeface="Helvetica" pitchFamily="2" charset="0"/>
            </a:endParaRPr>
          </a:p>
        </p:txBody>
      </p:sp>
      <p:sp>
        <p:nvSpPr>
          <p:cNvPr id="4" name="Header Placeholder 3">
            <a:extLst>
              <a:ext uri="{FF2B5EF4-FFF2-40B4-BE49-F238E27FC236}">
                <a16:creationId xmlns:a16="http://schemas.microsoft.com/office/drawing/2014/main" id="{88BD9028-6495-D28E-8D8D-709BF801A81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Display" pitchFamily="2" charset="0"/>
              <a:ea typeface="+mn-ea"/>
              <a:cs typeface="+mn-cs"/>
            </a:endParaRPr>
          </a:p>
        </p:txBody>
      </p:sp>
      <p:sp>
        <p:nvSpPr>
          <p:cNvPr id="5" name="Footer Placeholder 4">
            <a:extLst>
              <a:ext uri="{FF2B5EF4-FFF2-40B4-BE49-F238E27FC236}">
                <a16:creationId xmlns:a16="http://schemas.microsoft.com/office/drawing/2014/main" id="{D85755DD-B29B-311B-507A-255972D64BE8}"/>
              </a:ext>
            </a:extLst>
          </p:cNvPr>
          <p:cNvSpPr>
            <a:spLocks noGrp="1"/>
          </p:cNvSpPr>
          <p:nvPr>
            <p:ph type="ftr" sz="quarter" idx="4"/>
          </p:nvPr>
        </p:nvSpPr>
        <p:spPr/>
        <p:txBody>
          <a:bodyPr/>
          <a:lstStyle/>
          <a:p>
            <a:pPr marL="571500" marR="0" lvl="0" indent="0" algn="l" defTabSz="94883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Display"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5EFAD6B-7CE1-49D1-A672-072DA0AF497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1/12/2026 1:35 PM</a:t>
            </a:fld>
            <a:endParaRPr kumimoji="0" lang="en-US" sz="1200" b="0" i="0" u="none" strike="noStrike" kern="1200" cap="none" spc="0" normalizeH="0" baseline="0" noProof="0">
              <a:ln>
                <a:noFill/>
              </a:ln>
              <a:solidFill>
                <a:prstClr val="black"/>
              </a:solidFill>
              <a:effectLst/>
              <a:uLnTx/>
              <a:uFillTx/>
              <a:latin typeface="Segoe UI Variable Display" pitchFamily="2" charset="0"/>
              <a:ea typeface="+mn-ea"/>
              <a:cs typeface="+mn-cs"/>
            </a:endParaRPr>
          </a:p>
        </p:txBody>
      </p:sp>
      <p:sp>
        <p:nvSpPr>
          <p:cNvPr id="7" name="Slide Number Placeholder 6">
            <a:extLst>
              <a:ext uri="{FF2B5EF4-FFF2-40B4-BE49-F238E27FC236}">
                <a16:creationId xmlns:a16="http://schemas.microsoft.com/office/drawing/2014/main" id="{8EE70198-8F3D-814E-4B15-A9E633D1666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Variable Display" pitchFamily="2" charset="0"/>
              <a:ea typeface="+mn-ea"/>
              <a:cs typeface="+mn-cs"/>
            </a:endParaRPr>
          </a:p>
        </p:txBody>
      </p:sp>
    </p:spTree>
    <p:extLst>
      <p:ext uri="{BB962C8B-B14F-4D97-AF65-F5344CB8AC3E}">
        <p14:creationId xmlns:p14="http://schemas.microsoft.com/office/powerpoint/2010/main" val="1496054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CA091-E9CD-CF3E-E3C1-142E7FD64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9D1AE-3886-3136-8F77-652EC6AE0FD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35C258F-1B6B-6FA2-124A-16BD1DA14C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API Management also lets you convert traditional APIs to MCP tools for consumption by AI agents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Traditional APIs &gt; Traditional API Gateway</a:t>
            </a:r>
          </a:p>
          <a:p>
            <a:pPr marL="171450" indent="-171450">
              <a:buFont typeface="Arial" panose="020B0604020202020204" pitchFamily="34" charset="0"/>
              <a:buChar char="•"/>
            </a:pPr>
            <a:r>
              <a:rPr lang="en-US" dirty="0"/>
              <a:t>AI APIs &gt; AI Gateway</a:t>
            </a:r>
          </a:p>
          <a:p>
            <a:pPr marL="171450" indent="-171450">
              <a:buFont typeface="Arial" panose="020B0604020202020204" pitchFamily="34" charset="0"/>
              <a:buChar char="•"/>
            </a:pPr>
            <a:r>
              <a:rPr lang="en-US" dirty="0"/>
              <a:t>Models &gt; Models Gateway</a:t>
            </a:r>
          </a:p>
          <a:p>
            <a:pPr marL="171450" indent="-171450">
              <a:buFont typeface="Arial" panose="020B0604020202020204" pitchFamily="34" charset="0"/>
              <a:buChar char="•"/>
            </a:pPr>
            <a:r>
              <a:rPr lang="en-US" dirty="0"/>
              <a:t>Tools &gt; Tools Gateway</a:t>
            </a:r>
          </a:p>
          <a:p>
            <a:pPr marL="171450" indent="-171450">
              <a:buFont typeface="Arial" panose="020B0604020202020204" pitchFamily="34" charset="0"/>
              <a:buChar char="•"/>
            </a:pPr>
            <a:r>
              <a:rPr lang="en-US" dirty="0"/>
              <a:t>Agents &gt; Agents Gateway</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solidFill>
                  <a:srgbClr val="0E1726"/>
                </a:solidFill>
                <a:effectLst/>
                <a:latin typeface="Helvetica" pitchFamily="2" charset="0"/>
              </a:rPr>
              <a:t>Original talk track from source: Ignite 2025 AI Summary Deck (slides 52-54)</a:t>
            </a:r>
          </a:p>
          <a:p>
            <a:r>
              <a:rPr lang="en-US" b="0" i="0" dirty="0"/>
              <a:t>[empty]</a:t>
            </a:r>
          </a:p>
        </p:txBody>
      </p:sp>
      <p:sp>
        <p:nvSpPr>
          <p:cNvPr id="4" name="Header Placeholder 3">
            <a:extLst>
              <a:ext uri="{FF2B5EF4-FFF2-40B4-BE49-F238E27FC236}">
                <a16:creationId xmlns:a16="http://schemas.microsoft.com/office/drawing/2014/main" id="{6D6F2689-766E-0714-874D-58DF7E431B0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592081D4-D003-5DBF-6967-D3D7AC220DBB}"/>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1E2114-CBC0-EDFB-284F-AEB6133F866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1/12/2026 1:35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0473ED65-B7AD-4CFC-C054-FCC8F8266A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49030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C829F-5B82-EA29-D275-BEBDD2AAF9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4493D-C21A-9CA8-B016-77861B8B9D8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4290B16-54BE-CF3D-06AD-BBAE9EFC19D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C235322-FF3C-AB34-73D2-253FF7E6FA89}"/>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DD8A6EC8-29E7-EDA2-2888-2FD39AD7770D}"/>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791D77B-D76E-9C07-D09F-0B46231E840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1/12/2026 1:35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3B95D545-9649-E2B0-3565-4BD4B4495B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16726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ea typeface="Calibri" panose="020F0502020204030204" pitchFamily="34" charset="0"/>
                <a:cs typeface="Calibri"/>
              </a:rPr>
              <a:t>&lt;Coach&gt; </a:t>
            </a:r>
            <a:endParaRPr lang="en-US" b="1"/>
          </a:p>
          <a:p>
            <a:pPr marL="285750" indent="-285750">
              <a:buFont typeface="Arial"/>
              <a:buChar char="•"/>
            </a:pPr>
            <a:r>
              <a:rPr lang="en-US"/>
              <a:t>Encourage students to </a:t>
            </a:r>
            <a:r>
              <a:rPr lang="en-US" b="1"/>
              <a:t>open the participant guide and follow along</a:t>
            </a:r>
            <a:r>
              <a:rPr lang="en-US"/>
              <a:t>. They will have access to the same PPT that you are showing.</a:t>
            </a:r>
          </a:p>
        </p:txBody>
      </p:sp>
      <p:sp>
        <p:nvSpPr>
          <p:cNvPr id="4" name="Slide Number Placeholder 3"/>
          <p:cNvSpPr>
            <a:spLocks noGrp="1"/>
          </p:cNvSpPr>
          <p:nvPr>
            <p:ph type="sldNum" sz="quarter" idx="5"/>
          </p:nvPr>
        </p:nvSpPr>
        <p:spPr/>
        <p:txBody>
          <a:bodyPr/>
          <a:lstStyle/>
          <a:p>
            <a:fld id="{E1CEBBF1-2E12-C840-8D43-74BCA8D2B0FC}" type="slidenum">
              <a:rPr lang="en-US" smtClean="0"/>
              <a:t>6</a:t>
            </a:fld>
            <a:endParaRPr lang="en-US"/>
          </a:p>
        </p:txBody>
      </p:sp>
    </p:spTree>
    <p:extLst>
      <p:ext uri="{BB962C8B-B14F-4D97-AF65-F5344CB8AC3E}">
        <p14:creationId xmlns:p14="http://schemas.microsoft.com/office/powerpoint/2010/main" val="1885988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3D0A1-C368-E1EA-D207-D8BE9FBD4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25011-EA37-A6DE-47C2-19E96C8E5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29611-A246-D3C3-7A21-CD92E095E1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&lt;Coach&gt; </a:t>
            </a:r>
            <a:r>
              <a:rPr lang="en-US" b="0"/>
              <a:t>Invite participants to come off mute or share in chat their answers to the questions on this slide. </a:t>
            </a:r>
            <a:endParaRPr lang="en-US"/>
          </a:p>
          <a:p>
            <a:endParaRPr lang="en-US"/>
          </a:p>
        </p:txBody>
      </p:sp>
      <p:sp>
        <p:nvSpPr>
          <p:cNvPr id="4" name="Slide Number Placeholder 3">
            <a:extLst>
              <a:ext uri="{FF2B5EF4-FFF2-40B4-BE49-F238E27FC236}">
                <a16:creationId xmlns:a16="http://schemas.microsoft.com/office/drawing/2014/main" id="{A0377970-DADD-0DBC-1E9C-E369E170EA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6825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E0BBE-8493-6986-BF6C-1F090901C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48C4A-A201-7E6E-B629-2672EC653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A35A0-86B7-ADE1-C11A-EBC8458702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&lt;Coach&gt; </a:t>
            </a:r>
            <a:r>
              <a:rPr lang="en-US" b="0"/>
              <a:t>Invite participants to come off mute or share in chat their answers to the questions on this slide. </a:t>
            </a:r>
            <a:endParaRPr lang="en-US"/>
          </a:p>
          <a:p>
            <a:endParaRPr lang="en-US"/>
          </a:p>
        </p:txBody>
      </p:sp>
      <p:sp>
        <p:nvSpPr>
          <p:cNvPr id="4" name="Slide Number Placeholder 3">
            <a:extLst>
              <a:ext uri="{FF2B5EF4-FFF2-40B4-BE49-F238E27FC236}">
                <a16:creationId xmlns:a16="http://schemas.microsoft.com/office/drawing/2014/main" id="{5EC5C808-AFE9-4C48-C7AF-2B89544C94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62738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&lt;Coach&gt; </a:t>
            </a:r>
            <a:r>
              <a:rPr lang="en-US">
                <a:solidFill>
                  <a:srgbClr val="171717"/>
                </a:solidFill>
                <a:latin typeface="Segoe UI"/>
                <a:cs typeface="Segoe UI"/>
              </a:rPr>
              <a:t>After reviewing the Solution Play, review if there are any questions.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53004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pPr>
            <a:r>
              <a:rPr lang="en-US" b="1"/>
              <a:t>&lt;Coach&gt;</a:t>
            </a:r>
          </a:p>
          <a:p>
            <a:pPr>
              <a:lnSpc>
                <a:spcPct val="111000"/>
              </a:lnSpc>
              <a:spcAft>
                <a:spcPts val="1225"/>
              </a:spcAft>
            </a:pPr>
            <a:r>
              <a:rPr lang="en-US"/>
              <a:t>Introduce the Case study that will be used throughout the workshop.</a:t>
            </a:r>
          </a:p>
          <a:p>
            <a:pPr marL="171450" marR="0" lvl="0" indent="-171450" algn="l" defTabSz="914400" rtl="0" eaLnBrk="1" fontAlgn="auto" latinLnBrk="0" hangingPunct="1">
              <a:lnSpc>
                <a:spcPct val="111000"/>
              </a:lnSpc>
              <a:spcBef>
                <a:spcPts val="0"/>
              </a:spcBef>
              <a:spcAft>
                <a:spcPts val="1225"/>
              </a:spcAft>
              <a:buClrTx/>
              <a:buSzTx/>
              <a:buFont typeface="Arial" panose="020B0604020202020204" pitchFamily="34" charset="0"/>
              <a:buChar char="•"/>
              <a:tabLst/>
              <a:defRPr/>
            </a:pPr>
            <a:r>
              <a:rPr lang="en-US" b="0"/>
              <a:t>Explain its importance on how the case study ties to real-world scenarios you might encounter in you daily base situation.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5492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Zava</a:t>
            </a:r>
            <a:r>
              <a:rPr lang="en-US" dirty="0"/>
              <a:t>, a leading online retailer for home goods, is investing $6 million USD into generative AI to enhance customer experience and internal efficiency. This initiative spans the full AI lifecycle—from experimentation to production—and includes infrastructure, talent acquisition, and responsible governance. The company aims to embed AI into core functions to reduce costs, boost productivity, and generate new revenue. Key goals include enabling staff to analyze sales data for strategic planning and offering personalized customer guidance beyond generic blog-style advice.</a:t>
            </a:r>
          </a:p>
          <a:p>
            <a:endParaRPr lang="en-US" dirty="0"/>
          </a:p>
          <a:p>
            <a:r>
              <a:rPr lang="en-US" dirty="0"/>
              <a:t>Three primary use cases have emerged from customer meetings. The first involves developing agents for customer interaction, to offer interior design advice and product recommendations. Another use case is developing agents for internal data analysis, to streamline access to internal </a:t>
            </a:r>
            <a:r>
              <a:rPr lang="en-US" dirty="0" err="1"/>
              <a:t>lakehouse</a:t>
            </a:r>
            <a:r>
              <a:rPr lang="en-US" dirty="0"/>
              <a:t> data for marketing insights. The customer emphasizes the need for strict controls to prevent unauthorized data exposure and invalid discount offers. The third use case explores Agentic DevOps to improve deployment speed and developer experience using GitHub tools. </a:t>
            </a:r>
          </a:p>
          <a:p>
            <a:endParaRPr lang="en-US" dirty="0"/>
          </a:p>
          <a:p>
            <a:r>
              <a:rPr lang="en-US" dirty="0"/>
              <a:t>Let’s examine more deeply the first of </a:t>
            </a:r>
            <a:r>
              <a:rPr lang="en-US" dirty="0" err="1"/>
              <a:t>Zava’s</a:t>
            </a:r>
            <a:r>
              <a:rPr lang="en-US" dirty="0"/>
              <a:t> use cases: building a virtual assistant for customers.  </a:t>
            </a:r>
          </a:p>
          <a:p>
            <a:r>
              <a:rPr lang="en-US" dirty="0"/>
              <a:t>Then we’ll break into teams to discuss possible solutions.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31416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50EB9-C7B7-6415-DAD8-4C9E5248BA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3735A-B072-130B-3E1C-D7C4088E9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46188F-0F76-8E54-A892-2BA7D79625E5}"/>
              </a:ext>
            </a:extLst>
          </p:cNvPr>
          <p:cNvSpPr>
            <a:spLocks noGrp="1"/>
          </p:cNvSpPr>
          <p:nvPr>
            <p:ph type="body" idx="1"/>
          </p:nvPr>
        </p:nvSpPr>
        <p:spPr/>
        <p:txBody>
          <a:bodyPr/>
          <a:lstStyle/>
          <a:p>
            <a:pPr>
              <a:lnSpc>
                <a:spcPct val="111000"/>
              </a:lnSpc>
              <a:spcAft>
                <a:spcPts val="1225"/>
              </a:spcAft>
              <a:defRPr/>
            </a:pPr>
            <a:endParaRPr lang="en-US" dirty="0"/>
          </a:p>
          <a:p>
            <a:pPr marL="0" marR="0" lvl="0" indent="0" algn="l" defTabSz="914400">
              <a:lnSpc>
                <a:spcPct val="111000"/>
              </a:lnSpc>
              <a:spcBef>
                <a:spcPts val="0"/>
              </a:spcBef>
              <a:spcAft>
                <a:spcPts val="1225"/>
              </a:spcAft>
              <a:buNone/>
              <a:tabLst/>
              <a:defRPr/>
            </a:pPr>
            <a:r>
              <a:rPr lang="en-US" b="1" dirty="0"/>
              <a:t>&lt;Coach&gt; </a:t>
            </a:r>
            <a:r>
              <a:rPr lang="en-US" dirty="0"/>
              <a:t>Review the information on the required capabilities of the agentic AI virtual assistant.</a:t>
            </a:r>
          </a:p>
          <a:p>
            <a:endParaRPr lang="en-US" dirty="0"/>
          </a:p>
        </p:txBody>
      </p:sp>
      <p:sp>
        <p:nvSpPr>
          <p:cNvPr id="4" name="Slide Number Placeholder 3">
            <a:extLst>
              <a:ext uri="{FF2B5EF4-FFF2-40B4-BE49-F238E27FC236}">
                <a16:creationId xmlns:a16="http://schemas.microsoft.com/office/drawing/2014/main" id="{45ABFF52-9E08-191A-8750-13B0A2BE7D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85709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11000"/>
              </a:lnSpc>
              <a:spcBef>
                <a:spcPts val="0"/>
              </a:spcBef>
              <a:spcAft>
                <a:spcPts val="1225"/>
              </a:spcAft>
              <a:buNone/>
              <a:tabLst/>
              <a:defRPr/>
            </a:pPr>
            <a:r>
              <a:rPr lang="en-US" b="1" dirty="0"/>
              <a:t>&lt;Coach&gt; </a:t>
            </a:r>
            <a:r>
              <a:rPr lang="en-US" dirty="0"/>
              <a:t>Review the information on customer requirements.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89583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&lt;Coach&gt; </a:t>
            </a:r>
            <a:r>
              <a:rPr lang="en-US" dirty="0"/>
              <a:t>What is holding the customer back?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23938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B29F0-2796-7493-E172-08A11D1B5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5CC0D-9040-9237-35F5-81E20ADA37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5D2E2-D654-3884-9D8F-7AAF2DE80E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&lt;Coach&gt;</a:t>
            </a:r>
            <a:br>
              <a:rPr lang="en-US" sz="1200" b="0" i="0" kern="1200" dirty="0">
                <a:solidFill>
                  <a:schemeClr val="tx1"/>
                </a:solidFill>
                <a:effectLst/>
                <a:latin typeface="Segoe UI "/>
                <a:ea typeface="+mn-ea"/>
                <a:cs typeface="+mn-cs"/>
              </a:rPr>
            </a:br>
            <a:r>
              <a:rPr lang="en-US" sz="1200" b="0" i="0" kern="1200" dirty="0">
                <a:solidFill>
                  <a:schemeClr val="tx1"/>
                </a:solidFill>
                <a:effectLst/>
                <a:latin typeface="Segoe UI "/>
                <a:ea typeface="+mn-ea"/>
                <a:cs typeface="+mn-cs"/>
              </a:rPr>
              <a:t>Introduce students to the different customer roles students may encounter in conversations.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Segoe UI "/>
              <a:ea typeface="+mn-ea"/>
              <a:cs typeface="+mn-cs"/>
            </a:endParaRPr>
          </a:p>
          <a:p>
            <a:r>
              <a:rPr lang="en-US" b="1" dirty="0"/>
              <a:t>Speaker notes:</a:t>
            </a:r>
          </a:p>
          <a:p>
            <a:r>
              <a:rPr lang="en-US" sz="1200" b="0" i="0" kern="1200" dirty="0">
                <a:solidFill>
                  <a:schemeClr val="tx1"/>
                </a:solidFill>
                <a:effectLst/>
                <a:latin typeface="Segoe UI "/>
                <a:ea typeface="+mn-ea"/>
                <a:cs typeface="+mn-cs"/>
              </a:rPr>
              <a:t>“Now, let’s look at some of the key customer roles you might encounter when having conversations with </a:t>
            </a:r>
            <a:r>
              <a:rPr lang="en-US" sz="1200" b="0" i="0" kern="1200" dirty="0" err="1">
                <a:solidFill>
                  <a:schemeClr val="tx1"/>
                </a:solidFill>
                <a:effectLst/>
                <a:latin typeface="Segoe UI "/>
                <a:ea typeface="+mn-ea"/>
                <a:cs typeface="+mn-cs"/>
              </a:rPr>
              <a:t>Zava</a:t>
            </a:r>
            <a:r>
              <a:rPr lang="en-US" sz="1200" b="0" i="0" kern="1200" dirty="0">
                <a:solidFill>
                  <a:schemeClr val="tx1"/>
                </a:solidFill>
                <a:effectLst/>
                <a:latin typeface="Segoe UI "/>
                <a:ea typeface="+mn-ea"/>
                <a:cs typeface="+mn-cs"/>
              </a:rPr>
              <a:t>.”</a:t>
            </a:r>
          </a:p>
          <a:p>
            <a:r>
              <a:rPr lang="en-US" sz="1200" b="0" i="0" kern="1200" dirty="0">
                <a:solidFill>
                  <a:schemeClr val="tx1"/>
                </a:solidFill>
                <a:effectLst/>
                <a:latin typeface="Segoe UI "/>
                <a:ea typeface="+mn-ea"/>
                <a:cs typeface="+mn-cs"/>
              </a:rPr>
              <a:t>“Understanding these roles will help you tailor your approach and messaging to each stakeholder’s unique priorities and concerns.”</a:t>
            </a:r>
            <a:br>
              <a:rPr lang="en-US" dirty="0"/>
            </a:br>
            <a:r>
              <a:rPr lang="en-US" sz="1200" b="0" i="0" kern="1200" dirty="0">
                <a:solidFill>
                  <a:schemeClr val="tx1"/>
                </a:solidFill>
                <a:effectLst/>
                <a:latin typeface="Segoe UI "/>
                <a:ea typeface="+mn-ea"/>
                <a:cs typeface="+mn-cs"/>
              </a:rPr>
              <a:t>“These roles are based on the real needs and challenges described in the </a:t>
            </a:r>
            <a:r>
              <a:rPr lang="en-US" sz="1200" b="0" i="0" kern="1200" dirty="0" err="1">
                <a:solidFill>
                  <a:schemeClr val="tx1"/>
                </a:solidFill>
                <a:effectLst/>
                <a:latin typeface="Segoe UI "/>
                <a:ea typeface="+mn-ea"/>
                <a:cs typeface="+mn-cs"/>
              </a:rPr>
              <a:t>Zava</a:t>
            </a:r>
            <a:r>
              <a:rPr lang="en-US" sz="1200" b="0" i="0" kern="1200" dirty="0">
                <a:solidFill>
                  <a:schemeClr val="tx1"/>
                </a:solidFill>
                <a:effectLst/>
                <a:latin typeface="Segoe UI "/>
                <a:ea typeface="+mn-ea"/>
                <a:cs typeface="+mn-cs"/>
              </a:rPr>
              <a:t> case study.”</a:t>
            </a:r>
          </a:p>
          <a:p>
            <a:r>
              <a:rPr lang="en-US" sz="1200" b="0" i="0" kern="1200" dirty="0">
                <a:solidFill>
                  <a:schemeClr val="tx1"/>
                </a:solidFill>
                <a:effectLst/>
                <a:latin typeface="Segoe UI "/>
                <a:ea typeface="+mn-ea"/>
                <a:cs typeface="+mn-cs"/>
              </a:rPr>
              <a:t>“As you prepare for the next activities, keep in mind the specific pain points and objectives each persona represents.”</a:t>
            </a:r>
          </a:p>
          <a:p>
            <a:br>
              <a:rPr lang="en-US" dirty="0"/>
            </a:br>
            <a:endParaRPr lang="en-US" dirty="0"/>
          </a:p>
          <a:p>
            <a:r>
              <a:rPr lang="en-US" sz="1200" b="1" i="0" kern="1200" dirty="0">
                <a:solidFill>
                  <a:schemeClr val="tx1"/>
                </a:solidFill>
                <a:effectLst/>
                <a:latin typeface="Segoe UI "/>
                <a:ea typeface="+mn-ea"/>
                <a:cs typeface="+mn-cs"/>
              </a:rPr>
              <a:t>Tip for Coaches:</a:t>
            </a:r>
            <a:endParaRPr lang="en-US" sz="1200" b="0" i="0" kern="1200" dirty="0">
              <a:solidFill>
                <a:schemeClr val="tx1"/>
              </a:solidFill>
              <a:effectLst/>
              <a:latin typeface="Segoe UI "/>
              <a:ea typeface="+mn-ea"/>
              <a:cs typeface="+mn-cs"/>
            </a:endParaRPr>
          </a:p>
          <a:p>
            <a:r>
              <a:rPr lang="en-US" sz="1200" b="0" i="0" kern="1200" dirty="0">
                <a:solidFill>
                  <a:schemeClr val="tx1"/>
                </a:solidFill>
                <a:effectLst/>
                <a:latin typeface="Segoe UI "/>
                <a:ea typeface="+mn-ea"/>
                <a:cs typeface="+mn-cs"/>
              </a:rPr>
              <a:t>Encourage students to ask clarifying questions about each role.</a:t>
            </a:r>
          </a:p>
          <a:p>
            <a:r>
              <a:rPr lang="en-US" sz="1200" b="0" i="0" kern="1200" dirty="0">
                <a:solidFill>
                  <a:schemeClr val="tx1"/>
                </a:solidFill>
                <a:effectLst/>
                <a:latin typeface="Segoe UI "/>
                <a:ea typeface="+mn-ea"/>
                <a:cs typeface="+mn-cs"/>
              </a:rPr>
              <a:t>Remind them that understanding the customer’s perspective is key to building trust and delivering relevant solutions.</a:t>
            </a:r>
          </a:p>
          <a:p>
            <a:endParaRPr lang="en-US" dirty="0"/>
          </a:p>
        </p:txBody>
      </p:sp>
      <p:sp>
        <p:nvSpPr>
          <p:cNvPr id="4" name="Slide Number Placeholder 3">
            <a:extLst>
              <a:ext uri="{FF2B5EF4-FFF2-40B4-BE49-F238E27FC236}">
                <a16:creationId xmlns:a16="http://schemas.microsoft.com/office/drawing/2014/main" id="{A681386C-C9B8-B429-C703-14E945A8DC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159307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BBDEF-C550-13CC-28BD-DF946041A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E308A-1678-8ADD-49AB-1C0B650F7A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1DB3CB-F70E-2970-273D-8FBECC90C3C9}"/>
              </a:ext>
            </a:extLst>
          </p:cNvPr>
          <p:cNvSpPr>
            <a:spLocks noGrp="1"/>
          </p:cNvSpPr>
          <p:nvPr>
            <p:ph type="body" idx="1"/>
          </p:nvPr>
        </p:nvSpPr>
        <p:spPr/>
        <p:txBody>
          <a:bodyPr/>
          <a:lstStyle/>
          <a:p>
            <a:pPr marL="0" indent="0">
              <a:buFont typeface="Arial" panose="020B0604020202020204" pitchFamily="34" charset="0"/>
              <a:buNone/>
            </a:pPr>
            <a:r>
              <a:rPr lang="en-US" dirty="0"/>
              <a:t>Whole exercise is 60 minutes. Breakdown:</a:t>
            </a:r>
          </a:p>
          <a:p>
            <a:pPr marL="0" indent="0">
              <a:buFont typeface="Arial" panose="020B0604020202020204" pitchFamily="34" charset="0"/>
              <a:buNone/>
            </a:pPr>
            <a:r>
              <a:rPr lang="en-US" dirty="0"/>
              <a:t>Exercise overview – 5 minutes</a:t>
            </a:r>
          </a:p>
          <a:p>
            <a:pPr>
              <a:lnSpc>
                <a:spcPct val="111000"/>
              </a:lnSpc>
              <a:spcAft>
                <a:spcPts val="1225"/>
              </a:spcAft>
            </a:pPr>
            <a:r>
              <a:rPr lang="en-US" dirty="0"/>
              <a:t>Analyze customer and prepare for architecture – 20 minutes</a:t>
            </a:r>
          </a:p>
          <a:p>
            <a:pPr>
              <a:lnSpc>
                <a:spcPct val="111000"/>
              </a:lnSpc>
              <a:spcAft>
                <a:spcPts val="1225"/>
              </a:spcAft>
            </a:pPr>
            <a:r>
              <a:rPr lang="en-US" dirty="0"/>
              <a:t>Whiteboard architecture – 30 minutes</a:t>
            </a:r>
          </a:p>
          <a:p>
            <a:pPr>
              <a:lnSpc>
                <a:spcPct val="111000"/>
              </a:lnSpc>
              <a:spcAft>
                <a:spcPts val="1225"/>
              </a:spcAft>
            </a:pPr>
            <a:r>
              <a:rPr lang="en-US" dirty="0"/>
              <a:t>Discuss – 5 minutes</a:t>
            </a:r>
          </a:p>
          <a:p>
            <a:pPr>
              <a:lnSpc>
                <a:spcPct val="111000"/>
              </a:lnSpc>
              <a:spcAft>
                <a:spcPts val="1225"/>
              </a:spcAft>
            </a:pPr>
            <a:endParaRPr lang="en-US" dirty="0"/>
          </a:p>
          <a:p>
            <a:pPr>
              <a:lnSpc>
                <a:spcPct val="111000"/>
              </a:lnSpc>
              <a:spcAft>
                <a:spcPts val="1225"/>
              </a:spcAft>
            </a:pPr>
            <a:r>
              <a:rPr lang="en-US" b="1" dirty="0"/>
              <a:t>&lt;Coach&gt;</a:t>
            </a:r>
            <a:endParaRPr lang="en-US" dirty="0"/>
          </a:p>
          <a:p>
            <a:pPr marL="0" indent="0">
              <a:buFont typeface="Arial" panose="020B0604020202020204" pitchFamily="34" charset="0"/>
              <a:buNone/>
            </a:pPr>
            <a:r>
              <a:rPr lang="en-US" dirty="0"/>
              <a:t>Briefly cover the envisioning process and point out that in today’s whiteboarding session they will focus on Step 4 – Draft a technical architecture using MS Whiteboard.</a:t>
            </a:r>
          </a:p>
          <a:p>
            <a:endParaRPr lang="en-US" dirty="0"/>
          </a:p>
        </p:txBody>
      </p:sp>
      <p:sp>
        <p:nvSpPr>
          <p:cNvPr id="4" name="Slide Number Placeholder 3">
            <a:extLst>
              <a:ext uri="{FF2B5EF4-FFF2-40B4-BE49-F238E27FC236}">
                <a16:creationId xmlns:a16="http://schemas.microsoft.com/office/drawing/2014/main" id="{40B07353-69CF-C453-2430-FAFEF6A9DC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3836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ea typeface="Calibri" panose="020F0502020204030204" pitchFamily="34" charset="0"/>
                <a:cs typeface="Calibri"/>
              </a:rPr>
              <a:t>&lt;Coach&gt; </a:t>
            </a:r>
            <a:endParaRPr lang="en-US"/>
          </a:p>
          <a:p>
            <a:pPr marL="285750" indent="-285750">
              <a:buFont typeface="Arial"/>
              <a:buChar char="•"/>
            </a:pPr>
            <a:r>
              <a:rPr lang="en-US"/>
              <a:t>Encourage students to </a:t>
            </a:r>
            <a:r>
              <a:rPr lang="en-US" b="1"/>
              <a:t>open the participant guide and follow along</a:t>
            </a:r>
            <a:r>
              <a:rPr lang="en-US"/>
              <a:t>. </a:t>
            </a:r>
            <a:endParaRPr lang="en-US">
              <a:cs typeface="Calibri" panose="020F0502020204030204"/>
            </a:endParaRPr>
          </a:p>
          <a:p>
            <a:pPr marL="285750" indent="-285750">
              <a:buFont typeface="Arial"/>
              <a:buChar char="•"/>
            </a:pPr>
            <a:r>
              <a:rPr lang="en-US"/>
              <a:t>They will have access to the same PPT that you are showing.</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E1CEBBF1-2E12-C840-8D43-74BCA8D2B0FC}" type="slidenum">
              <a:rPr lang="en-US" smtClean="0"/>
              <a:t>7</a:t>
            </a:fld>
            <a:endParaRPr lang="en-US"/>
          </a:p>
        </p:txBody>
      </p:sp>
    </p:spTree>
    <p:extLst>
      <p:ext uri="{BB962C8B-B14F-4D97-AF65-F5344CB8AC3E}">
        <p14:creationId xmlns:p14="http://schemas.microsoft.com/office/powerpoint/2010/main" val="15973696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C8182-7EA3-5EA3-0C23-789FCBFB5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31D49-9602-E2AB-E0DF-E85EC868E4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61A33-ACE9-949F-0C26-7E708F7E4E24}"/>
              </a:ext>
            </a:extLst>
          </p:cNvPr>
          <p:cNvSpPr>
            <a:spLocks noGrp="1"/>
          </p:cNvSpPr>
          <p:nvPr>
            <p:ph type="body" idx="1"/>
          </p:nvPr>
        </p:nvSpPr>
        <p:spPr/>
        <p:txBody>
          <a:bodyPr/>
          <a:lstStyle/>
          <a:p>
            <a:pPr>
              <a:lnSpc>
                <a:spcPct val="111000"/>
              </a:lnSpc>
              <a:spcAft>
                <a:spcPts val="1225"/>
              </a:spcAft>
            </a:pPr>
            <a:r>
              <a:rPr lang="en-US" b="1" dirty="0"/>
              <a:t>&lt;Coach&gt;</a:t>
            </a:r>
            <a:endParaRPr lang="en-US" dirty="0"/>
          </a:p>
          <a:p>
            <a:pPr marL="0" indent="0">
              <a:buFont typeface="Arial" panose="020B0604020202020204" pitchFamily="34" charset="0"/>
              <a:buNone/>
            </a:pPr>
            <a:r>
              <a:rPr lang="en-US" dirty="0"/>
              <a:t>Challenge: Draft a Micro Azure AI agentic architecture design that meets </a:t>
            </a:r>
            <a:r>
              <a:rPr lang="en-US" dirty="0" err="1"/>
              <a:t>Zava’s</a:t>
            </a:r>
            <a:r>
              <a:rPr lang="en-US" dirty="0"/>
              <a:t> requirements.</a:t>
            </a:r>
          </a:p>
          <a:p>
            <a:pPr marL="0" indent="0">
              <a:buFont typeface="Arial" panose="020B0604020202020204" pitchFamily="34" charset="0"/>
              <a:buNone/>
            </a:pPr>
            <a:r>
              <a:rPr lang="en-US" dirty="0"/>
              <a:t>Tasks: Discuss as a team and then practice leading the architecture portion of a technical envisioning session.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One student will download the template, share the template with others from their machine, and then share their screen.</a:t>
            </a:r>
          </a:p>
          <a:p>
            <a:pPr marL="0" indent="0">
              <a:buFont typeface="Arial" panose="020B0604020202020204" pitchFamily="34" charset="0"/>
              <a:buNone/>
            </a:pPr>
            <a:r>
              <a:rPr lang="en-US" dirty="0"/>
              <a:t>As a team they will work together using their analysis of </a:t>
            </a:r>
            <a:r>
              <a:rPr lang="en-US" dirty="0" err="1"/>
              <a:t>Zava</a:t>
            </a:r>
            <a:r>
              <a:rPr lang="en-US" dirty="0"/>
              <a:t> to construct a draft architecture</a:t>
            </a:r>
          </a:p>
          <a:p>
            <a:endParaRPr lang="en-US" dirty="0"/>
          </a:p>
        </p:txBody>
      </p:sp>
      <p:sp>
        <p:nvSpPr>
          <p:cNvPr id="4" name="Slide Number Placeholder 3">
            <a:extLst>
              <a:ext uri="{FF2B5EF4-FFF2-40B4-BE49-F238E27FC236}">
                <a16:creationId xmlns:a16="http://schemas.microsoft.com/office/drawing/2014/main" id="{177DE57D-53FF-7CAA-8AD5-3B57BA2DC1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412856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C6D7A-2A22-1660-6A19-EECF44E3E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237E4-A45B-941C-2E66-715ABF5A6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9CD675-DF5B-4702-4C8B-656847800FB4}"/>
              </a:ext>
            </a:extLst>
          </p:cNvPr>
          <p:cNvSpPr>
            <a:spLocks noGrp="1"/>
          </p:cNvSpPr>
          <p:nvPr>
            <p:ph type="body" idx="1"/>
          </p:nvPr>
        </p:nvSpPr>
        <p:spPr/>
        <p:txBody>
          <a:bodyPr/>
          <a:lstStyle/>
          <a:p>
            <a:r>
              <a:rPr lang="en-US" b="1" dirty="0"/>
              <a:t>&lt;Coach guidance&gt; </a:t>
            </a:r>
            <a:r>
              <a:rPr lang="en-US" b="0" dirty="0"/>
              <a:t>Don’t cover this deeply. Simply mention it as a published pattern and that it and the link to its article are in their Student Guide.</a:t>
            </a:r>
            <a:endParaRPr lang="en-US" b="1" dirty="0"/>
          </a:p>
          <a:p>
            <a:endParaRPr lang="en-US" dirty="0"/>
          </a:p>
        </p:txBody>
      </p:sp>
      <p:sp>
        <p:nvSpPr>
          <p:cNvPr id="4" name="Slide Number Placeholder 3">
            <a:extLst>
              <a:ext uri="{FF2B5EF4-FFF2-40B4-BE49-F238E27FC236}">
                <a16:creationId xmlns:a16="http://schemas.microsoft.com/office/drawing/2014/main" id="{1F7ACE3E-857F-73F4-5BA0-A1BCEDB63C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760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90C9E-A413-734B-F2D2-1CBBE02D5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5EF28B-0457-D763-20D6-6FA0841D0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B6619-70E9-58B2-56ED-8F6097FCD18D}"/>
              </a:ext>
            </a:extLst>
          </p:cNvPr>
          <p:cNvSpPr>
            <a:spLocks noGrp="1"/>
          </p:cNvSpPr>
          <p:nvPr>
            <p:ph type="body" idx="1"/>
          </p:nvPr>
        </p:nvSpPr>
        <p:spPr/>
        <p:txBody>
          <a:bodyPr/>
          <a:lstStyle/>
          <a:p>
            <a:r>
              <a:rPr lang="en-US" b="1" dirty="0"/>
              <a:t>&lt;Coach guidance&gt; </a:t>
            </a:r>
            <a:r>
              <a:rPr lang="en-US" b="0" dirty="0"/>
              <a:t>Don’t cover this deeply. Simply mention it as a published pattern and that it and the link to its article are in their Student Guide.</a:t>
            </a:r>
            <a:endParaRPr lang="en-US" b="1" dirty="0"/>
          </a:p>
          <a:p>
            <a:endParaRPr lang="en-US" dirty="0"/>
          </a:p>
        </p:txBody>
      </p:sp>
      <p:sp>
        <p:nvSpPr>
          <p:cNvPr id="4" name="Slide Number Placeholder 3">
            <a:extLst>
              <a:ext uri="{FF2B5EF4-FFF2-40B4-BE49-F238E27FC236}">
                <a16:creationId xmlns:a16="http://schemas.microsoft.com/office/drawing/2014/main" id="{F3424520-F182-7671-3967-BCCB285D387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8213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B2535-DA82-AA33-166B-6AC63692A9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5FA317-014B-557D-B72E-60F5C75716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8FF59-30C7-AEB4-B6D3-255408BF3A97}"/>
              </a:ext>
            </a:extLst>
          </p:cNvPr>
          <p:cNvSpPr>
            <a:spLocks noGrp="1"/>
          </p:cNvSpPr>
          <p:nvPr>
            <p:ph type="body" idx="1"/>
          </p:nvPr>
        </p:nvSpPr>
        <p:spPr/>
        <p:txBody>
          <a:bodyPr/>
          <a:lstStyle/>
          <a:p>
            <a:r>
              <a:rPr lang="en-US" b="1" dirty="0"/>
              <a:t>&lt;Coach guidance&gt; </a:t>
            </a:r>
            <a:r>
              <a:rPr lang="en-US" b="0" dirty="0"/>
              <a:t>Don’t cover this deeply. Simply mention it as a published pattern and that it and the link to its article are in their Student Guide.</a:t>
            </a:r>
            <a:endParaRPr lang="en-US" b="1" dirty="0"/>
          </a:p>
          <a:p>
            <a:endParaRPr lang="en-US" dirty="0"/>
          </a:p>
        </p:txBody>
      </p:sp>
      <p:sp>
        <p:nvSpPr>
          <p:cNvPr id="4" name="Slide Number Placeholder 3">
            <a:extLst>
              <a:ext uri="{FF2B5EF4-FFF2-40B4-BE49-F238E27FC236}">
                <a16:creationId xmlns:a16="http://schemas.microsoft.com/office/drawing/2014/main" id="{CB495E73-6541-FFF0-2D4E-A3A91863C8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77864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0B49D-B3FA-55AB-92FE-118B00AA11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7B4AE-BCDF-6FEF-E949-EA2CDE4F00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35E432-63CF-56FB-340F-57B36C7D9A07}"/>
              </a:ext>
            </a:extLst>
          </p:cNvPr>
          <p:cNvSpPr>
            <a:spLocks noGrp="1"/>
          </p:cNvSpPr>
          <p:nvPr>
            <p:ph type="body" idx="1"/>
          </p:nvPr>
        </p:nvSpPr>
        <p:spPr/>
        <p:txBody>
          <a:bodyPr/>
          <a:lstStyle/>
          <a:p>
            <a:r>
              <a:rPr lang="en-US" b="1" dirty="0"/>
              <a:t>&lt;Coach guidance&gt; </a:t>
            </a:r>
            <a:r>
              <a:rPr lang="en-US" b="0" dirty="0"/>
              <a:t>Don’t cover this deeply. Simply mention it as a published pattern and that it and the link to its article are in their Student Guide.</a:t>
            </a:r>
            <a:endParaRPr lang="en-US" b="1" dirty="0"/>
          </a:p>
          <a:p>
            <a:endParaRPr lang="en-US" dirty="0"/>
          </a:p>
        </p:txBody>
      </p:sp>
      <p:sp>
        <p:nvSpPr>
          <p:cNvPr id="4" name="Slide Number Placeholder 3">
            <a:extLst>
              <a:ext uri="{FF2B5EF4-FFF2-40B4-BE49-F238E27FC236}">
                <a16:creationId xmlns:a16="http://schemas.microsoft.com/office/drawing/2014/main" id="{21A1A4C6-3D64-2ED1-F4B4-EB634B2888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694155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5DB77-8A7C-1482-88C0-584ACA56A4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73D4E-D26E-8263-822D-E3BA35C06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BD369-FE14-EC59-5AC5-5C2722CFEDB2}"/>
              </a:ext>
            </a:extLst>
          </p:cNvPr>
          <p:cNvSpPr>
            <a:spLocks noGrp="1"/>
          </p:cNvSpPr>
          <p:nvPr>
            <p:ph type="body" idx="1"/>
          </p:nvPr>
        </p:nvSpPr>
        <p:spPr/>
        <p:txBody>
          <a:bodyPr/>
          <a:lstStyle/>
          <a:p>
            <a:r>
              <a:rPr lang="en-US" b="1" dirty="0"/>
              <a:t>&lt;Coach guidance&gt; </a:t>
            </a:r>
            <a:r>
              <a:rPr lang="en-US" b="0" dirty="0"/>
              <a:t>Don’t cover this deeply. Simply mention it as a published pattern and that it and the link to its article are in their Student Guide.</a:t>
            </a:r>
            <a:endParaRPr lang="en-US" b="1" dirty="0"/>
          </a:p>
          <a:p>
            <a:endParaRPr lang="en-US" dirty="0"/>
          </a:p>
        </p:txBody>
      </p:sp>
      <p:sp>
        <p:nvSpPr>
          <p:cNvPr id="4" name="Slide Number Placeholder 3">
            <a:extLst>
              <a:ext uri="{FF2B5EF4-FFF2-40B4-BE49-F238E27FC236}">
                <a16:creationId xmlns:a16="http://schemas.microsoft.com/office/drawing/2014/main" id="{7A924315-D416-00CD-49B2-439A213684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77555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Let’s have a look at AI Citadel Architecture, which is designed to enhance security, governance, and monitoring through the integration of various AI, data and apps components. </a:t>
            </a:r>
          </a:p>
          <a:p>
            <a:pPr>
              <a:buNone/>
            </a:pPr>
            <a:endParaRPr lang="en-US" dirty="0"/>
          </a:p>
          <a:p>
            <a:pPr>
              <a:buNone/>
            </a:pPr>
            <a:r>
              <a:rPr lang="en-US" dirty="0"/>
              <a:t>Key elements include the </a:t>
            </a:r>
          </a:p>
          <a:p>
            <a:pPr marL="171450" indent="-171450">
              <a:buFontTx/>
              <a:buChar char="-"/>
            </a:pPr>
            <a:r>
              <a:rPr lang="en-US" dirty="0"/>
              <a:t>AI Gateway, which serves as the entry point for AI services providing secure and govern access to generative and traditional AI</a:t>
            </a:r>
          </a:p>
          <a:p>
            <a:pPr marL="171450" indent="-171450">
              <a:buFontTx/>
              <a:buChar char="-"/>
            </a:pPr>
            <a:r>
              <a:rPr lang="en-US" b="0" i="0" dirty="0">
                <a:solidFill>
                  <a:srgbClr val="D6D6D6"/>
                </a:solidFill>
                <a:effectLst/>
                <a:latin typeface="Segoe Sans"/>
              </a:rPr>
              <a:t>When it comes to deploying agentic applications in production, it's essential to also incorporate best practices in security, governance, monitoring, and reliability for AI agent apps.</a:t>
            </a:r>
          </a:p>
          <a:p>
            <a:pPr algn="l">
              <a:spcBef>
                <a:spcPts val="450"/>
              </a:spcBef>
              <a:spcAft>
                <a:spcPts val="750"/>
              </a:spcAft>
            </a:pPr>
            <a:endParaRPr lang="en-US" b="0" i="0" dirty="0">
              <a:solidFill>
                <a:srgbClr val="D6D6D6"/>
              </a:solidFill>
              <a:effectLst/>
              <a:latin typeface="Segoe Sans"/>
            </a:endParaRPr>
          </a:p>
          <a:p>
            <a:pPr algn="l">
              <a:spcBef>
                <a:spcPts val="450"/>
              </a:spcBef>
              <a:spcAft>
                <a:spcPts val="750"/>
              </a:spcAft>
            </a:pPr>
            <a:r>
              <a:rPr lang="en-US" b="0" i="0" dirty="0">
                <a:solidFill>
                  <a:srgbClr val="D6D6D6"/>
                </a:solidFill>
                <a:effectLst/>
                <a:latin typeface="Segoe Sans"/>
              </a:rPr>
              <a:t>This sample architecture and the technical patterns are in your Student Guide.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895839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9F486-B0A0-590F-E7A8-7E47CD508E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61E76-B465-5A90-6E88-CA02F693D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BF2C7-5BC3-7F50-648C-1EC69504D4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&lt;Coach&gt; </a:t>
            </a:r>
            <a:r>
              <a:rPr lang="en-US" b="0"/>
              <a:t>Introduce participants to the exercises section of the workshop.</a:t>
            </a:r>
          </a:p>
          <a:p>
            <a:endParaRPr lang="en-US"/>
          </a:p>
        </p:txBody>
      </p:sp>
      <p:sp>
        <p:nvSpPr>
          <p:cNvPr id="4" name="Slide Number Placeholder 3">
            <a:extLst>
              <a:ext uri="{FF2B5EF4-FFF2-40B4-BE49-F238E27FC236}">
                <a16:creationId xmlns:a16="http://schemas.microsoft.com/office/drawing/2014/main" id="{8DB403C4-DA34-796F-C770-F3AB0BB121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89946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&lt;Coach&gt; </a:t>
            </a:r>
            <a:r>
              <a:rPr lang="en-US"/>
              <a:t>Share highlights of the team approach to the exercises.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86703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A8AC6-ADC4-9071-43C8-E85591E24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917AB-99CC-F8C5-7E40-E7BF823B3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E21EB4-AF36-26E2-3A84-6BDB01F2818A}"/>
              </a:ext>
            </a:extLst>
          </p:cNvPr>
          <p:cNvSpPr>
            <a:spLocks noGrp="1"/>
          </p:cNvSpPr>
          <p:nvPr>
            <p:ph type="body" idx="1"/>
          </p:nvPr>
        </p:nvSpPr>
        <p:spPr/>
        <p:txBody>
          <a:bodyPr/>
          <a:lstStyle/>
          <a:p>
            <a:r>
              <a:rPr lang="en-US" b="1" dirty="0"/>
              <a:t>&lt;Coach&gt; </a:t>
            </a:r>
            <a:endParaRPr lang="en-US" dirty="0"/>
          </a:p>
          <a:p>
            <a:pPr>
              <a:lnSpc>
                <a:spcPct val="111000"/>
              </a:lnSpc>
              <a:spcAft>
                <a:spcPts val="1225"/>
              </a:spcAft>
            </a:pPr>
            <a:endParaRPr lang="en-US" dirty="0"/>
          </a:p>
          <a:p>
            <a:r>
              <a:rPr lang="en-US" dirty="0"/>
              <a:t>Begin by introducing the students to the lab environment and the associated GitHub IO page. Provide a walkthrough of the entire scenario, outlining the objectives, main tasks, and key activities they will be working on.</a:t>
            </a:r>
          </a:p>
          <a:p>
            <a:r>
              <a:rPr lang="en-US" b="1" dirty="0"/>
              <a:t>As you explain each element, emphasize its significance and how it connects to real-world situations. Help students understand not only </a:t>
            </a:r>
            <a:r>
              <a:rPr lang="en-US" b="1" i="1" dirty="0"/>
              <a:t>what</a:t>
            </a:r>
            <a:r>
              <a:rPr lang="en-US" b="1" dirty="0"/>
              <a:t> they are doing but </a:t>
            </a:r>
            <a:r>
              <a:rPr lang="en-US" b="1" i="1" dirty="0"/>
              <a:t>why</a:t>
            </a:r>
            <a:r>
              <a:rPr lang="en-US" b="1" dirty="0"/>
              <a:t> it matters—highlighting how these tasks mirror the challenges and workflows they may encounter in professional settings.</a:t>
            </a:r>
            <a:endParaRPr lang="en-US" dirty="0"/>
          </a:p>
          <a:p>
            <a:endParaRPr lang="en-US" dirty="0">
              <a:ea typeface="+mn-lt"/>
              <a:cs typeface="+mn-lt"/>
            </a:endParaRPr>
          </a:p>
          <a:p>
            <a:endParaRPr lang="en-US" dirty="0">
              <a:ea typeface="+mn-lt"/>
              <a:cs typeface="+mn-lt"/>
            </a:endParaRPr>
          </a:p>
          <a:p>
            <a:endParaRPr lang="en-US" dirty="0"/>
          </a:p>
          <a:p>
            <a:endParaRPr lang="en-US" dirty="0"/>
          </a:p>
        </p:txBody>
      </p:sp>
      <p:sp>
        <p:nvSpPr>
          <p:cNvPr id="4" name="Slide Number Placeholder 3">
            <a:extLst>
              <a:ext uri="{FF2B5EF4-FFF2-40B4-BE49-F238E27FC236}">
                <a16:creationId xmlns:a16="http://schemas.microsoft.com/office/drawing/2014/main" id="{C76412D5-F6B3-B72E-4609-D93963B400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3541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&lt;Coach&gt; </a:t>
            </a:r>
            <a:r>
              <a:rPr lang="en-US" b="0"/>
              <a:t>Go over the slide information with students</a:t>
            </a:r>
            <a:r>
              <a:rPr lang="en-US"/>
              <a:t>.</a:t>
            </a:r>
            <a:endParaRPr lang="en-US" b="0"/>
          </a:p>
          <a:p>
            <a:endParaRPr lang="en-US"/>
          </a:p>
        </p:txBody>
      </p:sp>
      <p:sp>
        <p:nvSpPr>
          <p:cNvPr id="4" name="Slide Number Placeholder 3"/>
          <p:cNvSpPr>
            <a:spLocks noGrp="1"/>
          </p:cNvSpPr>
          <p:nvPr>
            <p:ph type="sldNum" sz="quarter" idx="5"/>
          </p:nvPr>
        </p:nvSpPr>
        <p:spPr/>
        <p:txBody>
          <a:bodyPr/>
          <a:lstStyle/>
          <a:p>
            <a:fld id="{E1CEBBF1-2E12-C840-8D43-74BCA8D2B0FC}" type="slidenum">
              <a:rPr lang="en-US" smtClean="0"/>
              <a:t>8</a:t>
            </a:fld>
            <a:endParaRPr lang="en-US"/>
          </a:p>
        </p:txBody>
      </p:sp>
    </p:spTree>
    <p:extLst>
      <p:ext uri="{BB962C8B-B14F-4D97-AF65-F5344CB8AC3E}">
        <p14:creationId xmlns:p14="http://schemas.microsoft.com/office/powerpoint/2010/main" val="14612275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A5F6-E5F1-EB18-A496-88F2EF5DB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AE836-604E-8BB7-D3E6-B815C5524F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8D148-890C-AE12-2BEF-31ED7EA0B362}"/>
              </a:ext>
            </a:extLst>
          </p:cNvPr>
          <p:cNvSpPr>
            <a:spLocks noGrp="1"/>
          </p:cNvSpPr>
          <p:nvPr>
            <p:ph type="body" idx="1"/>
          </p:nvPr>
        </p:nvSpPr>
        <p:spPr/>
        <p:txBody>
          <a:bodyPr/>
          <a:lstStyle/>
          <a:p>
            <a:pPr>
              <a:lnSpc>
                <a:spcPct val="111000"/>
              </a:lnSpc>
              <a:spcAft>
                <a:spcPts val="1225"/>
              </a:spcAft>
            </a:pPr>
            <a:r>
              <a:rPr lang="en-US" dirty="0"/>
              <a:t>&lt;</a:t>
            </a:r>
            <a:r>
              <a:rPr lang="en-US" b="1" dirty="0"/>
              <a:t>Coach&gt;</a:t>
            </a:r>
            <a:endParaRPr lang="en-US" dirty="0"/>
          </a:p>
          <a:p>
            <a:endParaRPr lang="en-US" dirty="0"/>
          </a:p>
          <a:p>
            <a:pPr marL="171450" indent="-171450">
              <a:buFont typeface="Arial" panose="020B0604020202020204" pitchFamily="34" charset="0"/>
              <a:buChar char="•"/>
            </a:pPr>
            <a:r>
              <a:rPr lang="en-US" dirty="0"/>
              <a:t>Present a roadmap of the exercises for the rest of the day.</a:t>
            </a:r>
          </a:p>
          <a:p>
            <a:pPr marL="171450" indent="-171450">
              <a:buFont typeface="Arial" panose="020B0604020202020204" pitchFamily="34" charset="0"/>
              <a:buChar char="•"/>
            </a:pPr>
            <a:r>
              <a:rPr lang="en-US" dirty="0"/>
              <a:t>Your goal is to present the “what,” the high-level goals and outcomes.</a:t>
            </a:r>
          </a:p>
          <a:p>
            <a:pPr marL="171450" indent="-171450">
              <a:buFont typeface="Arial" panose="020B0604020202020204" pitchFamily="34" charset="0"/>
              <a:buChar char="•"/>
            </a:pPr>
            <a:r>
              <a:rPr lang="en-US" dirty="0"/>
              <a:t>Coaches in the breakouts will present the detailed “why” and “how,” the specific instructions for completing the exercises.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Whiteboarding – 60 minutes</a:t>
            </a:r>
          </a:p>
          <a:p>
            <a:pPr marL="0" indent="0">
              <a:buFont typeface="Arial" panose="020B0604020202020204" pitchFamily="34" charset="0"/>
              <a:buNone/>
            </a:pPr>
            <a:r>
              <a:rPr lang="en-US" dirty="0"/>
              <a:t>Challenge: Draft a Microsoft Azure AI agentic architecture design that meets </a:t>
            </a:r>
            <a:r>
              <a:rPr lang="en-US" dirty="0" err="1"/>
              <a:t>Zava’s</a:t>
            </a:r>
            <a:r>
              <a:rPr lang="en-US" dirty="0"/>
              <a:t> requirements.</a:t>
            </a:r>
          </a:p>
          <a:p>
            <a:pPr marL="0" indent="0">
              <a:buFont typeface="Arial" panose="020B0604020202020204" pitchFamily="34" charset="0"/>
              <a:buNone/>
            </a:pPr>
            <a:r>
              <a:rPr lang="en-US" dirty="0"/>
              <a:t>Tasks: Discuss as a team and then practice leading the architecture portion of a technical envisioning session.</a:t>
            </a:r>
          </a:p>
          <a:p>
            <a:pPr marL="0" indent="0">
              <a:buFont typeface="Arial" panose="020B0604020202020204" pitchFamily="34" charset="0"/>
              <a:buNone/>
            </a:pPr>
            <a:endParaRPr lang="en-US" dirty="0"/>
          </a:p>
          <a:p>
            <a:endParaRPr lang="en-US" dirty="0"/>
          </a:p>
        </p:txBody>
      </p:sp>
      <p:sp>
        <p:nvSpPr>
          <p:cNvPr id="4" name="Slide Number Placeholder 3">
            <a:extLst>
              <a:ext uri="{FF2B5EF4-FFF2-40B4-BE49-F238E27FC236}">
                <a16:creationId xmlns:a16="http://schemas.microsoft.com/office/drawing/2014/main" id="{56102E84-29D3-4F74-0A75-2BD3581B3D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79420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111000"/>
              </a:lnSpc>
              <a:spcAft>
                <a:spcPts val="1225"/>
              </a:spcAft>
              <a:defRPr/>
            </a:pPr>
            <a:r>
              <a:rPr lang="en-US" b="1"/>
              <a:t>&lt;Coach&gt; </a:t>
            </a:r>
            <a:r>
              <a:rPr lang="en-US"/>
              <a:t>Display the slide to signal everyone’s readiness to move to their own teams.</a:t>
            </a:r>
          </a:p>
          <a:p>
            <a:endParaRPr lang="en-US"/>
          </a:p>
          <a:p>
            <a:pPr defTabSz="932742">
              <a:lnSpc>
                <a:spcPct val="111000"/>
              </a:lnSpc>
              <a:spcAft>
                <a:spcPts val="1225"/>
              </a:spcAf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37214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11000"/>
              </a:lnSpc>
              <a:spcBef>
                <a:spcPts val="0"/>
              </a:spcBef>
              <a:spcAft>
                <a:spcPts val="1225"/>
              </a:spcAft>
              <a:buNone/>
              <a:tabLst/>
              <a:defRPr/>
            </a:pPr>
            <a:r>
              <a:rPr lang="en-US" b="1" dirty="0"/>
              <a:t>&lt;Coach&gt;</a:t>
            </a:r>
            <a:endParaRPr lang="en-US" dirty="0"/>
          </a:p>
          <a:p>
            <a:endParaRPr lang="en-US" b="1" dirty="0"/>
          </a:p>
          <a:p>
            <a:r>
              <a:rPr lang="en-US" b="1" dirty="0"/>
              <a:t>1 minute</a:t>
            </a:r>
          </a:p>
          <a:p>
            <a:r>
              <a:rPr lang="en-US" sz="1200" b="1" dirty="0">
                <a:effectLst/>
                <a:ea typeface="Calibri" panose="020F0502020204030204" pitchFamily="34" charset="0"/>
                <a:cs typeface="Calibri"/>
              </a:rPr>
              <a:t>&lt;Coach&gt; </a:t>
            </a:r>
            <a:r>
              <a:rPr lang="en-US" dirty="0"/>
              <a:t>the moderator will share who goes to each Breakout Team</a:t>
            </a:r>
          </a:p>
          <a:p>
            <a:endParaRPr lang="en-US" dirty="0"/>
          </a:p>
          <a:p>
            <a:r>
              <a:rPr lang="en-US" b="1" dirty="0"/>
              <a:t>Say: </a:t>
            </a:r>
            <a:r>
              <a:rPr lang="en-US" b="0" dirty="0"/>
              <a:t>To join your breakout team:</a:t>
            </a:r>
          </a:p>
          <a:p>
            <a:pPr marL="228600" indent="-228600">
              <a:buFont typeface="+mj-lt"/>
              <a:buAutoNum type="arabicPeriod"/>
            </a:pPr>
            <a:r>
              <a:rPr lang="en-US" b="0" dirty="0"/>
              <a:t>Find your workshop in Teams</a:t>
            </a:r>
            <a:r>
              <a:rPr lang="en-US" dirty="0"/>
              <a:t>.</a:t>
            </a:r>
            <a:endParaRPr lang="en-US" b="0" dirty="0"/>
          </a:p>
          <a:p>
            <a:pPr marL="228600" indent="-228600">
              <a:buFont typeface="+mj-lt"/>
              <a:buAutoNum type="arabicPeriod"/>
            </a:pPr>
            <a:r>
              <a:rPr lang="en-US" b="0" dirty="0"/>
              <a:t>Find</a:t>
            </a:r>
            <a:r>
              <a:rPr lang="en-US" dirty="0"/>
              <a:t> the</a:t>
            </a:r>
            <a:r>
              <a:rPr lang="en-US" b="0" dirty="0"/>
              <a:t> Team channel</a:t>
            </a:r>
            <a:r>
              <a:rPr lang="en-US" dirty="0"/>
              <a:t> you are assigned to.</a:t>
            </a:r>
            <a:r>
              <a:rPr lang="en-US" b="0" dirty="0"/>
              <a:t> </a:t>
            </a:r>
            <a:r>
              <a:rPr lang="en-US" dirty="0"/>
              <a:t>There</a:t>
            </a:r>
            <a:r>
              <a:rPr lang="en-US" b="0" dirty="0"/>
              <a:t> will be </a:t>
            </a:r>
            <a:r>
              <a:rPr lang="en-US" dirty="0"/>
              <a:t>several active Team</a:t>
            </a:r>
            <a:r>
              <a:rPr lang="en-US" b="0" dirty="0"/>
              <a:t> </a:t>
            </a:r>
            <a:r>
              <a:rPr lang="en-US" dirty="0"/>
              <a:t>channels. </a:t>
            </a:r>
            <a:endParaRPr lang="en-US"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dirty="0">
                <a:solidFill>
                  <a:schemeClr val="tx1"/>
                </a:solidFill>
                <a:cs typeface="Segoe UI" pitchFamily="34" charset="0"/>
              </a:rPr>
              <a:t>Join the channel, DO NOT start a meeting.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57841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8F121-AABD-BEC2-716A-09380F181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D4ABE-561E-6EDD-AF86-B57197A0B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50AB6-2BD3-6A43-1FBC-1E38FC30C0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463F03-58C6-2198-BC82-8A355DDAA1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48611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A5B48-EB0D-6CF0-9FB8-60CB6BF65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CC97B-7EC7-6A2D-26C0-BFB2ABB6D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24DFD-BDF4-EE0A-EA36-5D56D2804729}"/>
              </a:ext>
            </a:extLst>
          </p:cNvPr>
          <p:cNvSpPr>
            <a:spLocks noGrp="1"/>
          </p:cNvSpPr>
          <p:nvPr>
            <p:ph type="body" idx="1"/>
          </p:nvPr>
        </p:nvSpPr>
        <p:spPr/>
        <p:txBody>
          <a:bodyPr/>
          <a:lstStyle/>
          <a:p>
            <a:pPr>
              <a:lnSpc>
                <a:spcPct val="111000"/>
              </a:lnSpc>
              <a:spcAft>
                <a:spcPts val="1225"/>
              </a:spcAft>
            </a:pPr>
            <a:endParaRPr lang="en-US" dirty="0"/>
          </a:p>
          <a:p>
            <a:pPr>
              <a:lnSpc>
                <a:spcPct val="111000"/>
              </a:lnSpc>
              <a:spcAft>
                <a:spcPts val="1225"/>
              </a:spcAft>
            </a:pPr>
            <a:r>
              <a:rPr lang="en-US" b="1" dirty="0"/>
              <a:t>&lt;Coach&gt;</a:t>
            </a:r>
            <a:endParaRPr lang="en-US" dirty="0"/>
          </a:p>
          <a:p>
            <a:pPr marL="171450" indent="-171450">
              <a:buFont typeface="Arial" panose="020B0604020202020204" pitchFamily="34" charset="0"/>
              <a:buChar char="•"/>
            </a:pPr>
            <a:r>
              <a:rPr lang="en-US" dirty="0"/>
              <a:t>Encourage students to stay on camera, unless bandwidth is an issue.</a:t>
            </a:r>
          </a:p>
          <a:p>
            <a:pPr marL="171450" indent="-171450">
              <a:buFont typeface="Arial" panose="020B0604020202020204" pitchFamily="34" charset="0"/>
              <a:buChar char="•"/>
            </a:pPr>
            <a:r>
              <a:rPr lang="en-US" dirty="0"/>
              <a:t>Turn camera on when asking a question or sharing information with the team.</a:t>
            </a:r>
          </a:p>
          <a:p>
            <a:endParaRPr lang="en-US" dirty="0"/>
          </a:p>
        </p:txBody>
      </p:sp>
      <p:sp>
        <p:nvSpPr>
          <p:cNvPr id="4" name="Slide Number Placeholder 3">
            <a:extLst>
              <a:ext uri="{FF2B5EF4-FFF2-40B4-BE49-F238E27FC236}">
                <a16:creationId xmlns:a16="http://schemas.microsoft.com/office/drawing/2014/main" id="{31B9856B-3EB8-9720-E9AF-C619D34677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330501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A8AC6-ADC4-9071-43C8-E85591E24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917AB-99CC-F8C5-7E40-E7BF823B3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E21EB4-AF36-26E2-3A84-6BDB01F2818A}"/>
              </a:ext>
            </a:extLst>
          </p:cNvPr>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Segoe UI "/>
                <a:ea typeface="+mn-ea"/>
                <a:cs typeface="+mn-cs"/>
              </a:rPr>
              <a:t>Students will have </a:t>
            </a:r>
            <a:r>
              <a:rPr lang="en-US" sz="1200" b="1" kern="1200" dirty="0">
                <a:solidFill>
                  <a:schemeClr val="tx1"/>
                </a:solidFill>
                <a:effectLst/>
                <a:latin typeface="Segoe UI "/>
                <a:ea typeface="+mn-ea"/>
                <a:cs typeface="+mn-cs"/>
              </a:rPr>
              <a:t>20 minutes</a:t>
            </a:r>
            <a:r>
              <a:rPr lang="en-US" sz="1200" b="0" kern="1200" dirty="0">
                <a:solidFill>
                  <a:schemeClr val="tx1"/>
                </a:solidFill>
                <a:effectLst/>
                <a:latin typeface="Segoe UI "/>
                <a:ea typeface="+mn-ea"/>
                <a:cs typeface="+mn-cs"/>
              </a:rPr>
              <a:t> to analyze the customer and prepare for the technical envisioning whiteboarding that comes next</a:t>
            </a:r>
            <a:r>
              <a:rPr lang="en-US" sz="1200" kern="1200" dirty="0">
                <a:solidFill>
                  <a:schemeClr val="tx1"/>
                </a:solidFill>
                <a:effectLst/>
                <a:latin typeface="Segoe UI "/>
                <a:ea typeface="+mn-ea"/>
                <a:cs typeface="+mn-cs"/>
              </a:rPr>
              <a:t>.</a:t>
            </a:r>
          </a:p>
          <a:p>
            <a:pPr marL="171450" indent="-171450">
              <a:buFont typeface="Arial" panose="020B0604020202020204" pitchFamily="34" charset="0"/>
              <a:buChar char="•"/>
            </a:pPr>
            <a:r>
              <a:rPr lang="en-US" sz="1200" b="0" kern="1200" dirty="0">
                <a:solidFill>
                  <a:schemeClr val="tx1"/>
                </a:solidFill>
                <a:effectLst/>
                <a:latin typeface="Segoe UI "/>
                <a:ea typeface="+mn-ea"/>
                <a:cs typeface="+mn-cs"/>
              </a:rPr>
              <a:t>They will align on the customer’s needs and begin shaping the solution direction using structured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
                <a:ea typeface="+mn-ea"/>
                <a:cs typeface="+mn-cs"/>
              </a:rPr>
              <a:t>Remind student to outline the key customer requirements such as safeguarding internal data, preventing misuse of discount offers, tracking telemetry for audit and governance, and planning ahead toward developing agentic AI for internal </a:t>
            </a:r>
            <a:r>
              <a:rPr lang="en-US" sz="1200" kern="1200" dirty="0" err="1">
                <a:solidFill>
                  <a:schemeClr val="tx1"/>
                </a:solidFill>
                <a:effectLst/>
                <a:latin typeface="Segoe UI "/>
                <a:ea typeface="+mn-ea"/>
                <a:cs typeface="+mn-cs"/>
              </a:rPr>
              <a:t>Zava</a:t>
            </a:r>
            <a:r>
              <a:rPr lang="en-US" sz="1200" kern="1200" dirty="0">
                <a:solidFill>
                  <a:schemeClr val="tx1"/>
                </a:solidFill>
                <a:effectLst/>
                <a:latin typeface="Segoe UI "/>
                <a:ea typeface="+mn-ea"/>
                <a:cs typeface="+mn-cs"/>
              </a:rPr>
              <a:t> staff to query for marketing data.</a:t>
            </a:r>
            <a:endParaRPr lang="en-US" b="1" dirty="0"/>
          </a:p>
          <a:p>
            <a:endParaRPr lang="en-US" dirty="0">
              <a:ea typeface="+mn-lt"/>
              <a:cs typeface="+mn-lt"/>
            </a:endParaRPr>
          </a:p>
          <a:p>
            <a:endParaRPr lang="en-US" dirty="0">
              <a:ea typeface="+mn-lt"/>
              <a:cs typeface="+mn-lt"/>
            </a:endParaRPr>
          </a:p>
          <a:p>
            <a:endParaRPr lang="en-US" dirty="0"/>
          </a:p>
          <a:p>
            <a:endParaRPr lang="en-US" dirty="0"/>
          </a:p>
        </p:txBody>
      </p:sp>
      <p:sp>
        <p:nvSpPr>
          <p:cNvPr id="4" name="Slide Number Placeholder 3">
            <a:extLst>
              <a:ext uri="{FF2B5EF4-FFF2-40B4-BE49-F238E27FC236}">
                <a16:creationId xmlns:a16="http://schemas.microsoft.com/office/drawing/2014/main" id="{C76412D5-F6B3-B72E-4609-D93963B400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35418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A8AC6-ADC4-9071-43C8-E85591E24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917AB-99CC-F8C5-7E40-E7BF823B3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E21EB4-AF36-26E2-3A84-6BDB01F2818A}"/>
              </a:ext>
            </a:extLst>
          </p:cNvPr>
          <p:cNvSpPr>
            <a:spLocks noGrp="1"/>
          </p:cNvSpPr>
          <p:nvPr>
            <p:ph type="body" idx="1"/>
          </p:nvPr>
        </p:nvSpPr>
        <p:spPr/>
        <p:txBody>
          <a:bodyPr/>
          <a:lstStyle/>
          <a:p>
            <a:r>
              <a:rPr lang="en-US" b="1" dirty="0"/>
              <a:t>Coach guidance </a:t>
            </a:r>
          </a:p>
          <a:p>
            <a:pPr marL="171450" indent="-171450">
              <a:buFont typeface="Arial" panose="020B0604020202020204" pitchFamily="34" charset="0"/>
              <a:buChar char="•"/>
            </a:pPr>
            <a:r>
              <a:rPr lang="en-US" sz="1200" kern="1200" dirty="0">
                <a:solidFill>
                  <a:schemeClr val="tx1"/>
                </a:solidFill>
                <a:effectLst/>
                <a:latin typeface="Segoe UI "/>
                <a:ea typeface="+mn-ea"/>
                <a:cs typeface="+mn-cs"/>
              </a:rPr>
              <a:t>Students will have </a:t>
            </a:r>
            <a:r>
              <a:rPr lang="en-US" sz="1200" b="1" kern="1200" dirty="0">
                <a:solidFill>
                  <a:schemeClr val="tx1"/>
                </a:solidFill>
                <a:effectLst/>
                <a:latin typeface="Segoe UI "/>
                <a:ea typeface="+mn-ea"/>
                <a:cs typeface="+mn-cs"/>
              </a:rPr>
              <a:t>30 minutes to draft, </a:t>
            </a:r>
            <a:r>
              <a:rPr lang="en-US" sz="1200" kern="1200" dirty="0">
                <a:solidFill>
                  <a:schemeClr val="tx1"/>
                </a:solidFill>
                <a:effectLst/>
                <a:latin typeface="Segoe UI "/>
                <a:ea typeface="+mn-ea"/>
                <a:cs typeface="+mn-cs"/>
              </a:rPr>
              <a:t>as a team, an agentic AI architecture to meet </a:t>
            </a:r>
            <a:r>
              <a:rPr lang="en-US" sz="1200" kern="1200" dirty="0" err="1">
                <a:solidFill>
                  <a:schemeClr val="tx1"/>
                </a:solidFill>
                <a:effectLst/>
                <a:latin typeface="Segoe UI "/>
                <a:ea typeface="+mn-ea"/>
                <a:cs typeface="+mn-cs"/>
              </a:rPr>
              <a:t>Zava’s</a:t>
            </a:r>
            <a:r>
              <a:rPr lang="en-US" sz="1200" kern="1200" dirty="0">
                <a:solidFill>
                  <a:schemeClr val="tx1"/>
                </a:solidFill>
                <a:effectLst/>
                <a:latin typeface="Segoe UI "/>
                <a:ea typeface="+mn-ea"/>
                <a:cs typeface="+mn-cs"/>
              </a:rPr>
              <a:t> requirements.</a:t>
            </a:r>
          </a:p>
          <a:p>
            <a:pPr marL="171450" indent="-171450">
              <a:buFont typeface="Arial" panose="020B0604020202020204" pitchFamily="34" charset="0"/>
              <a:buChar char="•"/>
            </a:pPr>
            <a:r>
              <a:rPr lang="en-US" sz="1200" b="0" kern="1200" dirty="0">
                <a:solidFill>
                  <a:schemeClr val="tx1"/>
                </a:solidFill>
                <a:effectLst/>
                <a:latin typeface="Segoe UI "/>
                <a:ea typeface="+mn-ea"/>
                <a:cs typeface="+mn-cs"/>
              </a:rPr>
              <a:t>They can use Microsoft Whiteboard (in Teams or in the standalone app) or the tool of their preference to create their draft (only if whiteboard template doesn’t 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
                <a:ea typeface="+mn-ea"/>
                <a:cs typeface="+mn-cs"/>
              </a:rPr>
              <a:t>Remind student to align to the key customer requirements they detailed in the analysis phase.</a:t>
            </a:r>
            <a:endParaRPr lang="en-US" b="1" dirty="0"/>
          </a:p>
          <a:p>
            <a:endParaRPr lang="en-US" b="1" dirty="0"/>
          </a:p>
          <a:p>
            <a:r>
              <a:rPr lang="en-US" b="1" dirty="0"/>
              <a:t>Ask students to consider the following guidelines to align their architecture design: </a:t>
            </a:r>
          </a:p>
          <a:p>
            <a:endParaRPr lang="en-US" b="1" dirty="0"/>
          </a:p>
          <a:p>
            <a:r>
              <a:rPr lang="en-US" b="1" dirty="0"/>
              <a:t>1. AI development strategy</a:t>
            </a:r>
            <a:endParaRPr lang="en-US" dirty="0"/>
          </a:p>
          <a:p>
            <a:pPr marL="171450" indent="-171450">
              <a:buFont typeface="Arial" panose="020B0604020202020204" pitchFamily="34" charset="0"/>
              <a:buChar char="•"/>
            </a:pPr>
            <a:r>
              <a:rPr lang="en-US" dirty="0"/>
              <a:t>What guardrails must be in place before deployment?</a:t>
            </a:r>
          </a:p>
          <a:p>
            <a:pPr marL="171450" indent="-171450">
              <a:buFont typeface="Arial" panose="020B0604020202020204" pitchFamily="34" charset="0"/>
              <a:buChar char="•"/>
            </a:pPr>
            <a:r>
              <a:rPr lang="en-US" dirty="0"/>
              <a:t>How will you prevent AI from generating content from unauthorized sources?</a:t>
            </a:r>
          </a:p>
          <a:p>
            <a:pPr marL="171450" indent="-171450">
              <a:buFont typeface="Arial" panose="020B0604020202020204" pitchFamily="34" charset="0"/>
              <a:buChar char="•"/>
            </a:pPr>
            <a:r>
              <a:rPr lang="en-US" dirty="0"/>
              <a:t>How will agents be governed?</a:t>
            </a:r>
          </a:p>
          <a:p>
            <a:pPr marL="0" indent="0">
              <a:buFont typeface="Arial" panose="020B0604020202020204" pitchFamily="34" charset="0"/>
              <a:buNone/>
            </a:pPr>
            <a:endParaRPr lang="en-US" dirty="0"/>
          </a:p>
          <a:p>
            <a:r>
              <a:rPr lang="en-US" b="1" dirty="0"/>
              <a:t>2. Auditing and compliance strategy</a:t>
            </a:r>
            <a:endParaRPr lang="en-US" dirty="0"/>
          </a:p>
          <a:p>
            <a:pPr marL="171450" indent="-171450">
              <a:buFont typeface="Arial" panose="020B0604020202020204" pitchFamily="34" charset="0"/>
              <a:buChar char="•"/>
            </a:pPr>
            <a:r>
              <a:rPr lang="en-US" dirty="0"/>
              <a:t>Which logs, tools, and telemetry would you use to demonstrate compliance?</a:t>
            </a:r>
          </a:p>
          <a:p>
            <a:pPr marL="171450" indent="-171450">
              <a:buFont typeface="Arial" panose="020B0604020202020204" pitchFamily="34" charset="0"/>
              <a:buChar char="•"/>
            </a:pPr>
            <a:r>
              <a:rPr lang="en-US" dirty="0"/>
              <a:t>How would you respond to a regulatory audit or security incident involving GenAI?</a:t>
            </a:r>
            <a:endParaRPr lang="en-US" sz="1200" kern="1200" dirty="0">
              <a:solidFill>
                <a:schemeClr val="tx1"/>
              </a:solidFill>
              <a:effectLst/>
              <a:latin typeface="Segoe UI "/>
              <a:ea typeface="+mn-ea"/>
              <a:cs typeface="+mn-cs"/>
            </a:endParaRPr>
          </a:p>
          <a:p>
            <a:pPr marL="0" indent="0">
              <a:buFont typeface="Arial" panose="020B0604020202020204" pitchFamily="34" charset="0"/>
              <a:buNone/>
            </a:pPr>
            <a:endParaRPr lang="en-US"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UI "/>
                <a:ea typeface="+mn-ea"/>
                <a:cs typeface="+mn-cs"/>
              </a:rPr>
              <a:t>As a team, help them summarize the main points discussed and emphasize the importance of architectural planning, including scalability and future-proofing, in AI adoption.</a:t>
            </a:r>
            <a:endParaRPr lang="es-CR" sz="1200" b="1" kern="1200" dirty="0">
              <a:solidFill>
                <a:schemeClr val="tx1"/>
              </a:solidFill>
              <a:effectLst/>
              <a:latin typeface="Segoe UI "/>
              <a:ea typeface="+mn-ea"/>
              <a:cs typeface="+mn-cs"/>
            </a:endParaRPr>
          </a:p>
          <a:p>
            <a:pPr marL="0" indent="0">
              <a:buFont typeface="Arial" panose="020B0604020202020204" pitchFamily="34" charset="0"/>
              <a:buNone/>
            </a:pPr>
            <a:endParaRPr lang="en-US" dirty="0"/>
          </a:p>
          <a:p>
            <a:endParaRPr lang="en-US" dirty="0">
              <a:ea typeface="+mn-lt"/>
              <a:cs typeface="+mn-lt"/>
            </a:endParaRPr>
          </a:p>
          <a:p>
            <a:endParaRPr lang="en-US" dirty="0">
              <a:ea typeface="+mn-lt"/>
              <a:cs typeface="+mn-lt"/>
            </a:endParaRPr>
          </a:p>
          <a:p>
            <a:endParaRPr lang="en-US" dirty="0"/>
          </a:p>
          <a:p>
            <a:endParaRPr lang="en-US" dirty="0"/>
          </a:p>
        </p:txBody>
      </p:sp>
      <p:sp>
        <p:nvSpPr>
          <p:cNvPr id="4" name="Slide Number Placeholder 3">
            <a:extLst>
              <a:ext uri="{FF2B5EF4-FFF2-40B4-BE49-F238E27FC236}">
                <a16:creationId xmlns:a16="http://schemas.microsoft.com/office/drawing/2014/main" id="{C76412D5-F6B3-B72E-4609-D93963B400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35418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B74BC-8A0D-0100-AF2C-223DC93DB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DA34E0-1E6B-56DC-5641-A2C2288C04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297BB-2BD1-B5F5-AFE9-D95F35F09B1E}"/>
              </a:ext>
            </a:extLst>
          </p:cNvPr>
          <p:cNvSpPr>
            <a:spLocks noGrp="1"/>
          </p:cNvSpPr>
          <p:nvPr>
            <p:ph type="body" idx="1"/>
          </p:nvPr>
        </p:nvSpPr>
        <p:spPr/>
        <p:txBody>
          <a:bodyPr/>
          <a:lstStyle/>
          <a:p>
            <a:r>
              <a:rPr lang="en-US" b="1"/>
              <a:t>&lt;Coach guidance&gt; </a:t>
            </a:r>
            <a:r>
              <a:rPr lang="en-US"/>
              <a:t>Present the lab details to the students, focusing to highlight th</a:t>
            </a:r>
            <a:r>
              <a:rPr lang="en-US">
                <a:ea typeface="+mn-lt"/>
                <a:cs typeface="+mn-lt"/>
              </a:rPr>
              <a:t>e “WHY” of the steps in the lab exercise – it will help the students to connect the lab exercise to real-life scenarios.</a:t>
            </a:r>
          </a:p>
          <a:p>
            <a:endParaRPr lang="en-US">
              <a:ea typeface="+mn-lt"/>
              <a:cs typeface="+mn-lt"/>
            </a:endParaRPr>
          </a:p>
          <a:p>
            <a:endParaRPr lang="en-US">
              <a:ea typeface="+mn-lt"/>
              <a:cs typeface="+mn-lt"/>
            </a:endParaRPr>
          </a:p>
          <a:p>
            <a:endParaRPr lang="en-US"/>
          </a:p>
          <a:p>
            <a:endParaRPr lang="en-US"/>
          </a:p>
        </p:txBody>
      </p:sp>
      <p:sp>
        <p:nvSpPr>
          <p:cNvPr id="4" name="Slide Number Placeholder 3">
            <a:extLst>
              <a:ext uri="{FF2B5EF4-FFF2-40B4-BE49-F238E27FC236}">
                <a16:creationId xmlns:a16="http://schemas.microsoft.com/office/drawing/2014/main" id="{7B574536-FB5E-089F-AAAB-FD99978BBD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8028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9F486-B0A0-590F-E7A8-7E47CD508E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61E76-B465-5A90-6E88-CA02F693D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BF2C7-5BC3-7F50-648C-1EC69504D407}"/>
              </a:ext>
            </a:extLst>
          </p:cNvPr>
          <p:cNvSpPr>
            <a:spLocks noGrp="1"/>
          </p:cNvSpPr>
          <p:nvPr>
            <p:ph type="body" idx="1"/>
          </p:nvPr>
        </p:nvSpPr>
        <p:spPr/>
        <p:txBody>
          <a:bodyPr/>
          <a:lstStyle/>
          <a:p>
            <a:pPr>
              <a:lnSpc>
                <a:spcPct val="111000"/>
              </a:lnSpc>
              <a:spcAft>
                <a:spcPts val="1225"/>
              </a:spcAft>
            </a:pPr>
            <a:r>
              <a:rPr lang="en-US" b="1" dirty="0"/>
              <a:t>&lt;Coach&gt;</a:t>
            </a:r>
          </a:p>
          <a:p>
            <a:pPr>
              <a:lnSpc>
                <a:spcPct val="111000"/>
              </a:lnSpc>
              <a:spcAft>
                <a:spcPts val="1225"/>
              </a:spcAft>
            </a:pPr>
            <a:r>
              <a:rPr lang="en-US" dirty="0"/>
              <a:t>Introduce exercise one.</a:t>
            </a:r>
          </a:p>
          <a:p>
            <a:endParaRPr lang="en-US" dirty="0"/>
          </a:p>
        </p:txBody>
      </p:sp>
      <p:sp>
        <p:nvSpPr>
          <p:cNvPr id="4" name="Slide Number Placeholder 3">
            <a:extLst>
              <a:ext uri="{FF2B5EF4-FFF2-40B4-BE49-F238E27FC236}">
                <a16:creationId xmlns:a16="http://schemas.microsoft.com/office/drawing/2014/main" id="{8DB403C4-DA34-796F-C770-F3AB0BB121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89946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A8AC6-ADC4-9071-43C8-E85591E24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917AB-99CC-F8C5-7E40-E7BF823B3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E21EB4-AF36-26E2-3A84-6BDB01F2818A}"/>
              </a:ext>
            </a:extLst>
          </p:cNvPr>
          <p:cNvSpPr>
            <a:spLocks noGrp="1"/>
          </p:cNvSpPr>
          <p:nvPr>
            <p:ph type="body" idx="1"/>
          </p:nvPr>
        </p:nvSpPr>
        <p:spPr/>
        <p:txBody>
          <a:bodyPr/>
          <a:lstStyle/>
          <a:p>
            <a:r>
              <a:rPr lang="en-US" b="1" dirty="0"/>
              <a:t>&lt;Coach guidance&gt; </a:t>
            </a:r>
            <a:endParaRPr lang="en-US" dirty="0"/>
          </a:p>
          <a:p>
            <a:r>
              <a:rPr lang="en-US" dirty="0">
                <a:ea typeface="+mn-lt"/>
                <a:cs typeface="+mn-lt"/>
              </a:rPr>
              <a:t>Using the GitHub I/O pages, review the scenario and objectives to set the important “WHY” of the steps in the lab exercise. The “WHY” helps the students to connect the lab exercise steps to real-life scenarios.</a:t>
            </a:r>
          </a:p>
          <a:p>
            <a:endParaRPr lang="en-US" dirty="0">
              <a:ea typeface="+mn-lt"/>
              <a:cs typeface="+mn-lt"/>
            </a:endParaRPr>
          </a:p>
          <a:p>
            <a:r>
              <a:rPr lang="en-US" dirty="0">
                <a:ea typeface="+mn-lt"/>
                <a:cs typeface="+mn-lt"/>
              </a:rPr>
              <a:t>Remind the students to download these slides for tips and reminders during the lab exercises and for support if doing the lab exercises again later on their own</a:t>
            </a:r>
          </a:p>
          <a:p>
            <a:endParaRPr lang="en-US" dirty="0">
              <a:ea typeface="+mn-lt"/>
              <a:cs typeface="+mn-lt"/>
            </a:endParaRPr>
          </a:p>
          <a:p>
            <a:endParaRPr lang="en-US" dirty="0">
              <a:ea typeface="+mn-lt"/>
              <a:cs typeface="+mn-lt"/>
            </a:endParaRPr>
          </a:p>
          <a:p>
            <a:endParaRPr lang="en-US" dirty="0">
              <a:ea typeface="+mn-lt"/>
              <a:cs typeface="+mn-lt"/>
            </a:endParaRPr>
          </a:p>
          <a:p>
            <a:endParaRPr lang="en-US" dirty="0"/>
          </a:p>
          <a:p>
            <a:endParaRPr lang="en-US" dirty="0"/>
          </a:p>
        </p:txBody>
      </p:sp>
      <p:sp>
        <p:nvSpPr>
          <p:cNvPr id="4" name="Slide Number Placeholder 3">
            <a:extLst>
              <a:ext uri="{FF2B5EF4-FFF2-40B4-BE49-F238E27FC236}">
                <a16:creationId xmlns:a16="http://schemas.microsoft.com/office/drawing/2014/main" id="{C76412D5-F6B3-B72E-4609-D93963B400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3541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&lt;Coach&gt; </a:t>
            </a:r>
            <a:r>
              <a:rPr lang="en-US" b="0"/>
              <a:t>Review the learning objectives with students</a:t>
            </a:r>
            <a:r>
              <a:rPr lang="en-US"/>
              <a:t>.</a:t>
            </a:r>
            <a:endParaRPr lang="en-US" b="0"/>
          </a:p>
          <a:p>
            <a:endParaRPr lang="en-US"/>
          </a:p>
        </p:txBody>
      </p:sp>
      <p:sp>
        <p:nvSpPr>
          <p:cNvPr id="4" name="Slide Number Placeholder 3"/>
          <p:cNvSpPr>
            <a:spLocks noGrp="1"/>
          </p:cNvSpPr>
          <p:nvPr>
            <p:ph type="sldNum" sz="quarter" idx="5"/>
          </p:nvPr>
        </p:nvSpPr>
        <p:spPr/>
        <p:txBody>
          <a:bodyPr/>
          <a:lstStyle/>
          <a:p>
            <a:fld id="{E1CEBBF1-2E12-C840-8D43-74BCA8D2B0FC}" type="slidenum">
              <a:rPr lang="en-US" smtClean="0"/>
              <a:t>9</a:t>
            </a:fld>
            <a:endParaRPr lang="en-US"/>
          </a:p>
        </p:txBody>
      </p:sp>
    </p:spTree>
    <p:extLst>
      <p:ext uri="{BB962C8B-B14F-4D97-AF65-F5344CB8AC3E}">
        <p14:creationId xmlns:p14="http://schemas.microsoft.com/office/powerpoint/2010/main" val="337156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pPr>
            <a:r>
              <a:rPr lang="en-US" b="1" dirty="0"/>
              <a:t>&lt;Coach&gt;</a:t>
            </a:r>
          </a:p>
          <a:p>
            <a:pPr>
              <a:lnSpc>
                <a:spcPct val="111000"/>
              </a:lnSpc>
              <a:spcAft>
                <a:spcPts val="1225"/>
              </a:spcAft>
            </a:pPr>
            <a:r>
              <a:rPr lang="en-US" dirty="0"/>
              <a:t>Review the architecture diagram for this lab.</a:t>
            </a: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84</a:t>
            </a:fld>
            <a:endParaRPr lang="en-US"/>
          </a:p>
        </p:txBody>
      </p:sp>
    </p:spTree>
    <p:extLst>
      <p:ext uri="{BB962C8B-B14F-4D97-AF65-F5344CB8AC3E}">
        <p14:creationId xmlns:p14="http://schemas.microsoft.com/office/powerpoint/2010/main" val="2502364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D719F-BBC9-49F8-A294-F5C7619AE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21834-340D-3417-8480-5A30DD5A66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47EC1-D2F5-5DFE-EADF-DB907F217073}"/>
              </a:ext>
            </a:extLst>
          </p:cNvPr>
          <p:cNvSpPr>
            <a:spLocks noGrp="1"/>
          </p:cNvSpPr>
          <p:nvPr>
            <p:ph type="body" idx="1"/>
          </p:nvPr>
        </p:nvSpPr>
        <p:spPr/>
        <p:txBody>
          <a:bodyPr/>
          <a:lstStyle/>
          <a:p>
            <a:pPr>
              <a:lnSpc>
                <a:spcPct val="111000"/>
              </a:lnSpc>
              <a:spcAft>
                <a:spcPts val="1225"/>
              </a:spcAft>
            </a:pPr>
            <a:endParaRPr lang="en-US" dirty="0"/>
          </a:p>
          <a:p>
            <a:pPr>
              <a:lnSpc>
                <a:spcPct val="111000"/>
              </a:lnSpc>
              <a:spcAft>
                <a:spcPts val="1225"/>
              </a:spcAft>
            </a:pPr>
            <a:r>
              <a:rPr lang="en-US" b="1" dirty="0"/>
              <a:t>&lt;Coach&gt;</a:t>
            </a:r>
          </a:p>
          <a:p>
            <a:pPr>
              <a:lnSpc>
                <a:spcPct val="111000"/>
              </a:lnSpc>
              <a:spcAft>
                <a:spcPts val="1225"/>
              </a:spcAft>
            </a:pPr>
            <a:r>
              <a:rPr lang="en-US" dirty="0"/>
              <a:t>Introduce exercise two.</a:t>
            </a:r>
          </a:p>
          <a:p>
            <a:endParaRPr lang="en-US" dirty="0"/>
          </a:p>
        </p:txBody>
      </p:sp>
      <p:sp>
        <p:nvSpPr>
          <p:cNvPr id="4" name="Slide Number Placeholder 3">
            <a:extLst>
              <a:ext uri="{FF2B5EF4-FFF2-40B4-BE49-F238E27FC236}">
                <a16:creationId xmlns:a16="http://schemas.microsoft.com/office/drawing/2014/main" id="{58A8D9F8-6649-DCA3-DAB4-E98FDA2C93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590753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B3E95-334B-3818-2515-A0B753271C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A7936-D916-5789-873C-832465C00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1486B8-9A1B-97F9-14EA-6F84AE8443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&lt;Coach guidance&gt;</a:t>
            </a:r>
            <a:r>
              <a:rPr lang="en-US" b="0" dirty="0"/>
              <a:t> Use the GitHub I/O pages to introduce the lab exercise and r</a:t>
            </a:r>
            <a:r>
              <a:rPr lang="en-US" sz="1200" dirty="0">
                <a:ea typeface="+mn-lt"/>
                <a:cs typeface="+mn-lt"/>
              </a:rPr>
              <a:t>eview the objectives to give the students the important “WHY” of what they’ll be doing.</a:t>
            </a:r>
          </a:p>
          <a:p>
            <a:endParaRPr lang="en-US" b="0" dirty="0"/>
          </a:p>
          <a:p>
            <a:r>
              <a:rPr lang="en-US" b="1" dirty="0"/>
              <a:t>Speaker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Previously, you deployed a series of resources within Azure that will be necessary for </a:t>
            </a:r>
            <a:r>
              <a:rPr lang="en-US" sz="1200" dirty="0" err="1"/>
              <a:t>Zava's</a:t>
            </a:r>
            <a:r>
              <a:rPr lang="en-US" sz="1200" dirty="0"/>
              <a:t> AI proof of concept. Now, </a:t>
            </a:r>
            <a:r>
              <a:rPr lang="en-US" sz="1200" dirty="0" err="1"/>
              <a:t>Zava</a:t>
            </a:r>
            <a:r>
              <a:rPr lang="en-US" sz="1200" dirty="0"/>
              <a:t> would like to see how Azure AI Foundry services can enable them to create a multimodal AI shopping assistant.</a:t>
            </a:r>
          </a:p>
          <a:p>
            <a:endParaRPr lang="en-US" dirty="0">
              <a:ea typeface="+mn-lt"/>
              <a:cs typeface="+mn-lt"/>
            </a:endParaRPr>
          </a:p>
          <a:p>
            <a:endParaRPr lang="en-US" dirty="0">
              <a:ea typeface="+mn-lt"/>
              <a:cs typeface="+mn-lt"/>
            </a:endParaRPr>
          </a:p>
          <a:p>
            <a:endParaRPr lang="en-US" dirty="0"/>
          </a:p>
          <a:p>
            <a:endParaRPr lang="en-US" dirty="0"/>
          </a:p>
        </p:txBody>
      </p:sp>
      <p:sp>
        <p:nvSpPr>
          <p:cNvPr id="4" name="Slide Number Placeholder 3">
            <a:extLst>
              <a:ext uri="{FF2B5EF4-FFF2-40B4-BE49-F238E27FC236}">
                <a16:creationId xmlns:a16="http://schemas.microsoft.com/office/drawing/2014/main" id="{3FA201BD-73C1-9AA3-6F80-05C33425334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039368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BF1F3-4D0D-32F0-1241-6E204AE68E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29492D-E882-BC78-DDE1-A5881EA2C4FA}"/>
              </a:ext>
            </a:extLst>
          </p:cNvPr>
          <p:cNvSpPr>
            <a:spLocks noGrp="1" noRot="1" noChangeAspect="1"/>
          </p:cNvSpPr>
          <p:nvPr>
            <p:ph type="sldImg"/>
          </p:nvPr>
        </p:nvSpPr>
        <p:spPr/>
        <p:txBody>
          <a:bodyPr/>
          <a:lstStyle/>
          <a:p>
            <a:endParaRPr lang="en-US"/>
          </a:p>
        </p:txBody>
      </p:sp>
      <p:sp>
        <p:nvSpPr>
          <p:cNvPr id="3" name="Marcador de notas 2">
            <a:extLst>
              <a:ext uri="{FF2B5EF4-FFF2-40B4-BE49-F238E27FC236}">
                <a16:creationId xmlns:a16="http://schemas.microsoft.com/office/drawing/2014/main" id="{866C8EE3-72F9-351A-1536-CACE64D0DD0A}"/>
              </a:ext>
            </a:extLst>
          </p:cNvPr>
          <p:cNvSpPr>
            <a:spLocks noGrp="1"/>
          </p:cNvSpPr>
          <p:nvPr>
            <p:ph type="body" idx="1"/>
          </p:nvPr>
        </p:nvSpPr>
        <p:spPr/>
        <p:txBody>
          <a:bodyPr/>
          <a:lstStyle/>
          <a:p>
            <a:pPr>
              <a:lnSpc>
                <a:spcPct val="111000"/>
              </a:lnSpc>
              <a:spcAft>
                <a:spcPts val="1225"/>
              </a:spcAft>
            </a:pPr>
            <a:r>
              <a:rPr lang="en-US" b="1" dirty="0"/>
              <a:t>&lt;Coach&gt;</a:t>
            </a:r>
          </a:p>
          <a:p>
            <a:pPr marL="0" marR="0" lvl="0" indent="0" algn="l" defTabSz="914400" rtl="0" eaLnBrk="1" fontAlgn="auto" latinLnBrk="0" hangingPunct="1">
              <a:lnSpc>
                <a:spcPct val="111000"/>
              </a:lnSpc>
              <a:spcBef>
                <a:spcPts val="0"/>
              </a:spcBef>
              <a:spcAft>
                <a:spcPts val="1225"/>
              </a:spcAft>
              <a:buClrTx/>
              <a:buSzTx/>
              <a:buFontTx/>
              <a:buNone/>
              <a:tabLst/>
              <a:defRPr/>
            </a:pPr>
            <a:r>
              <a:rPr lang="en-US" dirty="0"/>
              <a:t>Review the architecture diagram for this lab.</a:t>
            </a:r>
          </a:p>
          <a:p>
            <a:pPr>
              <a:lnSpc>
                <a:spcPct val="111000"/>
              </a:lnSpc>
              <a:spcAft>
                <a:spcPts val="1225"/>
              </a:spcAft>
            </a:pPr>
            <a:endParaRPr lang="en-US" dirty="0"/>
          </a:p>
          <a:p>
            <a:pPr rtl="0" fontAlgn="base"/>
            <a:r>
              <a:rPr lang="en-US" sz="1200" b="1" i="0" u="none" strike="noStrike" kern="1200" dirty="0">
                <a:solidFill>
                  <a:schemeClr val="tx1"/>
                </a:solidFill>
                <a:effectLst/>
                <a:latin typeface="Segoe UI "/>
                <a:ea typeface="+mn-ea"/>
                <a:cs typeface="+mn-cs"/>
              </a:rPr>
              <a:t>Exercise two summary</a:t>
            </a:r>
          </a:p>
          <a:p>
            <a:pPr rtl="0" fontAlgn="base"/>
            <a:r>
              <a:rPr lang="en-US" sz="1200" b="0" i="0" u="none" strike="noStrike" kern="1200" dirty="0">
                <a:solidFill>
                  <a:schemeClr val="tx1"/>
                </a:solidFill>
                <a:effectLst/>
                <a:latin typeface="Segoe UI "/>
                <a:ea typeface="+mn-ea"/>
                <a:cs typeface="+mn-cs"/>
              </a:rPr>
              <a:t>In this exercise you:</a:t>
            </a:r>
            <a:r>
              <a:rPr lang="en-US" sz="1200" b="0" i="0" kern="1200" dirty="0">
                <a:solidFill>
                  <a:schemeClr val="tx1"/>
                </a:solidFill>
                <a:effectLst/>
                <a:latin typeface="Segoe UI "/>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Built a chat application allowing customers to research products, add products to a cart, and receive loyalty discounts.</a:t>
            </a:r>
            <a:r>
              <a:rPr lang="en-US" sz="1200" b="0" i="0" kern="1200" dirty="0">
                <a:solidFill>
                  <a:schemeClr val="tx1"/>
                </a:solidFill>
                <a:effectLst/>
                <a:latin typeface="Segoe UI "/>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Incorporated multiple AI agents from Azure AI Foundry to meet specific customer needs</a:t>
            </a:r>
            <a:r>
              <a:rPr lang="en-US" sz="1200" b="0" i="0" kern="1200" dirty="0">
                <a:solidFill>
                  <a:schemeClr val="tx1"/>
                </a:solidFill>
                <a:effectLst/>
                <a:latin typeface="Segoe UI "/>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Hosted the application in an Azure App Service.</a:t>
            </a:r>
            <a:endParaRPr lang="en-US" sz="1200" b="0" i="0" kern="1200" dirty="0">
              <a:solidFill>
                <a:schemeClr val="tx1"/>
              </a:solidFill>
              <a:effectLst/>
              <a:latin typeface="Segoe UI "/>
              <a:ea typeface="+mn-ea"/>
              <a:cs typeface="+mn-cs"/>
            </a:endParaRPr>
          </a:p>
          <a:p>
            <a:pPr rtl="0" fontAlgn="base"/>
            <a:endParaRPr lang="en-US" sz="1200" b="0" i="0" kern="1200" dirty="0">
              <a:solidFill>
                <a:schemeClr val="tx1"/>
              </a:solidFill>
              <a:effectLst/>
              <a:latin typeface="Segoe UI "/>
              <a:ea typeface="+mn-ea"/>
              <a:cs typeface="+mn-cs"/>
            </a:endParaRPr>
          </a:p>
        </p:txBody>
      </p:sp>
      <p:sp>
        <p:nvSpPr>
          <p:cNvPr id="4" name="Marcador de número de diapositiva 3">
            <a:extLst>
              <a:ext uri="{FF2B5EF4-FFF2-40B4-BE49-F238E27FC236}">
                <a16:creationId xmlns:a16="http://schemas.microsoft.com/office/drawing/2014/main" id="{DD84F3B0-1E5C-4010-9238-72106D369DF5}"/>
              </a:ext>
            </a:extLst>
          </p:cNvPr>
          <p:cNvSpPr>
            <a:spLocks noGrp="1"/>
          </p:cNvSpPr>
          <p:nvPr>
            <p:ph type="sldNum" sz="quarter" idx="5"/>
          </p:nvPr>
        </p:nvSpPr>
        <p:spPr/>
        <p:txBody>
          <a:bodyPr/>
          <a:lstStyle/>
          <a:p>
            <a:fld id="{8FBFA05F-1A8C-432D-BC54-796887A51DAB}" type="slidenum">
              <a:rPr lang="en-US" smtClean="0"/>
              <a:pPr/>
              <a:t>87</a:t>
            </a:fld>
            <a:endParaRPr lang="en-US"/>
          </a:p>
        </p:txBody>
      </p:sp>
    </p:spTree>
    <p:extLst>
      <p:ext uri="{BB962C8B-B14F-4D97-AF65-F5344CB8AC3E}">
        <p14:creationId xmlns:p14="http://schemas.microsoft.com/office/powerpoint/2010/main" val="15670632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A5F6-E5F1-EB18-A496-88F2EF5DB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AE836-604E-8BB7-D3E6-B815C5524F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8D148-890C-AE12-2BEF-31ED7EA0B362}"/>
              </a:ext>
            </a:extLst>
          </p:cNvPr>
          <p:cNvSpPr>
            <a:spLocks noGrp="1"/>
          </p:cNvSpPr>
          <p:nvPr>
            <p:ph type="body" idx="1"/>
          </p:nvPr>
        </p:nvSpPr>
        <p:spPr/>
        <p:txBody>
          <a:bodyPr/>
          <a:lstStyle/>
          <a:p>
            <a:r>
              <a:rPr lang="en-US" b="1" dirty="0"/>
              <a:t>&lt;Coach&gt; </a:t>
            </a:r>
            <a:endParaRPr lang="en-US" dirty="0"/>
          </a:p>
          <a:p>
            <a:r>
              <a:rPr lang="en-US" dirty="0">
                <a:ea typeface="+mn-lt"/>
                <a:cs typeface="+mn-lt"/>
              </a:rPr>
              <a:t>Read the debrief questions to engage students in a conversation about the lab.</a:t>
            </a:r>
            <a:endParaRPr lang="en-US" sz="1200" dirty="0">
              <a:ea typeface="+mn-lt"/>
              <a:cs typeface="+mn-lt"/>
            </a:endParaRPr>
          </a:p>
          <a:p>
            <a:endParaRPr lang="en-US" dirty="0"/>
          </a:p>
        </p:txBody>
      </p:sp>
      <p:sp>
        <p:nvSpPr>
          <p:cNvPr id="4" name="Slide Number Placeholder 3">
            <a:extLst>
              <a:ext uri="{FF2B5EF4-FFF2-40B4-BE49-F238E27FC236}">
                <a16:creationId xmlns:a16="http://schemas.microsoft.com/office/drawing/2014/main" id="{56102E84-29D3-4F74-0A75-2BD3581B3D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79420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A5F6-E5F1-EB18-A496-88F2EF5DB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AE836-604E-8BB7-D3E6-B815C5524F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8D148-890C-AE12-2BEF-31ED7EA0B362}"/>
              </a:ext>
            </a:extLst>
          </p:cNvPr>
          <p:cNvSpPr>
            <a:spLocks noGrp="1"/>
          </p:cNvSpPr>
          <p:nvPr>
            <p:ph type="body" idx="1"/>
          </p:nvPr>
        </p:nvSpPr>
        <p:spPr/>
        <p:txBody>
          <a:bodyPr/>
          <a:lstStyle/>
          <a:p>
            <a:r>
              <a:rPr lang="en-US" b="1" dirty="0"/>
              <a:t>&lt;Coach&gt; </a:t>
            </a:r>
            <a:endParaRPr lang="en-US" dirty="0"/>
          </a:p>
          <a:p>
            <a:r>
              <a:rPr lang="en-US" dirty="0">
                <a:ea typeface="+mn-lt"/>
                <a:cs typeface="+mn-lt"/>
              </a:rPr>
              <a:t>Read the debrief questions to engage students in a conversation about the lab.</a:t>
            </a:r>
            <a:endParaRPr lang="en-US" sz="1200" dirty="0">
              <a:ea typeface="+mn-lt"/>
              <a:cs typeface="+mn-lt"/>
            </a:endParaRPr>
          </a:p>
          <a:p>
            <a:endParaRPr lang="en-US" dirty="0"/>
          </a:p>
        </p:txBody>
      </p:sp>
      <p:sp>
        <p:nvSpPr>
          <p:cNvPr id="4" name="Slide Number Placeholder 3">
            <a:extLst>
              <a:ext uri="{FF2B5EF4-FFF2-40B4-BE49-F238E27FC236}">
                <a16:creationId xmlns:a16="http://schemas.microsoft.com/office/drawing/2014/main" id="{56102E84-29D3-4F74-0A75-2BD3581B3D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79420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&lt;Coach guidance&gt; </a:t>
            </a:r>
            <a:r>
              <a:rPr lang="en-US" b="0"/>
              <a:t>Go through the summary of day one and answer any remaining questions.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23327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buFont typeface="Symbol" panose="05050102010706020507" pitchFamily="18" charset="2"/>
              <a:defRPr/>
            </a:pPr>
            <a:r>
              <a:rPr lang="en-US" b="1" i="0" u="none" strike="noStrike">
                <a:solidFill>
                  <a:srgbClr val="000000"/>
                </a:solidFill>
                <a:effectLst/>
                <a:cs typeface="Calibri"/>
              </a:rPr>
              <a:t>&lt;Coach&gt;</a:t>
            </a:r>
            <a:br>
              <a:rPr lang="en-US" b="1">
                <a:latin typeface="Segoe UI"/>
                <a:ea typeface="Calibri" panose="020F0502020204030204" pitchFamily="34" charset="0"/>
                <a:cs typeface="Segoe UI"/>
              </a:rPr>
            </a:br>
            <a:r>
              <a:rPr lang="en-US" b="0">
                <a:solidFill>
                  <a:srgbClr val="000000"/>
                </a:solidFill>
                <a:latin typeface="Segoe UI"/>
                <a:ea typeface="Calibri" panose="020F0502020204030204" pitchFamily="34" charset="0"/>
                <a:cs typeface="Segoe UI"/>
              </a:rPr>
              <a:t>Review with students the exercises they completed for day one and </a:t>
            </a:r>
            <a:r>
              <a:rPr lang="en-US">
                <a:solidFill>
                  <a:srgbClr val="000000"/>
                </a:solidFill>
                <a:latin typeface="Segoe UI"/>
                <a:ea typeface="Calibri" panose="020F0502020204030204" pitchFamily="34" charset="0"/>
                <a:cs typeface="Segoe UI"/>
              </a:rPr>
              <a:t>the exercises they will complete on day two</a:t>
            </a:r>
            <a:r>
              <a:rPr lang="en-US" b="0">
                <a:solidFill>
                  <a:srgbClr val="000000"/>
                </a:solidFill>
                <a:latin typeface="Segoe UI"/>
                <a:ea typeface="Calibri" panose="020F0502020204030204" pitchFamily="34" charset="0"/>
                <a:cs typeface="Segoe UI"/>
              </a:rPr>
              <a:t>:</a:t>
            </a:r>
            <a:br>
              <a:rPr lang="en-US" b="1">
                <a:latin typeface="Segoe UI"/>
                <a:ea typeface="Calibri" panose="020F0502020204030204" pitchFamily="34" charset="0"/>
                <a:cs typeface="Segoe UI"/>
              </a:rPr>
            </a:br>
            <a:endParaRPr lang="en-US">
              <a:solidFill>
                <a:srgbClr val="444444"/>
              </a:solidFill>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a:solidFill>
                  <a:srgbClr val="000000"/>
                </a:solidFill>
                <a:effectLst/>
                <a:latin typeface="Segoe UI"/>
                <a:cs typeface="Segoe UI"/>
              </a:rPr>
              <a:t>Day 1 – 	Title(s) and lab main objective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a:solidFill>
                  <a:srgbClr val="000000"/>
                </a:solidFill>
                <a:effectLst/>
                <a:latin typeface="Segoe UI"/>
                <a:cs typeface="Segoe UI"/>
              </a:rPr>
              <a:t>Day 2 –	</a:t>
            </a:r>
            <a:r>
              <a:rPr lang="en-US" sz="2800" b="0" i="0" u="none" strike="noStrike">
                <a:solidFill>
                  <a:srgbClr val="000000"/>
                </a:solidFill>
                <a:effectLst/>
                <a:latin typeface="Segoe UI"/>
                <a:cs typeface="Segoe UI"/>
              </a:rPr>
              <a:t>Title(s) and lab main objective </a:t>
            </a:r>
            <a:endParaRPr lang="en-US" sz="40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540705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91B2A-AEF2-752A-E742-C8BAC7949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DB8EA-6EA2-A321-1522-1374BB86E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C0E00B-8C22-EB38-0F1B-128D0EBBA9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C82D3B-458C-1278-0E4B-33CFE29A3F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20480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9F486-B0A0-590F-E7A8-7E47CD508E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61E76-B465-5A90-6E88-CA02F693D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BF2C7-5BC3-7F50-648C-1EC69504D4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B403C4-DA34-796F-C770-F3AB0BB121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8994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Coach&gt; </a:t>
            </a:r>
            <a:r>
              <a:rPr lang="en-US" b="0"/>
              <a:t>Review the Day 1 agenda with students.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890129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106C2-2438-0671-F82F-E8DB38F9E4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CB023C-01E1-F7CB-60C0-945AA263C9F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AE7EEDD-6810-FC59-9ECD-31C6526716DF}"/>
              </a:ext>
            </a:extLst>
          </p:cNvPr>
          <p:cNvSpPr>
            <a:spLocks noGrp="1"/>
          </p:cNvSpPr>
          <p:nvPr>
            <p:ph type="body" idx="1"/>
          </p:nvPr>
        </p:nvSpPr>
        <p:spPr/>
        <p:txBody>
          <a:bodyPr/>
          <a:lstStyle/>
          <a:p>
            <a:r>
              <a:rPr lang="en-US" b="1">
                <a:latin typeface="Segoe UI Semibold"/>
                <a:cs typeface="Segoe UI Semibold"/>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slide introduces the Gold Standard Accelerators for Innovate with AI Apps and Agents. These accelerators are ready-to-use solution templates designed to help organizations quickly realize business value from AI by addressing common use cases with proven architectures and assets. They reduce the time, risk, and complexity of deploying AI solutions, and provide a clear path to business value.</a:t>
            </a:r>
          </a:p>
          <a:p>
            <a:r>
              <a:rPr lang="en-US"/>
              <a:t>Let’s look at a few of the featured accelerators and how they can be applied in real-world scenarios.</a:t>
            </a:r>
          </a:p>
          <a:p>
            <a:endParaRPr lang="en-US" b="1">
              <a:latin typeface="Segoe UI Semibold"/>
              <a:cs typeface="Segoe UI Semibold"/>
            </a:endParaRPr>
          </a:p>
          <a:p>
            <a:r>
              <a:rPr lang="en-US"/>
              <a:t>Source: </a:t>
            </a:r>
            <a:r>
              <a:rPr lang="en-US">
                <a:hlinkClick r:id="rId3"/>
              </a:rPr>
              <a:t>Gold Standard Accelerators (Stage 1-2 positioning)</a:t>
            </a:r>
            <a:endParaRPr lang="en-US"/>
          </a:p>
          <a:p>
            <a:r>
              <a:rPr lang="en-US"/>
              <a:t>https://microsoft.seismic.com/app#/doccenter/a5266a70-9230-4c1e-a553-c5bddcb7a896/doc/%252Fdde0caec0e-9236-f21b-2991-5868e63d3984%252FdfYTZjNDRiZDMtMzEwZS1kNWZkLTNjOGEtNjliYWJjMjhmMmUw%252CPT0%253D%252CQmVzdCBQcmFjdGljZXM%253D%252Flf7559a83f-94ff-4fae-888a-4518fbfc5f4b//?mode=view</a:t>
            </a:r>
          </a:p>
          <a:p>
            <a:endParaRPr lang="en-US"/>
          </a:p>
        </p:txBody>
      </p:sp>
      <p:sp>
        <p:nvSpPr>
          <p:cNvPr id="4" name="Slide Number Placeholder 3">
            <a:extLst>
              <a:ext uri="{FF2B5EF4-FFF2-40B4-BE49-F238E27FC236}">
                <a16:creationId xmlns:a16="http://schemas.microsoft.com/office/drawing/2014/main" id="{851DFFA9-A52B-B660-272A-4EA840F8E00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9D5986-E7F0-4051-BFEF-DEB2029FA1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8576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54094-F20B-EB71-BE13-373063F91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40EE0-8638-A81B-07E4-0CDC9428363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C20225A-F236-331A-23CA-41674AFD12E0}"/>
              </a:ext>
            </a:extLst>
          </p:cNvPr>
          <p:cNvSpPr>
            <a:spLocks noGrp="1"/>
          </p:cNvSpPr>
          <p:nvPr>
            <p:ph type="body" idx="1"/>
          </p:nvPr>
        </p:nvSpPr>
        <p:spPr/>
        <p:txBody>
          <a:bodyPr/>
          <a:lstStyle/>
          <a:p>
            <a:r>
              <a:rPr lang="en-US" b="1">
                <a:latin typeface="Segoe UI Semibold"/>
                <a:cs typeface="Segoe UI Semibold"/>
              </a:rPr>
              <a:t>Speaker notes:</a:t>
            </a:r>
          </a:p>
          <a:p>
            <a:r>
              <a:rPr lang="en-US"/>
              <a:t>Continuing from the previous slide, here are more Gold Standard Accelerators designed to help organizations quickly implement and scale AI-powered solutions for various business needs.</a:t>
            </a:r>
          </a:p>
          <a:p>
            <a:endParaRPr lang="en-US" b="1">
              <a:latin typeface="Segoe UI Semibold"/>
              <a:cs typeface="Segoe UI Semibold"/>
            </a:endParaRPr>
          </a:p>
          <a:p>
            <a:r>
              <a:rPr lang="en-US"/>
              <a:t>Source: </a:t>
            </a:r>
            <a:r>
              <a:rPr lang="en-US">
                <a:hlinkClick r:id="rId3"/>
              </a:rPr>
              <a:t>Gold Standard Accelerators (Stage 1-2 positioning)</a:t>
            </a:r>
            <a:endParaRPr lang="en-US"/>
          </a:p>
          <a:p>
            <a:r>
              <a:rPr lang="en-US"/>
              <a:t>https://microsoft.seismic.com/app#/doccenter/a5266a70-9230-4c1e-a553-c5bddcb7a896/doc/%252Fdde0caec0e-9236-f21b-2991-5868e63d3984%252FdfYTZjNDRiZDMtMzEwZS1kNWZkLTNjOGEtNjliYWJjMjhmMmUw%252CPT0%253D%252CQmVzdCBQcmFjdGljZXM%253D%252Flf7559a83f-94ff-4fae-888a-4518fbfc5f4b//?mode=view</a:t>
            </a:r>
          </a:p>
        </p:txBody>
      </p:sp>
      <p:sp>
        <p:nvSpPr>
          <p:cNvPr id="4" name="Slide Number Placeholder 3">
            <a:extLst>
              <a:ext uri="{FF2B5EF4-FFF2-40B4-BE49-F238E27FC236}">
                <a16:creationId xmlns:a16="http://schemas.microsoft.com/office/drawing/2014/main" id="{C4E97ABA-C87D-9FEE-53C3-D8E7440630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9D5986-E7F0-4051-BFEF-DEB2029FA1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9415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None/>
              <a:tabLst/>
              <a:defRPr/>
            </a:pPr>
            <a:r>
              <a:rPr lang="en-US" b="1"/>
              <a:t>&lt;Coach&gt; </a:t>
            </a:r>
            <a:r>
              <a:rPr lang="en-US"/>
              <a:t>Answer any questions students may have.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75375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a:lnSpc>
                <a:spcPct val="90000"/>
              </a:lnSpc>
              <a:spcBef>
                <a:spcPts val="0"/>
              </a:spcBef>
              <a:spcAft>
                <a:spcPts val="340"/>
              </a:spcAft>
              <a:buNone/>
              <a:tabLst/>
              <a:defRPr/>
            </a:pPr>
            <a:r>
              <a:rPr lang="en-US" b="1" dirty="0"/>
              <a:t>&lt;Coach&gt;</a:t>
            </a:r>
            <a:endParaRPr lang="es-ES" dirty="0"/>
          </a:p>
          <a:p>
            <a:pPr defTabSz="932742">
              <a:lnSpc>
                <a:spcPct val="90000"/>
              </a:lnSpc>
              <a:spcAft>
                <a:spcPts val="340"/>
              </a:spcAft>
              <a:defRPr/>
            </a:pPr>
            <a:r>
              <a:rPr lang="en-US"/>
              <a:t>Thank students for their hard work and remind them to be ready and on time for day two.</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4300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245F6E24-8284-46E6-156D-EF637D678E9F}"/>
              </a:ext>
            </a:extLst>
          </p:cNvPr>
          <p:cNvSpPr>
            <a:spLocks noGrp="1"/>
          </p:cNvSpPr>
          <p:nvPr>
            <p:ph type="body" sz="quarter" idx="16" hasCustomPrompt="1"/>
          </p:nvPr>
        </p:nvSpPr>
        <p:spPr>
          <a:xfrm>
            <a:off x="655983" y="4547619"/>
            <a:ext cx="10964997" cy="332399"/>
          </a:xfrm>
          <a:prstGeom prst="rect">
            <a:avLst/>
          </a:prstGeom>
        </p:spPr>
        <p:txBody>
          <a:bodyPr/>
          <a:lstStyle>
            <a:lvl1pPr marL="0" indent="0">
              <a:buNone/>
              <a:defRPr sz="2400" b="0" i="0">
                <a:solidFill>
                  <a:schemeClr val="bg1"/>
                </a:solidFill>
                <a:latin typeface="Segoe Sans Text Semilight" pitchFamily="2" charset="0"/>
                <a:cs typeface="Segoe Sans Text Semilight" pitchFamily="2" charset="0"/>
              </a:defRPr>
            </a:lvl1pPr>
          </a:lstStyle>
          <a:p>
            <a:pPr lvl="0"/>
            <a:r>
              <a:rPr lang="en-US"/>
              <a:t>Speaker name or subtitle</a:t>
            </a:r>
          </a:p>
        </p:txBody>
      </p:sp>
      <p:sp>
        <p:nvSpPr>
          <p:cNvPr id="15" name="Text Placeholder 4">
            <a:extLst>
              <a:ext uri="{FF2B5EF4-FFF2-40B4-BE49-F238E27FC236}">
                <a16:creationId xmlns:a16="http://schemas.microsoft.com/office/drawing/2014/main" id="{5ADD8A28-F1EB-0E19-BF57-72DFD44D9589}"/>
              </a:ext>
            </a:extLst>
          </p:cNvPr>
          <p:cNvSpPr>
            <a:spLocks noGrp="1"/>
          </p:cNvSpPr>
          <p:nvPr>
            <p:ph type="body" sz="quarter" idx="20" hasCustomPrompt="1"/>
          </p:nvPr>
        </p:nvSpPr>
        <p:spPr>
          <a:xfrm>
            <a:off x="655984" y="2741304"/>
            <a:ext cx="10964996" cy="1523494"/>
          </a:xfrm>
        </p:spPr>
        <p:txBody>
          <a:bodyPr/>
          <a:lstStyle>
            <a:lvl1pPr marL="0" indent="0" algn="l">
              <a:buNone/>
              <a:defRPr sz="11000" b="1" i="0">
                <a:solidFill>
                  <a:schemeClr val="bg1"/>
                </a:solidFill>
                <a:latin typeface="Segoe Sans Text ExtraBold" pitchFamily="2" charset="0"/>
                <a:cs typeface="Segoe Sans Text ExtraBold" pitchFamily="2" charset="0"/>
              </a:defRPr>
            </a:lvl1pPr>
            <a:lvl2pPr algn="l">
              <a:defRPr/>
            </a:lvl2pPr>
            <a:lvl3pPr algn="l">
              <a:defRPr/>
            </a:lvl3pPr>
            <a:lvl4pPr algn="l">
              <a:defRPr/>
            </a:lvl4pPr>
            <a:lvl5pPr algn="l">
              <a:defRPr/>
            </a:lvl5pPr>
          </a:lstStyle>
          <a:p>
            <a:pPr lvl="0"/>
            <a:r>
              <a:rPr lang="en-US" dirty="0"/>
              <a:t>or presentation</a:t>
            </a:r>
          </a:p>
        </p:txBody>
      </p:sp>
      <p:cxnSp>
        <p:nvCxnSpPr>
          <p:cNvPr id="16" name="Straight Connector 15">
            <a:extLst>
              <a:ext uri="{FF2B5EF4-FFF2-40B4-BE49-F238E27FC236}">
                <a16:creationId xmlns:a16="http://schemas.microsoft.com/office/drawing/2014/main" id="{E4195AD5-671C-7456-3ADF-58ED0D22A74E}"/>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B526D8AA-F8D9-7C29-4217-10FC5EC8AEDC}"/>
              </a:ext>
            </a:extLst>
          </p:cNvPr>
          <p:cNvGrpSpPr/>
          <p:nvPr userDrawn="1"/>
        </p:nvGrpSpPr>
        <p:grpSpPr>
          <a:xfrm>
            <a:off x="838200" y="6415801"/>
            <a:ext cx="2279049" cy="246221"/>
            <a:chOff x="838200" y="6415801"/>
            <a:chExt cx="2279049" cy="246221"/>
          </a:xfrm>
        </p:grpSpPr>
        <p:pic>
          <p:nvPicPr>
            <p:cNvPr id="18" name="Picture 17">
              <a:extLst>
                <a:ext uri="{FF2B5EF4-FFF2-40B4-BE49-F238E27FC236}">
                  <a16:creationId xmlns:a16="http://schemas.microsoft.com/office/drawing/2014/main" id="{9626BF68-AB1F-E765-F943-14447CC1FE5A}"/>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19" name="Oval 18">
              <a:extLst>
                <a:ext uri="{FF2B5EF4-FFF2-40B4-BE49-F238E27FC236}">
                  <a16:creationId xmlns:a16="http://schemas.microsoft.com/office/drawing/2014/main" id="{8E8457EC-5AAF-1761-1976-355A90461ACE}"/>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4A608BA9-6D3B-FB96-E0D9-B9C2C6DDA120}"/>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23" name="Text Placeholder 4">
            <a:extLst>
              <a:ext uri="{FF2B5EF4-FFF2-40B4-BE49-F238E27FC236}">
                <a16:creationId xmlns:a16="http://schemas.microsoft.com/office/drawing/2014/main" id="{30392A3A-86A6-9BBA-CB5C-7C2985452388}"/>
              </a:ext>
            </a:extLst>
          </p:cNvPr>
          <p:cNvSpPr>
            <a:spLocks noGrp="1"/>
          </p:cNvSpPr>
          <p:nvPr>
            <p:ph type="body" sz="quarter" idx="19" hasCustomPrompt="1"/>
          </p:nvPr>
        </p:nvSpPr>
        <p:spPr>
          <a:xfrm>
            <a:off x="655984" y="2211787"/>
            <a:ext cx="3617842" cy="498598"/>
          </a:xfrm>
        </p:spPr>
        <p:txBody>
          <a:bodyPr/>
          <a:lstStyle>
            <a:lvl1pPr marL="0" indent="0" algn="l">
              <a:buNone/>
              <a:defRPr sz="3600" b="0" i="0">
                <a:solidFill>
                  <a:schemeClr val="bg1"/>
                </a:solidFill>
                <a:latin typeface="Segoe Sans Text Light" pitchFamily="2" charset="0"/>
                <a:cs typeface="Segoe Sans Text Light" pitchFamily="2" charset="0"/>
              </a:defRPr>
            </a:lvl1pPr>
            <a:lvl2pPr algn="l">
              <a:defRPr/>
            </a:lvl2pPr>
            <a:lvl3pPr algn="l">
              <a:defRPr/>
            </a:lvl3pPr>
            <a:lvl4pPr algn="l">
              <a:defRPr/>
            </a:lvl4pPr>
            <a:lvl5pPr algn="l">
              <a:defRPr/>
            </a:lvl5pPr>
          </a:lstStyle>
          <a:p>
            <a:pPr lvl="0"/>
            <a:r>
              <a:rPr lang="en-US"/>
              <a:t>Event name</a:t>
            </a:r>
          </a:p>
        </p:txBody>
      </p:sp>
      <p:sp>
        <p:nvSpPr>
          <p:cNvPr id="3" name="Footer Placeholder 4">
            <a:extLst>
              <a:ext uri="{FF2B5EF4-FFF2-40B4-BE49-F238E27FC236}">
                <a16:creationId xmlns:a16="http://schemas.microsoft.com/office/drawing/2014/main" id="{D535A22C-C9C0-80F9-0760-59DC85EB005D}"/>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4" name="Slide Number Placeholder 5">
            <a:extLst>
              <a:ext uri="{FF2B5EF4-FFF2-40B4-BE49-F238E27FC236}">
                <a16:creationId xmlns:a16="http://schemas.microsoft.com/office/drawing/2014/main" id="{2D761CFE-44FA-2F51-C59A-936FA4A43CD9}"/>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3424210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ext paragraph">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5A707A8C-6568-E341-9D14-142016EB12BB}"/>
              </a:ext>
            </a:extLst>
          </p:cNvPr>
          <p:cNvSpPr>
            <a:spLocks noGrp="1"/>
          </p:cNvSpPr>
          <p:nvPr>
            <p:ph type="body" sz="quarter" idx="40" hasCustomPrompt="1"/>
          </p:nvPr>
        </p:nvSpPr>
        <p:spPr>
          <a:xfrm>
            <a:off x="493776" y="173736"/>
            <a:ext cx="10833100" cy="498598"/>
          </a:xfrm>
        </p:spPr>
        <p:txBody>
          <a:bodyPr/>
          <a:lstStyle>
            <a:lvl1pPr>
              <a:defRPr sz="3600" b="1" i="0">
                <a:solidFill>
                  <a:srgbClr val="0078D4"/>
                </a:solidFill>
                <a:latin typeface="Segoe Sans Text" pitchFamily="2" charset="0"/>
                <a:cs typeface="Segoe Sans Text" pitchFamily="2" charset="0"/>
              </a:defRPr>
            </a:lvl1pPr>
          </a:lstStyle>
          <a:p>
            <a:pPr lvl="0"/>
            <a:r>
              <a:rPr lang="en-US"/>
              <a:t>Click to add text</a:t>
            </a:r>
          </a:p>
        </p:txBody>
      </p:sp>
      <p:sp>
        <p:nvSpPr>
          <p:cNvPr id="7" name="Text Placeholder 5">
            <a:extLst>
              <a:ext uri="{FF2B5EF4-FFF2-40B4-BE49-F238E27FC236}">
                <a16:creationId xmlns:a16="http://schemas.microsoft.com/office/drawing/2014/main" id="{FCDC949A-52F6-E28B-998F-E86F0A83F0F2}"/>
              </a:ext>
            </a:extLst>
          </p:cNvPr>
          <p:cNvSpPr>
            <a:spLocks noGrp="1"/>
          </p:cNvSpPr>
          <p:nvPr>
            <p:ph type="body" sz="quarter" idx="19" hasCustomPrompt="1"/>
          </p:nvPr>
        </p:nvSpPr>
        <p:spPr>
          <a:xfrm>
            <a:off x="563497" y="1546164"/>
            <a:ext cx="11045889" cy="4723587"/>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cxnSp>
        <p:nvCxnSpPr>
          <p:cNvPr id="9" name="Straight Connector 8">
            <a:extLst>
              <a:ext uri="{FF2B5EF4-FFF2-40B4-BE49-F238E27FC236}">
                <a16:creationId xmlns:a16="http://schemas.microsoft.com/office/drawing/2014/main" id="{422FECFB-15A9-1FF8-4F8B-84F327439F7A}"/>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0" name="Footer Placeholder 4">
            <a:extLst>
              <a:ext uri="{FF2B5EF4-FFF2-40B4-BE49-F238E27FC236}">
                <a16:creationId xmlns:a16="http://schemas.microsoft.com/office/drawing/2014/main" id="{2FB82C45-AFF3-3E67-8B17-7FE4444E9F8A}"/>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15" name="Slide Number Placeholder 5">
            <a:extLst>
              <a:ext uri="{FF2B5EF4-FFF2-40B4-BE49-F238E27FC236}">
                <a16:creationId xmlns:a16="http://schemas.microsoft.com/office/drawing/2014/main" id="{2A0054F0-AD37-AAAF-A199-5D77A1C42159}"/>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2339808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text paragraph + image">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6420DE7-609C-8CA5-0549-714E0360BD84}"/>
              </a:ext>
              <a:ext uri="{C183D7F6-B498-43B3-948B-1728B52AA6E4}">
                <adec:decorative xmlns:adec="http://schemas.microsoft.com/office/drawing/2017/decorative" val="1"/>
              </a:ext>
            </a:extLst>
          </p:cNvPr>
          <p:cNvSpPr/>
          <p:nvPr userDrawn="1"/>
        </p:nvSpPr>
        <p:spPr>
          <a:xfrm>
            <a:off x="537444" y="2131591"/>
            <a:ext cx="6722874" cy="3824870"/>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E2F1F9"/>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4" name="Picture Placeholder 22">
            <a:extLst>
              <a:ext uri="{FF2B5EF4-FFF2-40B4-BE49-F238E27FC236}">
                <a16:creationId xmlns:a16="http://schemas.microsoft.com/office/drawing/2014/main" id="{B6A55D9A-8BC7-E23F-5B88-A3DC001C2E27}"/>
              </a:ext>
              <a:ext uri="{C183D7F6-B498-43B3-948B-1728B52AA6E4}">
                <adec:decorative xmlns:adec="http://schemas.microsoft.com/office/drawing/2017/decorative" val="1"/>
              </a:ext>
            </a:extLst>
          </p:cNvPr>
          <p:cNvSpPr>
            <a:spLocks noGrp="1"/>
          </p:cNvSpPr>
          <p:nvPr>
            <p:ph type="pic" sz="quarter" idx="14"/>
          </p:nvPr>
        </p:nvSpPr>
        <p:spPr>
          <a:xfrm>
            <a:off x="7596091" y="743190"/>
            <a:ext cx="3795577" cy="5096574"/>
          </a:xfrm>
          <a:prstGeom prst="roundRect">
            <a:avLst>
              <a:gd name="adj" fmla="val 8972"/>
            </a:avLst>
          </a:prstGeom>
        </p:spPr>
        <p:txBody>
          <a:bodyPr/>
          <a:lstStyle/>
          <a:p>
            <a:endParaRPr lang="en-US"/>
          </a:p>
        </p:txBody>
      </p:sp>
      <p:cxnSp>
        <p:nvCxnSpPr>
          <p:cNvPr id="8" name="Straight Connector 7">
            <a:extLst>
              <a:ext uri="{FF2B5EF4-FFF2-40B4-BE49-F238E27FC236}">
                <a16:creationId xmlns:a16="http://schemas.microsoft.com/office/drawing/2014/main" id="{4F9CCDAF-14B9-0D6E-071B-33A6643E178C}"/>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30" name="Text Placeholder 29">
            <a:extLst>
              <a:ext uri="{FF2B5EF4-FFF2-40B4-BE49-F238E27FC236}">
                <a16:creationId xmlns:a16="http://schemas.microsoft.com/office/drawing/2014/main" id="{DF004411-2202-7153-6A01-2FA445CC9CE8}"/>
              </a:ext>
            </a:extLst>
          </p:cNvPr>
          <p:cNvSpPr>
            <a:spLocks noGrp="1"/>
          </p:cNvSpPr>
          <p:nvPr>
            <p:ph type="body" sz="quarter" idx="16"/>
          </p:nvPr>
        </p:nvSpPr>
        <p:spPr>
          <a:xfrm>
            <a:off x="585788" y="743190"/>
            <a:ext cx="6626225" cy="498598"/>
          </a:xfrm>
        </p:spPr>
        <p:txBody>
          <a:bodyPr/>
          <a:lstStyle>
            <a:lvl1pPr>
              <a:defRPr sz="3600" b="1" i="0">
                <a:solidFill>
                  <a:srgbClr val="0078D4"/>
                </a:solidFill>
                <a:latin typeface="Segoe Sans Text Extrabold" pitchFamily="2" charset="0"/>
                <a:cs typeface="Segoe Sans Text Extrabold" pitchFamily="2" charset="0"/>
              </a:defRPr>
            </a:lvl1pPr>
            <a:lvl2pPr>
              <a:defRPr sz="2400" b="1" i="0">
                <a:latin typeface="Segoe Sans Text" pitchFamily="2" charset="0"/>
                <a:cs typeface="Segoe Sans Text" pitchFamily="2" charset="0"/>
              </a:defRPr>
            </a:lvl2pPr>
            <a:lvl3pPr>
              <a:defRPr sz="2400" b="1" i="0">
                <a:latin typeface="Segoe Sans Text" pitchFamily="2" charset="0"/>
                <a:cs typeface="Segoe Sans Text" pitchFamily="2" charset="0"/>
              </a:defRPr>
            </a:lvl3pPr>
            <a:lvl4pPr>
              <a:defRPr sz="2400" b="1" i="0">
                <a:latin typeface="Segoe Sans Text" pitchFamily="2" charset="0"/>
                <a:cs typeface="Segoe Sans Text" pitchFamily="2" charset="0"/>
              </a:defRPr>
            </a:lvl4pPr>
            <a:lvl5pPr>
              <a:defRPr sz="2400" b="1" i="0">
                <a:latin typeface="Segoe Sans Text" pitchFamily="2" charset="0"/>
                <a:cs typeface="Segoe Sans Text" pitchFamily="2" charset="0"/>
              </a:defRPr>
            </a:lvl5pPr>
          </a:lstStyle>
          <a:p>
            <a:pPr lvl="0"/>
            <a:endParaRPr lang="en-US"/>
          </a:p>
        </p:txBody>
      </p:sp>
      <p:sp>
        <p:nvSpPr>
          <p:cNvPr id="28" name="Text Placeholder 27">
            <a:extLst>
              <a:ext uri="{FF2B5EF4-FFF2-40B4-BE49-F238E27FC236}">
                <a16:creationId xmlns:a16="http://schemas.microsoft.com/office/drawing/2014/main" id="{67DE2D55-AE20-025A-66C0-01AE77FE75AD}"/>
              </a:ext>
            </a:extLst>
          </p:cNvPr>
          <p:cNvSpPr>
            <a:spLocks noGrp="1"/>
          </p:cNvSpPr>
          <p:nvPr>
            <p:ph type="body" sz="quarter" idx="15"/>
          </p:nvPr>
        </p:nvSpPr>
        <p:spPr>
          <a:xfrm>
            <a:off x="585789" y="2278398"/>
            <a:ext cx="6626184" cy="3557375"/>
          </a:xfrm>
        </p:spPr>
        <p:txBody>
          <a:bodyPr/>
          <a:lstStyle>
            <a:lvl1pPr>
              <a:defRPr lang="en-US" sz="1600" b="0" i="0" smtClean="0">
                <a:solidFill>
                  <a:schemeClr val="bg2">
                    <a:lumMod val="25000"/>
                  </a:schemeClr>
                </a:solidFill>
                <a:effectLst/>
                <a:latin typeface="Segoe Sans Text" pitchFamily="2" charset="0"/>
                <a:cs typeface="Segoe Sans Text" pitchFamily="2" charset="0"/>
              </a:defRPr>
            </a:lvl1pPr>
            <a:lvl2pPr>
              <a:defRPr>
                <a:latin typeface="Segoe Sans Display" pitchFamily="2" charset="0"/>
                <a:cs typeface="Segoe Sans Display" pitchFamily="2" charset="0"/>
              </a:defRPr>
            </a:lvl2pPr>
            <a:lvl3pPr>
              <a:defRPr>
                <a:latin typeface="Segoe Sans Display" pitchFamily="2" charset="0"/>
                <a:cs typeface="Segoe Sans Display" pitchFamily="2" charset="0"/>
              </a:defRPr>
            </a:lvl3pPr>
            <a:lvl4pPr>
              <a:defRPr>
                <a:latin typeface="Segoe Sans Display" pitchFamily="2" charset="0"/>
                <a:cs typeface="Segoe Sans Display" pitchFamily="2" charset="0"/>
              </a:defRPr>
            </a:lvl4pPr>
            <a:lvl5pPr>
              <a:defRPr>
                <a:latin typeface="Segoe Sans Display" pitchFamily="2" charset="0"/>
                <a:cs typeface="Segoe Sans Display" pitchFamily="2" charset="0"/>
              </a:defRPr>
            </a:lvl5pPr>
          </a:lstStyle>
          <a:p>
            <a:pPr lvl="0"/>
            <a:endParaRPr lang="en-US"/>
          </a:p>
        </p:txBody>
      </p:sp>
      <p:sp>
        <p:nvSpPr>
          <p:cNvPr id="9" name="Footer Placeholder 4">
            <a:extLst>
              <a:ext uri="{FF2B5EF4-FFF2-40B4-BE49-F238E27FC236}">
                <a16:creationId xmlns:a16="http://schemas.microsoft.com/office/drawing/2014/main" id="{569C7658-937D-7EF2-E2C3-EDD2D30B5008}"/>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10" name="Slide Number Placeholder 5">
            <a:extLst>
              <a:ext uri="{FF2B5EF4-FFF2-40B4-BE49-F238E27FC236}">
                <a16:creationId xmlns:a16="http://schemas.microsoft.com/office/drawing/2014/main" id="{70F75903-7559-B042-90FD-6FC9C8AFFA72}"/>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208494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Image + 5 text block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F9CCDAF-14B9-0D6E-071B-33A6643E178C}"/>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2" name="Text Placeholder 40">
            <a:extLst>
              <a:ext uri="{FF2B5EF4-FFF2-40B4-BE49-F238E27FC236}">
                <a16:creationId xmlns:a16="http://schemas.microsoft.com/office/drawing/2014/main" id="{B2F490E0-5485-F663-5595-07C7A7B1C424}"/>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45" name="Text Placeholder 42">
            <a:extLst>
              <a:ext uri="{FF2B5EF4-FFF2-40B4-BE49-F238E27FC236}">
                <a16:creationId xmlns:a16="http://schemas.microsoft.com/office/drawing/2014/main" id="{C7C7C8E9-FEB4-209E-EAD7-6BC6CB8E95D2}"/>
              </a:ext>
            </a:extLst>
          </p:cNvPr>
          <p:cNvSpPr>
            <a:spLocks noGrp="1"/>
          </p:cNvSpPr>
          <p:nvPr>
            <p:ph type="body" sz="quarter" idx="14"/>
          </p:nvPr>
        </p:nvSpPr>
        <p:spPr>
          <a:xfrm>
            <a:off x="6262854" y="1677010"/>
            <a:ext cx="2208612" cy="589599"/>
          </a:xfrm>
        </p:spPr>
        <p:txBody>
          <a:bodyPr/>
          <a:lstStyle>
            <a:lvl1pPr>
              <a:defRPr sz="1800" b="1" i="0">
                <a:solidFill>
                  <a:schemeClr val="bg2">
                    <a:lumMod val="25000"/>
                  </a:schemeClr>
                </a:solidFill>
                <a:latin typeface="Segoe Sans Text" pitchFamily="2" charset="0"/>
                <a:cs typeface="Segoe Sans Text" pitchFamily="2" charset="0"/>
              </a:defRPr>
            </a:lvl1pPr>
          </a:lstStyle>
          <a:p>
            <a:pPr lvl="0"/>
            <a:endParaRPr lang="en-US"/>
          </a:p>
        </p:txBody>
      </p:sp>
      <p:sp>
        <p:nvSpPr>
          <p:cNvPr id="47" name="Text Placeholder 42">
            <a:extLst>
              <a:ext uri="{FF2B5EF4-FFF2-40B4-BE49-F238E27FC236}">
                <a16:creationId xmlns:a16="http://schemas.microsoft.com/office/drawing/2014/main" id="{BC996D52-2E93-F9D8-A886-A01A83DD1BC6}"/>
              </a:ext>
            </a:extLst>
          </p:cNvPr>
          <p:cNvSpPr>
            <a:spLocks noGrp="1"/>
          </p:cNvSpPr>
          <p:nvPr>
            <p:ph type="body" sz="quarter" idx="15"/>
          </p:nvPr>
        </p:nvSpPr>
        <p:spPr>
          <a:xfrm>
            <a:off x="6262854" y="2330153"/>
            <a:ext cx="2208612" cy="1204085"/>
          </a:xfrm>
        </p:spPr>
        <p:txBody>
          <a:bodyPr/>
          <a:lstStyle>
            <a:lvl1pPr>
              <a:defRPr sz="1100" b="0" i="0">
                <a:solidFill>
                  <a:schemeClr val="bg2">
                    <a:lumMod val="25000"/>
                  </a:schemeClr>
                </a:solidFill>
                <a:latin typeface="Segoe Sans Text" pitchFamily="2" charset="0"/>
                <a:cs typeface="Segoe Sans Text" pitchFamily="2" charset="0"/>
              </a:defRPr>
            </a:lvl1pPr>
          </a:lstStyle>
          <a:p>
            <a:pPr lvl="0"/>
            <a:endParaRPr lang="en-US"/>
          </a:p>
        </p:txBody>
      </p:sp>
      <p:sp>
        <p:nvSpPr>
          <p:cNvPr id="50" name="Text Placeholder 42">
            <a:extLst>
              <a:ext uri="{FF2B5EF4-FFF2-40B4-BE49-F238E27FC236}">
                <a16:creationId xmlns:a16="http://schemas.microsoft.com/office/drawing/2014/main" id="{733429DA-67C0-6FE0-823C-85CE3005BAF2}"/>
              </a:ext>
            </a:extLst>
          </p:cNvPr>
          <p:cNvSpPr>
            <a:spLocks noGrp="1"/>
          </p:cNvSpPr>
          <p:nvPr>
            <p:ph type="body" sz="quarter" idx="18"/>
          </p:nvPr>
        </p:nvSpPr>
        <p:spPr>
          <a:xfrm>
            <a:off x="6262854" y="3700882"/>
            <a:ext cx="2208612" cy="589599"/>
          </a:xfrm>
        </p:spPr>
        <p:txBody>
          <a:bodyPr/>
          <a:lstStyle>
            <a:lvl1pPr>
              <a:defRPr sz="1800" b="1" i="0">
                <a:solidFill>
                  <a:schemeClr val="bg2">
                    <a:lumMod val="25000"/>
                  </a:schemeClr>
                </a:solidFill>
                <a:latin typeface="Segoe Sans Text" pitchFamily="2" charset="0"/>
                <a:cs typeface="Segoe Sans Text" pitchFamily="2" charset="0"/>
              </a:defRPr>
            </a:lvl1pPr>
          </a:lstStyle>
          <a:p>
            <a:pPr lvl="0"/>
            <a:endParaRPr lang="en-US"/>
          </a:p>
        </p:txBody>
      </p:sp>
      <p:sp>
        <p:nvSpPr>
          <p:cNvPr id="51" name="Text Placeholder 42">
            <a:extLst>
              <a:ext uri="{FF2B5EF4-FFF2-40B4-BE49-F238E27FC236}">
                <a16:creationId xmlns:a16="http://schemas.microsoft.com/office/drawing/2014/main" id="{F67AE1BD-0EA2-83E4-1CDD-25AA52342BB6}"/>
              </a:ext>
            </a:extLst>
          </p:cNvPr>
          <p:cNvSpPr>
            <a:spLocks noGrp="1"/>
          </p:cNvSpPr>
          <p:nvPr>
            <p:ph type="body" sz="quarter" idx="19"/>
          </p:nvPr>
        </p:nvSpPr>
        <p:spPr>
          <a:xfrm>
            <a:off x="6262854" y="4354025"/>
            <a:ext cx="2208612" cy="826965"/>
          </a:xfrm>
        </p:spPr>
        <p:txBody>
          <a:bodyPr/>
          <a:lstStyle>
            <a:lvl1pPr>
              <a:defRPr sz="1100" b="0" i="0">
                <a:solidFill>
                  <a:schemeClr val="bg2">
                    <a:lumMod val="25000"/>
                  </a:schemeClr>
                </a:solidFill>
                <a:latin typeface="Segoe Sans Text" pitchFamily="2" charset="0"/>
                <a:cs typeface="Segoe Sans Text" pitchFamily="2" charset="0"/>
              </a:defRPr>
            </a:lvl1pPr>
          </a:lstStyle>
          <a:p>
            <a:pPr lvl="0"/>
            <a:endParaRPr lang="en-US"/>
          </a:p>
        </p:txBody>
      </p:sp>
      <p:sp>
        <p:nvSpPr>
          <p:cNvPr id="56" name="Text Placeholder 42">
            <a:extLst>
              <a:ext uri="{FF2B5EF4-FFF2-40B4-BE49-F238E27FC236}">
                <a16:creationId xmlns:a16="http://schemas.microsoft.com/office/drawing/2014/main" id="{A337E456-4BEB-B2DF-0DF4-D0E9B0DBE4E7}"/>
              </a:ext>
            </a:extLst>
          </p:cNvPr>
          <p:cNvSpPr>
            <a:spLocks noGrp="1"/>
          </p:cNvSpPr>
          <p:nvPr>
            <p:ph type="body" sz="quarter" idx="22"/>
          </p:nvPr>
        </p:nvSpPr>
        <p:spPr>
          <a:xfrm>
            <a:off x="6262854" y="5391830"/>
            <a:ext cx="5439151" cy="294800"/>
          </a:xfrm>
        </p:spPr>
        <p:txBody>
          <a:bodyPr/>
          <a:lstStyle>
            <a:lvl1pPr>
              <a:defRPr sz="1800" b="1" i="0">
                <a:solidFill>
                  <a:schemeClr val="bg2">
                    <a:lumMod val="25000"/>
                  </a:schemeClr>
                </a:solidFill>
                <a:latin typeface="Segoe Sans Text" pitchFamily="2" charset="0"/>
                <a:cs typeface="Segoe Sans Text" pitchFamily="2" charset="0"/>
              </a:defRPr>
            </a:lvl1pPr>
          </a:lstStyle>
          <a:p>
            <a:pPr lvl="0"/>
            <a:endParaRPr lang="en-US"/>
          </a:p>
        </p:txBody>
      </p:sp>
      <p:sp>
        <p:nvSpPr>
          <p:cNvPr id="57" name="Text Placeholder 42">
            <a:extLst>
              <a:ext uri="{FF2B5EF4-FFF2-40B4-BE49-F238E27FC236}">
                <a16:creationId xmlns:a16="http://schemas.microsoft.com/office/drawing/2014/main" id="{8FE9EA60-14EE-1EE6-7912-4994FB26F3CB}"/>
              </a:ext>
            </a:extLst>
          </p:cNvPr>
          <p:cNvSpPr>
            <a:spLocks noGrp="1"/>
          </p:cNvSpPr>
          <p:nvPr>
            <p:ph type="body" sz="quarter" idx="23"/>
          </p:nvPr>
        </p:nvSpPr>
        <p:spPr>
          <a:xfrm>
            <a:off x="6262854" y="5750185"/>
            <a:ext cx="5439151" cy="403534"/>
          </a:xfrm>
        </p:spPr>
        <p:txBody>
          <a:bodyPr/>
          <a:lstStyle>
            <a:lvl1pPr>
              <a:defRPr sz="1100" b="0" i="0">
                <a:solidFill>
                  <a:schemeClr val="bg2">
                    <a:lumMod val="25000"/>
                  </a:schemeClr>
                </a:solidFill>
                <a:latin typeface="Segoe Sans Text" pitchFamily="2" charset="0"/>
                <a:cs typeface="Segoe Sans Text" pitchFamily="2" charset="0"/>
              </a:defRPr>
            </a:lvl1pPr>
          </a:lstStyle>
          <a:p>
            <a:pPr lvl="0"/>
            <a:endParaRPr lang="en-US"/>
          </a:p>
        </p:txBody>
      </p:sp>
      <p:sp>
        <p:nvSpPr>
          <p:cNvPr id="48" name="Text Placeholder 42">
            <a:extLst>
              <a:ext uri="{FF2B5EF4-FFF2-40B4-BE49-F238E27FC236}">
                <a16:creationId xmlns:a16="http://schemas.microsoft.com/office/drawing/2014/main" id="{5DC7264E-E2D6-671E-B9C8-A414A85DAE46}"/>
              </a:ext>
            </a:extLst>
          </p:cNvPr>
          <p:cNvSpPr>
            <a:spLocks noGrp="1"/>
          </p:cNvSpPr>
          <p:nvPr>
            <p:ph type="body" sz="quarter" idx="16"/>
          </p:nvPr>
        </p:nvSpPr>
        <p:spPr>
          <a:xfrm>
            <a:off x="9469350" y="1677010"/>
            <a:ext cx="2208612" cy="589599"/>
          </a:xfrm>
        </p:spPr>
        <p:txBody>
          <a:bodyPr/>
          <a:lstStyle>
            <a:lvl1pPr>
              <a:defRPr sz="1800" b="1" i="0">
                <a:solidFill>
                  <a:schemeClr val="bg2">
                    <a:lumMod val="25000"/>
                  </a:schemeClr>
                </a:solidFill>
                <a:latin typeface="Segoe Sans Text" pitchFamily="2" charset="0"/>
                <a:cs typeface="Segoe Sans Text" pitchFamily="2" charset="0"/>
              </a:defRPr>
            </a:lvl1pPr>
          </a:lstStyle>
          <a:p>
            <a:pPr lvl="0"/>
            <a:endParaRPr lang="en-US"/>
          </a:p>
        </p:txBody>
      </p:sp>
      <p:sp>
        <p:nvSpPr>
          <p:cNvPr id="49" name="Text Placeholder 42">
            <a:extLst>
              <a:ext uri="{FF2B5EF4-FFF2-40B4-BE49-F238E27FC236}">
                <a16:creationId xmlns:a16="http://schemas.microsoft.com/office/drawing/2014/main" id="{3689FD6F-655A-D6A8-1737-574978BD915C}"/>
              </a:ext>
            </a:extLst>
          </p:cNvPr>
          <p:cNvSpPr>
            <a:spLocks noGrp="1"/>
          </p:cNvSpPr>
          <p:nvPr>
            <p:ph type="body" sz="quarter" idx="17"/>
          </p:nvPr>
        </p:nvSpPr>
        <p:spPr>
          <a:xfrm>
            <a:off x="9469350" y="2330153"/>
            <a:ext cx="2208612" cy="1204085"/>
          </a:xfrm>
        </p:spPr>
        <p:txBody>
          <a:bodyPr/>
          <a:lstStyle>
            <a:lvl1pPr>
              <a:defRPr sz="1100" b="0" i="0">
                <a:solidFill>
                  <a:schemeClr val="bg2">
                    <a:lumMod val="25000"/>
                  </a:schemeClr>
                </a:solidFill>
                <a:latin typeface="Segoe Sans Text" pitchFamily="2" charset="0"/>
                <a:cs typeface="Segoe Sans Text" pitchFamily="2" charset="0"/>
              </a:defRPr>
            </a:lvl1pPr>
          </a:lstStyle>
          <a:p>
            <a:pPr lvl="0"/>
            <a:endParaRPr lang="en-US"/>
          </a:p>
        </p:txBody>
      </p:sp>
      <p:sp>
        <p:nvSpPr>
          <p:cNvPr id="52" name="Text Placeholder 42">
            <a:extLst>
              <a:ext uri="{FF2B5EF4-FFF2-40B4-BE49-F238E27FC236}">
                <a16:creationId xmlns:a16="http://schemas.microsoft.com/office/drawing/2014/main" id="{C55217DB-FE37-17F4-A822-C83DA878DC04}"/>
              </a:ext>
            </a:extLst>
          </p:cNvPr>
          <p:cNvSpPr>
            <a:spLocks noGrp="1"/>
          </p:cNvSpPr>
          <p:nvPr>
            <p:ph type="body" sz="quarter" idx="20"/>
          </p:nvPr>
        </p:nvSpPr>
        <p:spPr>
          <a:xfrm>
            <a:off x="9469350" y="3700882"/>
            <a:ext cx="2208612" cy="589599"/>
          </a:xfrm>
        </p:spPr>
        <p:txBody>
          <a:bodyPr/>
          <a:lstStyle>
            <a:lvl1pPr>
              <a:defRPr sz="1800" b="1" i="0">
                <a:solidFill>
                  <a:schemeClr val="bg2">
                    <a:lumMod val="25000"/>
                  </a:schemeClr>
                </a:solidFill>
                <a:latin typeface="Segoe Sans Text" pitchFamily="2" charset="0"/>
                <a:cs typeface="Segoe Sans Text" pitchFamily="2" charset="0"/>
              </a:defRPr>
            </a:lvl1pPr>
          </a:lstStyle>
          <a:p>
            <a:pPr lvl="0"/>
            <a:endParaRPr lang="en-US"/>
          </a:p>
        </p:txBody>
      </p:sp>
      <p:sp>
        <p:nvSpPr>
          <p:cNvPr id="53" name="Text Placeholder 42">
            <a:extLst>
              <a:ext uri="{FF2B5EF4-FFF2-40B4-BE49-F238E27FC236}">
                <a16:creationId xmlns:a16="http://schemas.microsoft.com/office/drawing/2014/main" id="{5D503262-4B9C-D6DB-D846-CE6423FFF360}"/>
              </a:ext>
            </a:extLst>
          </p:cNvPr>
          <p:cNvSpPr>
            <a:spLocks noGrp="1"/>
          </p:cNvSpPr>
          <p:nvPr>
            <p:ph type="body" sz="quarter" idx="21"/>
          </p:nvPr>
        </p:nvSpPr>
        <p:spPr>
          <a:xfrm>
            <a:off x="9469350" y="4354025"/>
            <a:ext cx="2208612" cy="826965"/>
          </a:xfrm>
        </p:spPr>
        <p:txBody>
          <a:bodyPr/>
          <a:lstStyle>
            <a:lvl1pPr>
              <a:defRPr sz="1100" b="0" i="0">
                <a:solidFill>
                  <a:schemeClr val="bg2">
                    <a:lumMod val="25000"/>
                  </a:schemeClr>
                </a:solidFill>
                <a:latin typeface="Segoe Sans Text" pitchFamily="2" charset="0"/>
                <a:cs typeface="Segoe Sans Text" pitchFamily="2" charset="0"/>
              </a:defRPr>
            </a:lvl1pPr>
          </a:lstStyle>
          <a:p>
            <a:pPr lvl="0"/>
            <a:endParaRPr lang="en-US"/>
          </a:p>
        </p:txBody>
      </p:sp>
      <p:sp>
        <p:nvSpPr>
          <p:cNvPr id="60" name="Picture Placeholder 22">
            <a:extLst>
              <a:ext uri="{FF2B5EF4-FFF2-40B4-BE49-F238E27FC236}">
                <a16:creationId xmlns:a16="http://schemas.microsoft.com/office/drawing/2014/main" id="{0A76D3AB-BCFA-2DA4-36A6-674DC93FABEE}"/>
              </a:ext>
              <a:ext uri="{C183D7F6-B498-43B3-948B-1728B52AA6E4}">
                <adec:decorative xmlns:adec="http://schemas.microsoft.com/office/drawing/2017/decorative" val="1"/>
              </a:ext>
            </a:extLst>
          </p:cNvPr>
          <p:cNvSpPr>
            <a:spLocks noGrp="1"/>
          </p:cNvSpPr>
          <p:nvPr>
            <p:ph type="pic" sz="quarter" idx="24"/>
          </p:nvPr>
        </p:nvSpPr>
        <p:spPr>
          <a:xfrm>
            <a:off x="549276" y="1696289"/>
            <a:ext cx="4587898" cy="4396465"/>
          </a:xfrm>
          <a:prstGeom prst="roundRect">
            <a:avLst>
              <a:gd name="adj" fmla="val 8972"/>
            </a:avLst>
          </a:prstGeom>
        </p:spPr>
        <p:txBody>
          <a:bodyPr/>
          <a:lstStyle/>
          <a:p>
            <a:endParaRPr lang="en-US"/>
          </a:p>
        </p:txBody>
      </p:sp>
      <p:sp>
        <p:nvSpPr>
          <p:cNvPr id="10" name="Footer Placeholder 4">
            <a:extLst>
              <a:ext uri="{FF2B5EF4-FFF2-40B4-BE49-F238E27FC236}">
                <a16:creationId xmlns:a16="http://schemas.microsoft.com/office/drawing/2014/main" id="{479710F7-21D9-9BBF-813A-57CA44BD9E0A}"/>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11" name="Slide Number Placeholder 5">
            <a:extLst>
              <a:ext uri="{FF2B5EF4-FFF2-40B4-BE49-F238E27FC236}">
                <a16:creationId xmlns:a16="http://schemas.microsoft.com/office/drawing/2014/main" id="{EC272A49-113D-55C3-6B7F-EFF934D6EA84}"/>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3832037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list +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E9979A-708B-A5C8-E03C-0224B11A2CE9}"/>
              </a:ext>
            </a:extLst>
          </p:cNvPr>
          <p:cNvSpPr>
            <a:spLocks noGrp="1"/>
          </p:cNvSpPr>
          <p:nvPr>
            <p:ph type="ftr" sz="quarter" idx="10"/>
          </p:nvPr>
        </p:nvSpPr>
        <p:spPr/>
        <p:txBody>
          <a:bodyPr/>
          <a:lstStyle/>
          <a:p>
            <a:r>
              <a:rPr lang="en-US"/>
              <a:t>Program name – DELETE IF NO PROGRAM</a:t>
            </a:r>
          </a:p>
        </p:txBody>
      </p:sp>
      <p:sp>
        <p:nvSpPr>
          <p:cNvPr id="4" name="Slide Number Placeholder 3">
            <a:extLst>
              <a:ext uri="{FF2B5EF4-FFF2-40B4-BE49-F238E27FC236}">
                <a16:creationId xmlns:a16="http://schemas.microsoft.com/office/drawing/2014/main" id="{B916B0CA-3AF5-774E-428E-1C1D9CCA3BDA}"/>
              </a:ext>
            </a:extLst>
          </p:cNvPr>
          <p:cNvSpPr>
            <a:spLocks noGrp="1"/>
          </p:cNvSpPr>
          <p:nvPr>
            <p:ph type="sldNum" sz="quarter" idx="11"/>
          </p:nvPr>
        </p:nvSpPr>
        <p:spPr/>
        <p:txBody>
          <a:bodyPr/>
          <a:lstStyle/>
          <a:p>
            <a:fld id="{7E28B36E-39F9-9643-86B1-BE060D5B1AED}" type="slidenum">
              <a:rPr lang="en-US" smtClean="0"/>
              <a:pPr/>
              <a:t>‹#›</a:t>
            </a:fld>
            <a:endParaRPr lang="en-US"/>
          </a:p>
        </p:txBody>
      </p:sp>
      <p:sp>
        <p:nvSpPr>
          <p:cNvPr id="5" name="Text Placeholder 2">
            <a:extLst>
              <a:ext uri="{FF2B5EF4-FFF2-40B4-BE49-F238E27FC236}">
                <a16:creationId xmlns:a16="http://schemas.microsoft.com/office/drawing/2014/main" id="{6A91D4A8-5491-0156-AB24-B94B466A1A1E}"/>
              </a:ext>
            </a:extLst>
          </p:cNvPr>
          <p:cNvSpPr>
            <a:spLocks noGrp="1"/>
          </p:cNvSpPr>
          <p:nvPr>
            <p:ph type="body" sz="quarter" idx="14" hasCustomPrompt="1"/>
          </p:nvPr>
        </p:nvSpPr>
        <p:spPr>
          <a:xfrm>
            <a:off x="1899576" y="1919174"/>
            <a:ext cx="2208612" cy="2492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a:solidFill>
                  <a:srgbClr val="0078D4"/>
                </a:solidFill>
              </a:rPr>
              <a:t>Title</a:t>
            </a:r>
            <a:endParaRPr lang="en-US" sz="1400">
              <a:solidFill>
                <a:srgbClr val="0078D4"/>
              </a:solidFill>
            </a:endParaRPr>
          </a:p>
        </p:txBody>
      </p:sp>
      <p:sp>
        <p:nvSpPr>
          <p:cNvPr id="6" name="Text Placeholder 3">
            <a:extLst>
              <a:ext uri="{FF2B5EF4-FFF2-40B4-BE49-F238E27FC236}">
                <a16:creationId xmlns:a16="http://schemas.microsoft.com/office/drawing/2014/main" id="{5008F096-2B8A-B146-D8CA-6F1A880C8013}"/>
              </a:ext>
            </a:extLst>
          </p:cNvPr>
          <p:cNvSpPr>
            <a:spLocks noGrp="1"/>
          </p:cNvSpPr>
          <p:nvPr>
            <p:ph type="body" sz="quarter" idx="15" hasCustomPrompt="1"/>
          </p:nvPr>
        </p:nvSpPr>
        <p:spPr>
          <a:xfrm>
            <a:off x="1899576" y="2572317"/>
            <a:ext cx="2208612" cy="1343958"/>
          </a:xfrm>
        </p:spPr>
        <p:txBody>
          <a:bodyPr/>
          <a:lstStyle/>
          <a:p>
            <a:pPr lvl="0"/>
            <a:r>
              <a:rPr lang="en-US" sz="1200"/>
              <a:t>In this exercise, you’ll</a:t>
            </a:r>
          </a:p>
          <a:p>
            <a:pPr lvl="0"/>
            <a:r>
              <a:rPr lang="en-US" sz="1200"/>
              <a:t>Task 1</a:t>
            </a:r>
          </a:p>
          <a:p>
            <a:pPr lvl="0"/>
            <a:r>
              <a:rPr lang="en-US" sz="1200"/>
              <a:t>Task 2</a:t>
            </a:r>
          </a:p>
          <a:p>
            <a:pPr lvl="0"/>
            <a:r>
              <a:rPr lang="en-US" sz="1200"/>
              <a:t>Task 2</a:t>
            </a:r>
          </a:p>
          <a:p>
            <a:pPr lvl="0"/>
            <a:endParaRPr lang="en-US" sz="1200"/>
          </a:p>
        </p:txBody>
      </p:sp>
      <p:grpSp>
        <p:nvGrpSpPr>
          <p:cNvPr id="13" name="Group 12">
            <a:extLst>
              <a:ext uri="{FF2B5EF4-FFF2-40B4-BE49-F238E27FC236}">
                <a16:creationId xmlns:a16="http://schemas.microsoft.com/office/drawing/2014/main" id="{0E2BEFEB-A9BC-86FE-0DC8-9B06EA3085AD}"/>
              </a:ext>
            </a:extLst>
          </p:cNvPr>
          <p:cNvGrpSpPr/>
          <p:nvPr userDrawn="1"/>
        </p:nvGrpSpPr>
        <p:grpSpPr>
          <a:xfrm>
            <a:off x="1032065" y="1826608"/>
            <a:ext cx="738664" cy="738664"/>
            <a:chOff x="5570166" y="1584444"/>
            <a:chExt cx="738664" cy="738664"/>
          </a:xfrm>
        </p:grpSpPr>
        <p:sp>
          <p:nvSpPr>
            <p:cNvPr id="14" name="Oval 13">
              <a:extLst>
                <a:ext uri="{FF2B5EF4-FFF2-40B4-BE49-F238E27FC236}">
                  <a16:creationId xmlns:a16="http://schemas.microsoft.com/office/drawing/2014/main" id="{713F63A8-D82C-777B-B6C7-5102AAE37A52}"/>
                </a:ext>
              </a:extLst>
            </p:cNvPr>
            <p:cNvSpPr/>
            <p:nvPr/>
          </p:nvSpPr>
          <p:spPr>
            <a:xfrm>
              <a:off x="5570166" y="1584444"/>
              <a:ext cx="738664" cy="738664"/>
            </a:xfrm>
            <a:prstGeom prst="ellipse">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endParaRPr>
            </a:p>
          </p:txBody>
        </p:sp>
        <p:sp>
          <p:nvSpPr>
            <p:cNvPr id="15" name="TextBox 14">
              <a:extLst>
                <a:ext uri="{FF2B5EF4-FFF2-40B4-BE49-F238E27FC236}">
                  <a16:creationId xmlns:a16="http://schemas.microsoft.com/office/drawing/2014/main" id="{70B6D412-7EBC-0285-A7BD-068BC5854C68}"/>
                </a:ext>
              </a:extLst>
            </p:cNvPr>
            <p:cNvSpPr txBox="1"/>
            <p:nvPr/>
          </p:nvSpPr>
          <p:spPr>
            <a:xfrm>
              <a:off x="5673919" y="1584444"/>
              <a:ext cx="53115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rPr>
                <a:t>1</a:t>
              </a:r>
            </a:p>
          </p:txBody>
        </p:sp>
      </p:grpSp>
      <p:grpSp>
        <p:nvGrpSpPr>
          <p:cNvPr id="16" name="Group 15">
            <a:extLst>
              <a:ext uri="{FF2B5EF4-FFF2-40B4-BE49-F238E27FC236}">
                <a16:creationId xmlns:a16="http://schemas.microsoft.com/office/drawing/2014/main" id="{0DBA1353-C5FE-CF5F-8D0E-8FEC4318D8B7}"/>
              </a:ext>
            </a:extLst>
          </p:cNvPr>
          <p:cNvGrpSpPr/>
          <p:nvPr userDrawn="1"/>
        </p:nvGrpSpPr>
        <p:grpSpPr>
          <a:xfrm>
            <a:off x="1033272" y="3867912"/>
            <a:ext cx="738664" cy="738664"/>
            <a:chOff x="5570166" y="1584444"/>
            <a:chExt cx="738664" cy="738664"/>
          </a:xfrm>
        </p:grpSpPr>
        <p:sp>
          <p:nvSpPr>
            <p:cNvPr id="17" name="Oval 16">
              <a:extLst>
                <a:ext uri="{FF2B5EF4-FFF2-40B4-BE49-F238E27FC236}">
                  <a16:creationId xmlns:a16="http://schemas.microsoft.com/office/drawing/2014/main" id="{D49F7CF7-AE01-D82B-1C74-F10D45A4CF48}"/>
                </a:ext>
              </a:extLst>
            </p:cNvPr>
            <p:cNvSpPr/>
            <p:nvPr/>
          </p:nvSpPr>
          <p:spPr>
            <a:xfrm>
              <a:off x="5570166" y="1584444"/>
              <a:ext cx="738664" cy="738664"/>
            </a:xfrm>
            <a:prstGeom prst="ellipse">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B1E1"/>
                </a:solidFill>
                <a:effectLst/>
                <a:uLnTx/>
                <a:uFillTx/>
                <a:latin typeface="Segoe Sans Display" pitchFamily="2" charset="0"/>
                <a:ea typeface="+mn-ea"/>
                <a:cs typeface="Segoe Sans Display" pitchFamily="2" charset="0"/>
              </a:endParaRPr>
            </a:p>
          </p:txBody>
        </p:sp>
        <p:sp>
          <p:nvSpPr>
            <p:cNvPr id="18" name="TextBox 17">
              <a:extLst>
                <a:ext uri="{FF2B5EF4-FFF2-40B4-BE49-F238E27FC236}">
                  <a16:creationId xmlns:a16="http://schemas.microsoft.com/office/drawing/2014/main" id="{70E4E384-FF1E-2B7F-867C-49F72E7ADBCA}"/>
                </a:ext>
              </a:extLst>
            </p:cNvPr>
            <p:cNvSpPr txBox="1"/>
            <p:nvPr/>
          </p:nvSpPr>
          <p:spPr>
            <a:xfrm>
              <a:off x="5673919" y="1584444"/>
              <a:ext cx="53115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rPr>
                <a:t>2</a:t>
              </a:r>
            </a:p>
          </p:txBody>
        </p:sp>
      </p:grpSp>
      <p:grpSp>
        <p:nvGrpSpPr>
          <p:cNvPr id="19" name="Group 18">
            <a:extLst>
              <a:ext uri="{FF2B5EF4-FFF2-40B4-BE49-F238E27FC236}">
                <a16:creationId xmlns:a16="http://schemas.microsoft.com/office/drawing/2014/main" id="{E9FF6222-4D56-93EF-E938-1CF0FD61319B}"/>
              </a:ext>
            </a:extLst>
          </p:cNvPr>
          <p:cNvGrpSpPr/>
          <p:nvPr userDrawn="1"/>
        </p:nvGrpSpPr>
        <p:grpSpPr>
          <a:xfrm>
            <a:off x="7045556" y="1828800"/>
            <a:ext cx="738664" cy="738664"/>
            <a:chOff x="5570166" y="1584444"/>
            <a:chExt cx="738664" cy="738664"/>
          </a:xfrm>
        </p:grpSpPr>
        <p:sp>
          <p:nvSpPr>
            <p:cNvPr id="20" name="Oval 19">
              <a:extLst>
                <a:ext uri="{FF2B5EF4-FFF2-40B4-BE49-F238E27FC236}">
                  <a16:creationId xmlns:a16="http://schemas.microsoft.com/office/drawing/2014/main" id="{872BC9AB-7DED-D2C3-41A6-BD4E9F06D979}"/>
                </a:ext>
              </a:extLst>
            </p:cNvPr>
            <p:cNvSpPr/>
            <p:nvPr/>
          </p:nvSpPr>
          <p:spPr>
            <a:xfrm>
              <a:off x="5570166" y="1584444"/>
              <a:ext cx="738664" cy="738664"/>
            </a:xfrm>
            <a:prstGeom prst="ellipse">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endParaRPr>
            </a:p>
          </p:txBody>
        </p:sp>
        <p:sp>
          <p:nvSpPr>
            <p:cNvPr id="21" name="TextBox 20">
              <a:extLst>
                <a:ext uri="{FF2B5EF4-FFF2-40B4-BE49-F238E27FC236}">
                  <a16:creationId xmlns:a16="http://schemas.microsoft.com/office/drawing/2014/main" id="{9AE05300-2174-29BC-1F3B-897E60F1CD1C}"/>
                </a:ext>
              </a:extLst>
            </p:cNvPr>
            <p:cNvSpPr txBox="1"/>
            <p:nvPr/>
          </p:nvSpPr>
          <p:spPr>
            <a:xfrm>
              <a:off x="5673919" y="1584444"/>
              <a:ext cx="53115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rPr>
                <a:t>3</a:t>
              </a:r>
            </a:p>
          </p:txBody>
        </p:sp>
      </p:grpSp>
      <p:grpSp>
        <p:nvGrpSpPr>
          <p:cNvPr id="22" name="Group 21">
            <a:extLst>
              <a:ext uri="{FF2B5EF4-FFF2-40B4-BE49-F238E27FC236}">
                <a16:creationId xmlns:a16="http://schemas.microsoft.com/office/drawing/2014/main" id="{3C0B3A89-B2DF-0700-FF7F-B85F6C7500C4}"/>
              </a:ext>
            </a:extLst>
          </p:cNvPr>
          <p:cNvGrpSpPr/>
          <p:nvPr userDrawn="1"/>
        </p:nvGrpSpPr>
        <p:grpSpPr>
          <a:xfrm>
            <a:off x="7045556" y="3863752"/>
            <a:ext cx="738664" cy="738664"/>
            <a:chOff x="5570166" y="1584444"/>
            <a:chExt cx="738664" cy="738664"/>
          </a:xfrm>
        </p:grpSpPr>
        <p:sp>
          <p:nvSpPr>
            <p:cNvPr id="23" name="Oval 22">
              <a:extLst>
                <a:ext uri="{FF2B5EF4-FFF2-40B4-BE49-F238E27FC236}">
                  <a16:creationId xmlns:a16="http://schemas.microsoft.com/office/drawing/2014/main" id="{27B68E63-F286-1168-2DAE-843E014248F6}"/>
                </a:ext>
              </a:extLst>
            </p:cNvPr>
            <p:cNvSpPr/>
            <p:nvPr/>
          </p:nvSpPr>
          <p:spPr>
            <a:xfrm>
              <a:off x="5570166" y="1584444"/>
              <a:ext cx="738664" cy="738664"/>
            </a:xfrm>
            <a:prstGeom prst="ellipse">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endParaRPr>
            </a:p>
          </p:txBody>
        </p:sp>
        <p:sp>
          <p:nvSpPr>
            <p:cNvPr id="24" name="TextBox 23">
              <a:extLst>
                <a:ext uri="{FF2B5EF4-FFF2-40B4-BE49-F238E27FC236}">
                  <a16:creationId xmlns:a16="http://schemas.microsoft.com/office/drawing/2014/main" id="{98DE63FA-B2BF-329E-7CFD-CC1DFB20DEE9}"/>
                </a:ext>
              </a:extLst>
            </p:cNvPr>
            <p:cNvSpPr txBox="1"/>
            <p:nvPr/>
          </p:nvSpPr>
          <p:spPr>
            <a:xfrm>
              <a:off x="5673919" y="1584444"/>
              <a:ext cx="53115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rPr>
                <a:t>4</a:t>
              </a:r>
            </a:p>
          </p:txBody>
        </p:sp>
      </p:grpSp>
      <p:sp>
        <p:nvSpPr>
          <p:cNvPr id="25" name="Text Placeholder 40">
            <a:extLst>
              <a:ext uri="{FF2B5EF4-FFF2-40B4-BE49-F238E27FC236}">
                <a16:creationId xmlns:a16="http://schemas.microsoft.com/office/drawing/2014/main" id="{33C593F9-6651-2338-D47D-891611E9D3DF}"/>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28" name="Text Placeholder 2">
            <a:extLst>
              <a:ext uri="{FF2B5EF4-FFF2-40B4-BE49-F238E27FC236}">
                <a16:creationId xmlns:a16="http://schemas.microsoft.com/office/drawing/2014/main" id="{3A51D3D4-477C-2BFF-D365-F71B35607532}"/>
              </a:ext>
            </a:extLst>
          </p:cNvPr>
          <p:cNvSpPr>
            <a:spLocks noGrp="1"/>
          </p:cNvSpPr>
          <p:nvPr>
            <p:ph type="body" sz="quarter" idx="22" hasCustomPrompt="1"/>
          </p:nvPr>
        </p:nvSpPr>
        <p:spPr>
          <a:xfrm>
            <a:off x="1899576" y="2250177"/>
            <a:ext cx="2208612" cy="193899"/>
          </a:xfrm>
        </p:spPr>
        <p:txBody>
          <a:bodyPr vert="horz" wrap="square" lIns="0" tIns="0" rIns="0" bIns="0" rtlCol="0">
            <a:spAutoFit/>
          </a:bodyPr>
          <a:lstStyle>
            <a:lvl1pPr>
              <a:defRPr lang="en-US" sz="1600" b="1" i="0" dirty="0">
                <a:solidFill>
                  <a:srgbClr val="0078D4"/>
                </a:solidFill>
                <a:latin typeface="Segoe Sans Text" pitchFamily="2" charset="0"/>
                <a:cs typeface="Segoe Sans Text" pitchFamily="2" charset="0"/>
              </a:defRPr>
            </a:lvl1pPr>
          </a:lstStyle>
          <a:p>
            <a:pPr lvl="0"/>
            <a:r>
              <a:rPr lang="en-US" sz="1400">
                <a:solidFill>
                  <a:srgbClr val="0078D4"/>
                </a:solidFill>
              </a:rPr>
              <a:t>Estimated time: xx</a:t>
            </a:r>
          </a:p>
        </p:txBody>
      </p:sp>
      <p:sp>
        <p:nvSpPr>
          <p:cNvPr id="29" name="Text Placeholder 2">
            <a:extLst>
              <a:ext uri="{FF2B5EF4-FFF2-40B4-BE49-F238E27FC236}">
                <a16:creationId xmlns:a16="http://schemas.microsoft.com/office/drawing/2014/main" id="{53116946-8C62-755E-8963-417423609C47}"/>
              </a:ext>
            </a:extLst>
          </p:cNvPr>
          <p:cNvSpPr>
            <a:spLocks noGrp="1"/>
          </p:cNvSpPr>
          <p:nvPr>
            <p:ph type="body" sz="quarter" idx="23" hasCustomPrompt="1"/>
          </p:nvPr>
        </p:nvSpPr>
        <p:spPr>
          <a:xfrm>
            <a:off x="1899576" y="4089772"/>
            <a:ext cx="2208612" cy="2492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a:solidFill>
                  <a:srgbClr val="0078D4"/>
                </a:solidFill>
              </a:rPr>
              <a:t>Title</a:t>
            </a:r>
            <a:endParaRPr lang="en-US" sz="1400">
              <a:solidFill>
                <a:srgbClr val="0078D4"/>
              </a:solidFill>
            </a:endParaRPr>
          </a:p>
        </p:txBody>
      </p:sp>
      <p:sp>
        <p:nvSpPr>
          <p:cNvPr id="30" name="Text Placeholder 3">
            <a:extLst>
              <a:ext uri="{FF2B5EF4-FFF2-40B4-BE49-F238E27FC236}">
                <a16:creationId xmlns:a16="http://schemas.microsoft.com/office/drawing/2014/main" id="{F31419C3-3E2D-06EC-3489-71685B06DBEC}"/>
              </a:ext>
            </a:extLst>
          </p:cNvPr>
          <p:cNvSpPr>
            <a:spLocks noGrp="1"/>
          </p:cNvSpPr>
          <p:nvPr>
            <p:ph type="body" sz="quarter" idx="24" hasCustomPrompt="1"/>
          </p:nvPr>
        </p:nvSpPr>
        <p:spPr>
          <a:xfrm>
            <a:off x="1899576" y="4742915"/>
            <a:ext cx="2208612" cy="1343958"/>
          </a:xfrm>
        </p:spPr>
        <p:txBody>
          <a:bodyPr/>
          <a:lstStyle/>
          <a:p>
            <a:pPr lvl="0"/>
            <a:r>
              <a:rPr lang="en-US" sz="1200"/>
              <a:t>In this exercise, you’ll</a:t>
            </a:r>
          </a:p>
          <a:p>
            <a:pPr lvl="0"/>
            <a:r>
              <a:rPr lang="en-US" sz="1200"/>
              <a:t>Task 1</a:t>
            </a:r>
          </a:p>
          <a:p>
            <a:pPr lvl="0"/>
            <a:r>
              <a:rPr lang="en-US" sz="1200"/>
              <a:t>Task 2</a:t>
            </a:r>
          </a:p>
          <a:p>
            <a:pPr lvl="0"/>
            <a:r>
              <a:rPr lang="en-US" sz="1200"/>
              <a:t>Task 2</a:t>
            </a:r>
          </a:p>
          <a:p>
            <a:pPr lvl="0"/>
            <a:endParaRPr lang="en-US" sz="1200"/>
          </a:p>
        </p:txBody>
      </p:sp>
      <p:sp>
        <p:nvSpPr>
          <p:cNvPr id="31" name="Text Placeholder 2">
            <a:extLst>
              <a:ext uri="{FF2B5EF4-FFF2-40B4-BE49-F238E27FC236}">
                <a16:creationId xmlns:a16="http://schemas.microsoft.com/office/drawing/2014/main" id="{2E03A952-4A5B-1A5D-6EBD-732B1A58A5A8}"/>
              </a:ext>
            </a:extLst>
          </p:cNvPr>
          <p:cNvSpPr>
            <a:spLocks noGrp="1"/>
          </p:cNvSpPr>
          <p:nvPr>
            <p:ph type="body" sz="quarter" idx="25" hasCustomPrompt="1"/>
          </p:nvPr>
        </p:nvSpPr>
        <p:spPr>
          <a:xfrm>
            <a:off x="1899576" y="4420775"/>
            <a:ext cx="2208612" cy="1938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sz="1400">
                <a:solidFill>
                  <a:srgbClr val="0078D4"/>
                </a:solidFill>
              </a:rPr>
              <a:t>Estimated time: xx</a:t>
            </a:r>
          </a:p>
        </p:txBody>
      </p:sp>
      <p:sp>
        <p:nvSpPr>
          <p:cNvPr id="32" name="Text Placeholder 2">
            <a:extLst>
              <a:ext uri="{FF2B5EF4-FFF2-40B4-BE49-F238E27FC236}">
                <a16:creationId xmlns:a16="http://schemas.microsoft.com/office/drawing/2014/main" id="{CE87DA41-B323-80A5-BA40-DF27A49963CA}"/>
              </a:ext>
            </a:extLst>
          </p:cNvPr>
          <p:cNvSpPr>
            <a:spLocks noGrp="1"/>
          </p:cNvSpPr>
          <p:nvPr>
            <p:ph type="body" sz="quarter" idx="26" hasCustomPrompt="1"/>
          </p:nvPr>
        </p:nvSpPr>
        <p:spPr>
          <a:xfrm>
            <a:off x="7954012" y="1919174"/>
            <a:ext cx="2208612" cy="2492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a:solidFill>
                  <a:srgbClr val="0078D4"/>
                </a:solidFill>
              </a:rPr>
              <a:t>Title</a:t>
            </a:r>
            <a:endParaRPr lang="en-US" sz="1400">
              <a:solidFill>
                <a:srgbClr val="0078D4"/>
              </a:solidFill>
            </a:endParaRPr>
          </a:p>
        </p:txBody>
      </p:sp>
      <p:sp>
        <p:nvSpPr>
          <p:cNvPr id="33" name="Text Placeholder 3">
            <a:extLst>
              <a:ext uri="{FF2B5EF4-FFF2-40B4-BE49-F238E27FC236}">
                <a16:creationId xmlns:a16="http://schemas.microsoft.com/office/drawing/2014/main" id="{3CB81B4E-AA82-AAA9-60BC-649E2ECA8EA8}"/>
              </a:ext>
            </a:extLst>
          </p:cNvPr>
          <p:cNvSpPr>
            <a:spLocks noGrp="1"/>
          </p:cNvSpPr>
          <p:nvPr>
            <p:ph type="body" sz="quarter" idx="27" hasCustomPrompt="1"/>
          </p:nvPr>
        </p:nvSpPr>
        <p:spPr>
          <a:xfrm>
            <a:off x="7954012" y="2572317"/>
            <a:ext cx="2208612" cy="1343958"/>
          </a:xfrm>
        </p:spPr>
        <p:txBody>
          <a:bodyPr/>
          <a:lstStyle/>
          <a:p>
            <a:pPr lvl="0"/>
            <a:r>
              <a:rPr lang="en-US" sz="1200"/>
              <a:t>In this exercise, you’ll</a:t>
            </a:r>
          </a:p>
          <a:p>
            <a:pPr lvl="0"/>
            <a:r>
              <a:rPr lang="en-US" sz="1200"/>
              <a:t>Task 1</a:t>
            </a:r>
          </a:p>
          <a:p>
            <a:pPr lvl="0"/>
            <a:r>
              <a:rPr lang="en-US" sz="1200"/>
              <a:t>Task 2</a:t>
            </a:r>
          </a:p>
          <a:p>
            <a:pPr lvl="0"/>
            <a:r>
              <a:rPr lang="en-US" sz="1200"/>
              <a:t>Task 2</a:t>
            </a:r>
          </a:p>
          <a:p>
            <a:pPr lvl="0"/>
            <a:endParaRPr lang="en-US" sz="1200"/>
          </a:p>
        </p:txBody>
      </p:sp>
      <p:sp>
        <p:nvSpPr>
          <p:cNvPr id="34" name="Text Placeholder 2">
            <a:extLst>
              <a:ext uri="{FF2B5EF4-FFF2-40B4-BE49-F238E27FC236}">
                <a16:creationId xmlns:a16="http://schemas.microsoft.com/office/drawing/2014/main" id="{36B8D523-7AA4-2799-1E36-1C729F82286F}"/>
              </a:ext>
            </a:extLst>
          </p:cNvPr>
          <p:cNvSpPr>
            <a:spLocks noGrp="1"/>
          </p:cNvSpPr>
          <p:nvPr>
            <p:ph type="body" sz="quarter" idx="28" hasCustomPrompt="1"/>
          </p:nvPr>
        </p:nvSpPr>
        <p:spPr>
          <a:xfrm>
            <a:off x="7954012" y="2250177"/>
            <a:ext cx="2208612" cy="193899"/>
          </a:xfrm>
        </p:spPr>
        <p:txBody>
          <a:bodyPr vert="horz" wrap="square" lIns="0" tIns="0" rIns="0" bIns="0" rtlCol="0">
            <a:spAutoFit/>
          </a:bodyPr>
          <a:lstStyle>
            <a:lvl1pPr>
              <a:defRPr lang="en-US" sz="1600" b="1" i="0" dirty="0">
                <a:solidFill>
                  <a:srgbClr val="0078D4"/>
                </a:solidFill>
                <a:latin typeface="Segoe Sans Text" pitchFamily="2" charset="0"/>
                <a:cs typeface="Segoe Sans Text" pitchFamily="2" charset="0"/>
              </a:defRPr>
            </a:lvl1pPr>
          </a:lstStyle>
          <a:p>
            <a:pPr lvl="0"/>
            <a:r>
              <a:rPr lang="en-US" sz="1400">
                <a:solidFill>
                  <a:srgbClr val="0078D4"/>
                </a:solidFill>
              </a:rPr>
              <a:t>Estimated time: xx</a:t>
            </a:r>
          </a:p>
        </p:txBody>
      </p:sp>
      <p:sp>
        <p:nvSpPr>
          <p:cNvPr id="35" name="Text Placeholder 2">
            <a:extLst>
              <a:ext uri="{FF2B5EF4-FFF2-40B4-BE49-F238E27FC236}">
                <a16:creationId xmlns:a16="http://schemas.microsoft.com/office/drawing/2014/main" id="{EB53E908-FD39-7271-BC27-CE2BBF7D6AB9}"/>
              </a:ext>
            </a:extLst>
          </p:cNvPr>
          <p:cNvSpPr>
            <a:spLocks noGrp="1"/>
          </p:cNvSpPr>
          <p:nvPr>
            <p:ph type="body" sz="quarter" idx="29" hasCustomPrompt="1"/>
          </p:nvPr>
        </p:nvSpPr>
        <p:spPr>
          <a:xfrm>
            <a:off x="7954012" y="4089772"/>
            <a:ext cx="2208612" cy="2492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a:solidFill>
                  <a:srgbClr val="0078D4"/>
                </a:solidFill>
              </a:rPr>
              <a:t>Title</a:t>
            </a:r>
            <a:endParaRPr lang="en-US" sz="1400">
              <a:solidFill>
                <a:srgbClr val="0078D4"/>
              </a:solidFill>
            </a:endParaRPr>
          </a:p>
        </p:txBody>
      </p:sp>
      <p:sp>
        <p:nvSpPr>
          <p:cNvPr id="36" name="Text Placeholder 3">
            <a:extLst>
              <a:ext uri="{FF2B5EF4-FFF2-40B4-BE49-F238E27FC236}">
                <a16:creationId xmlns:a16="http://schemas.microsoft.com/office/drawing/2014/main" id="{9441DEB9-A04C-8357-AD81-128CBACD4B1E}"/>
              </a:ext>
            </a:extLst>
          </p:cNvPr>
          <p:cNvSpPr>
            <a:spLocks noGrp="1"/>
          </p:cNvSpPr>
          <p:nvPr>
            <p:ph type="body" sz="quarter" idx="30" hasCustomPrompt="1"/>
          </p:nvPr>
        </p:nvSpPr>
        <p:spPr>
          <a:xfrm>
            <a:off x="7954012" y="4742915"/>
            <a:ext cx="2208612" cy="1343958"/>
          </a:xfrm>
        </p:spPr>
        <p:txBody>
          <a:bodyPr/>
          <a:lstStyle/>
          <a:p>
            <a:pPr lvl="0"/>
            <a:r>
              <a:rPr lang="en-US" sz="1200"/>
              <a:t>In this exercise, you’ll</a:t>
            </a:r>
          </a:p>
          <a:p>
            <a:pPr lvl="0"/>
            <a:r>
              <a:rPr lang="en-US" sz="1200"/>
              <a:t>Task 1</a:t>
            </a:r>
          </a:p>
          <a:p>
            <a:pPr lvl="0"/>
            <a:r>
              <a:rPr lang="en-US" sz="1200"/>
              <a:t>Task 2</a:t>
            </a:r>
          </a:p>
          <a:p>
            <a:pPr lvl="0"/>
            <a:r>
              <a:rPr lang="en-US" sz="1200"/>
              <a:t>Task 2</a:t>
            </a:r>
          </a:p>
          <a:p>
            <a:pPr lvl="0"/>
            <a:endParaRPr lang="en-US" sz="1200"/>
          </a:p>
        </p:txBody>
      </p:sp>
      <p:sp>
        <p:nvSpPr>
          <p:cNvPr id="37" name="Text Placeholder 2">
            <a:extLst>
              <a:ext uri="{FF2B5EF4-FFF2-40B4-BE49-F238E27FC236}">
                <a16:creationId xmlns:a16="http://schemas.microsoft.com/office/drawing/2014/main" id="{C7F611CF-9B52-7566-908D-C63691AF5FFF}"/>
              </a:ext>
            </a:extLst>
          </p:cNvPr>
          <p:cNvSpPr>
            <a:spLocks noGrp="1"/>
          </p:cNvSpPr>
          <p:nvPr>
            <p:ph type="body" sz="quarter" idx="31" hasCustomPrompt="1"/>
          </p:nvPr>
        </p:nvSpPr>
        <p:spPr>
          <a:xfrm>
            <a:off x="7954012" y="4420775"/>
            <a:ext cx="2208612" cy="1938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sz="1400">
                <a:solidFill>
                  <a:srgbClr val="0078D4"/>
                </a:solidFill>
              </a:rPr>
              <a:t>Estimated time: xx</a:t>
            </a:r>
          </a:p>
        </p:txBody>
      </p:sp>
    </p:spTree>
    <p:extLst>
      <p:ext uri="{BB962C8B-B14F-4D97-AF65-F5344CB8AC3E}">
        <p14:creationId xmlns:p14="http://schemas.microsoft.com/office/powerpoint/2010/main" val="50718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image + 4 text block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F9CCDAF-14B9-0D6E-071B-33A6643E178C}"/>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2" name="Picture Placeholder 22">
            <a:extLst>
              <a:ext uri="{FF2B5EF4-FFF2-40B4-BE49-F238E27FC236}">
                <a16:creationId xmlns:a16="http://schemas.microsoft.com/office/drawing/2014/main" id="{D5E755B9-E544-652D-41D9-9CF6090D5E56}"/>
              </a:ext>
            </a:extLst>
          </p:cNvPr>
          <p:cNvSpPr>
            <a:spLocks noGrp="1"/>
          </p:cNvSpPr>
          <p:nvPr>
            <p:ph type="pic" sz="quarter" idx="24"/>
          </p:nvPr>
        </p:nvSpPr>
        <p:spPr>
          <a:xfrm>
            <a:off x="630865" y="904465"/>
            <a:ext cx="3336774" cy="5107131"/>
          </a:xfrm>
          <a:prstGeom prst="roundRect">
            <a:avLst>
              <a:gd name="adj" fmla="val 8972"/>
            </a:avLst>
          </a:prstGeom>
        </p:spPr>
        <p:txBody>
          <a:bodyPr/>
          <a:lstStyle/>
          <a:p>
            <a:endParaRPr lang="en-US"/>
          </a:p>
        </p:txBody>
      </p:sp>
      <p:sp>
        <p:nvSpPr>
          <p:cNvPr id="3" name="Text Placeholder 42">
            <a:extLst>
              <a:ext uri="{FF2B5EF4-FFF2-40B4-BE49-F238E27FC236}">
                <a16:creationId xmlns:a16="http://schemas.microsoft.com/office/drawing/2014/main" id="{DF3D0A45-8631-B9CF-2A70-15E97F1428DC}"/>
              </a:ext>
            </a:extLst>
          </p:cNvPr>
          <p:cNvSpPr>
            <a:spLocks noGrp="1"/>
          </p:cNvSpPr>
          <p:nvPr>
            <p:ph type="body" sz="quarter" idx="25"/>
          </p:nvPr>
        </p:nvSpPr>
        <p:spPr>
          <a:xfrm>
            <a:off x="7970445" y="3578496"/>
            <a:ext cx="3590690" cy="332399"/>
          </a:xfrm>
        </p:spPr>
        <p:txBody>
          <a:bodyPr/>
          <a:lstStyle>
            <a:lvl1pPr algn="l">
              <a:defRPr sz="2400" b="1" i="0">
                <a:solidFill>
                  <a:srgbClr val="0070C0"/>
                </a:solidFill>
                <a:latin typeface="Segoe Sans Text" pitchFamily="2" charset="0"/>
                <a:cs typeface="Segoe Sans Text" pitchFamily="2" charset="0"/>
              </a:defRPr>
            </a:lvl1pPr>
          </a:lstStyle>
          <a:p>
            <a:pPr lvl="0"/>
            <a:endParaRPr lang="en-US"/>
          </a:p>
        </p:txBody>
      </p:sp>
      <p:sp>
        <p:nvSpPr>
          <p:cNvPr id="4" name="Text Placeholder 42">
            <a:extLst>
              <a:ext uri="{FF2B5EF4-FFF2-40B4-BE49-F238E27FC236}">
                <a16:creationId xmlns:a16="http://schemas.microsoft.com/office/drawing/2014/main" id="{56888B0C-0019-5157-4134-B704CA0F2330}"/>
              </a:ext>
            </a:extLst>
          </p:cNvPr>
          <p:cNvSpPr>
            <a:spLocks noGrp="1"/>
          </p:cNvSpPr>
          <p:nvPr>
            <p:ph type="body" sz="quarter" idx="26"/>
          </p:nvPr>
        </p:nvSpPr>
        <p:spPr>
          <a:xfrm>
            <a:off x="7970445" y="3972358"/>
            <a:ext cx="3590690" cy="1822153"/>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5" name="Text Placeholder 42">
            <a:extLst>
              <a:ext uri="{FF2B5EF4-FFF2-40B4-BE49-F238E27FC236}">
                <a16:creationId xmlns:a16="http://schemas.microsoft.com/office/drawing/2014/main" id="{DE8665BB-0D06-7FCE-E765-CEE011D88DCB}"/>
              </a:ext>
            </a:extLst>
          </p:cNvPr>
          <p:cNvSpPr>
            <a:spLocks noGrp="1"/>
          </p:cNvSpPr>
          <p:nvPr>
            <p:ph type="body" sz="quarter" idx="27"/>
          </p:nvPr>
        </p:nvSpPr>
        <p:spPr>
          <a:xfrm>
            <a:off x="4173697" y="3578496"/>
            <a:ext cx="3590690" cy="332399"/>
          </a:xfrm>
        </p:spPr>
        <p:txBody>
          <a:bodyPr/>
          <a:lstStyle>
            <a:lvl1pPr algn="l">
              <a:defRPr sz="2400" b="1" i="0">
                <a:solidFill>
                  <a:srgbClr val="0070C0"/>
                </a:solidFill>
                <a:latin typeface="Segoe Sans Text" pitchFamily="2" charset="0"/>
                <a:cs typeface="Segoe Sans Text" pitchFamily="2" charset="0"/>
              </a:defRPr>
            </a:lvl1pPr>
          </a:lstStyle>
          <a:p>
            <a:pPr lvl="0"/>
            <a:endParaRPr lang="en-US"/>
          </a:p>
        </p:txBody>
      </p:sp>
      <p:sp>
        <p:nvSpPr>
          <p:cNvPr id="9" name="Text Placeholder 42">
            <a:extLst>
              <a:ext uri="{FF2B5EF4-FFF2-40B4-BE49-F238E27FC236}">
                <a16:creationId xmlns:a16="http://schemas.microsoft.com/office/drawing/2014/main" id="{719C23FC-E4E8-59D7-E6D0-6B8A8DBC588B}"/>
              </a:ext>
            </a:extLst>
          </p:cNvPr>
          <p:cNvSpPr>
            <a:spLocks noGrp="1"/>
          </p:cNvSpPr>
          <p:nvPr>
            <p:ph type="body" sz="quarter" idx="28"/>
          </p:nvPr>
        </p:nvSpPr>
        <p:spPr>
          <a:xfrm>
            <a:off x="4173697" y="3972358"/>
            <a:ext cx="3590690" cy="1822153"/>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10" name="Text Placeholder 42">
            <a:extLst>
              <a:ext uri="{FF2B5EF4-FFF2-40B4-BE49-F238E27FC236}">
                <a16:creationId xmlns:a16="http://schemas.microsoft.com/office/drawing/2014/main" id="{CB1B0813-93C2-A6C3-D27F-C00D35DAF632}"/>
              </a:ext>
            </a:extLst>
          </p:cNvPr>
          <p:cNvSpPr>
            <a:spLocks noGrp="1"/>
          </p:cNvSpPr>
          <p:nvPr>
            <p:ph type="body" sz="quarter" idx="29"/>
          </p:nvPr>
        </p:nvSpPr>
        <p:spPr>
          <a:xfrm>
            <a:off x="7970445" y="1193105"/>
            <a:ext cx="3590690" cy="332399"/>
          </a:xfrm>
        </p:spPr>
        <p:txBody>
          <a:bodyPr/>
          <a:lstStyle>
            <a:lvl1pPr algn="l">
              <a:defRPr sz="2400" b="1" i="0">
                <a:solidFill>
                  <a:srgbClr val="0070C0"/>
                </a:solidFill>
                <a:latin typeface="Segoe Sans Text" pitchFamily="2" charset="0"/>
                <a:cs typeface="Segoe Sans Text" pitchFamily="2" charset="0"/>
              </a:defRPr>
            </a:lvl1pPr>
          </a:lstStyle>
          <a:p>
            <a:pPr lvl="0"/>
            <a:endParaRPr lang="en-US"/>
          </a:p>
        </p:txBody>
      </p:sp>
      <p:sp>
        <p:nvSpPr>
          <p:cNvPr id="11" name="Text Placeholder 42">
            <a:extLst>
              <a:ext uri="{FF2B5EF4-FFF2-40B4-BE49-F238E27FC236}">
                <a16:creationId xmlns:a16="http://schemas.microsoft.com/office/drawing/2014/main" id="{BAB09FE7-5FFD-FD78-C9D5-95B9B614E63E}"/>
              </a:ext>
            </a:extLst>
          </p:cNvPr>
          <p:cNvSpPr>
            <a:spLocks noGrp="1"/>
          </p:cNvSpPr>
          <p:nvPr>
            <p:ph type="body" sz="quarter" idx="30"/>
          </p:nvPr>
        </p:nvSpPr>
        <p:spPr>
          <a:xfrm>
            <a:off x="7970445" y="1586967"/>
            <a:ext cx="3590690" cy="1822153"/>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16" name="Text Placeholder 42">
            <a:extLst>
              <a:ext uri="{FF2B5EF4-FFF2-40B4-BE49-F238E27FC236}">
                <a16:creationId xmlns:a16="http://schemas.microsoft.com/office/drawing/2014/main" id="{2B3E7794-E467-F736-40D9-0903B1061387}"/>
              </a:ext>
            </a:extLst>
          </p:cNvPr>
          <p:cNvSpPr>
            <a:spLocks noGrp="1"/>
          </p:cNvSpPr>
          <p:nvPr>
            <p:ph type="body" sz="quarter" idx="31"/>
          </p:nvPr>
        </p:nvSpPr>
        <p:spPr>
          <a:xfrm>
            <a:off x="4173697" y="1193105"/>
            <a:ext cx="3590690" cy="332399"/>
          </a:xfrm>
        </p:spPr>
        <p:txBody>
          <a:bodyPr/>
          <a:lstStyle>
            <a:lvl1pPr algn="l">
              <a:defRPr sz="2400" b="1" i="0">
                <a:solidFill>
                  <a:srgbClr val="0070C0"/>
                </a:solidFill>
                <a:latin typeface="Segoe Sans Text" pitchFamily="2" charset="0"/>
                <a:cs typeface="Segoe Sans Text" pitchFamily="2" charset="0"/>
              </a:defRPr>
            </a:lvl1pPr>
          </a:lstStyle>
          <a:p>
            <a:pPr lvl="0"/>
            <a:endParaRPr lang="en-US"/>
          </a:p>
        </p:txBody>
      </p:sp>
      <p:sp>
        <p:nvSpPr>
          <p:cNvPr id="17" name="Text Placeholder 42">
            <a:extLst>
              <a:ext uri="{FF2B5EF4-FFF2-40B4-BE49-F238E27FC236}">
                <a16:creationId xmlns:a16="http://schemas.microsoft.com/office/drawing/2014/main" id="{333ADAB9-6EAF-9CFB-646F-B6167C999F3B}"/>
              </a:ext>
            </a:extLst>
          </p:cNvPr>
          <p:cNvSpPr>
            <a:spLocks noGrp="1"/>
          </p:cNvSpPr>
          <p:nvPr>
            <p:ph type="body" sz="quarter" idx="32"/>
          </p:nvPr>
        </p:nvSpPr>
        <p:spPr>
          <a:xfrm>
            <a:off x="4173697" y="1586967"/>
            <a:ext cx="3590690" cy="1822153"/>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20" name="Footer Placeholder 4">
            <a:extLst>
              <a:ext uri="{FF2B5EF4-FFF2-40B4-BE49-F238E27FC236}">
                <a16:creationId xmlns:a16="http://schemas.microsoft.com/office/drawing/2014/main" id="{6B649F41-032B-1B35-2AA0-B902DD83A7D6}"/>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21" name="Slide Number Placeholder 5">
            <a:extLst>
              <a:ext uri="{FF2B5EF4-FFF2-40B4-BE49-F238E27FC236}">
                <a16:creationId xmlns:a16="http://schemas.microsoft.com/office/drawing/2014/main" id="{F6271751-8AB9-6F07-12AB-7CE7C9666520}"/>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
        <p:nvSpPr>
          <p:cNvPr id="6" name="Text Placeholder 40">
            <a:extLst>
              <a:ext uri="{FF2B5EF4-FFF2-40B4-BE49-F238E27FC236}">
                <a16:creationId xmlns:a16="http://schemas.microsoft.com/office/drawing/2014/main" id="{6AA8911E-FC03-3D26-30F0-EC246BD863FB}"/>
              </a:ext>
            </a:extLst>
          </p:cNvPr>
          <p:cNvSpPr>
            <a:spLocks noGrp="1"/>
          </p:cNvSpPr>
          <p:nvPr>
            <p:ph type="body" sz="quarter" idx="13"/>
          </p:nvPr>
        </p:nvSpPr>
        <p:spPr>
          <a:xfrm>
            <a:off x="630865" y="212580"/>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Tree>
    <p:extLst>
      <p:ext uri="{BB962C8B-B14F-4D97-AF65-F5344CB8AC3E}">
        <p14:creationId xmlns:p14="http://schemas.microsoft.com/office/powerpoint/2010/main" val="2400622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image +9 text block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A83825-5E51-EA4A-A39E-37702DD659A7}"/>
              </a:ext>
              <a:ext uri="{C183D7F6-B498-43B3-948B-1728B52AA6E4}">
                <adec:decorative xmlns:adec="http://schemas.microsoft.com/office/drawing/2017/decorative" val="1"/>
              </a:ext>
            </a:extLst>
          </p:cNvPr>
          <p:cNvSpPr>
            <a:spLocks noGrp="1"/>
          </p:cNvSpPr>
          <p:nvPr>
            <p:ph type="ftr" sz="quarter" idx="10"/>
          </p:nvPr>
        </p:nvSpPr>
        <p:spPr/>
        <p:txBody>
          <a:bodyPr/>
          <a:lstStyle/>
          <a:p>
            <a:r>
              <a:rPr lang="en-US"/>
              <a:t>Program name – DELETE IF NO PROGRAM</a:t>
            </a:r>
          </a:p>
        </p:txBody>
      </p:sp>
      <p:sp>
        <p:nvSpPr>
          <p:cNvPr id="4" name="Slide Number Placeholder 3">
            <a:extLst>
              <a:ext uri="{FF2B5EF4-FFF2-40B4-BE49-F238E27FC236}">
                <a16:creationId xmlns:a16="http://schemas.microsoft.com/office/drawing/2014/main" id="{10A773AF-F91B-C6A8-5883-4C0E7D4E0F47}"/>
              </a:ext>
              <a:ext uri="{C183D7F6-B498-43B3-948B-1728B52AA6E4}">
                <adec:decorative xmlns:adec="http://schemas.microsoft.com/office/drawing/2017/decorative" val="1"/>
              </a:ext>
            </a:extLst>
          </p:cNvPr>
          <p:cNvSpPr>
            <a:spLocks noGrp="1"/>
          </p:cNvSpPr>
          <p:nvPr>
            <p:ph type="sldNum" sz="quarter" idx="11"/>
          </p:nvPr>
        </p:nvSpPr>
        <p:spPr/>
        <p:txBody>
          <a:bodyPr/>
          <a:lstStyle/>
          <a:p>
            <a:fld id="{7E28B36E-39F9-9643-86B1-BE060D5B1AED}" type="slidenum">
              <a:rPr lang="en-US" smtClean="0"/>
              <a:pPr/>
              <a:t>‹#›</a:t>
            </a:fld>
            <a:endParaRPr lang="en-US"/>
          </a:p>
        </p:txBody>
      </p:sp>
      <p:sp>
        <p:nvSpPr>
          <p:cNvPr id="26" name="Text Placeholder 40">
            <a:extLst>
              <a:ext uri="{FF2B5EF4-FFF2-40B4-BE49-F238E27FC236}">
                <a16:creationId xmlns:a16="http://schemas.microsoft.com/office/drawing/2014/main" id="{4A3C131F-29B5-BCB5-9014-821C03F0BF77}"/>
              </a:ext>
            </a:extLst>
          </p:cNvPr>
          <p:cNvSpPr>
            <a:spLocks noGrp="1"/>
          </p:cNvSpPr>
          <p:nvPr>
            <p:ph type="body" sz="quarter" idx="13"/>
          </p:nvPr>
        </p:nvSpPr>
        <p:spPr>
          <a:xfrm>
            <a:off x="630865" y="212580"/>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45" name="Text Placeholder 60">
            <a:extLst>
              <a:ext uri="{FF2B5EF4-FFF2-40B4-BE49-F238E27FC236}">
                <a16:creationId xmlns:a16="http://schemas.microsoft.com/office/drawing/2014/main" id="{5DAFF41C-6B70-DD2F-1840-EBD2B74D277B}"/>
              </a:ext>
            </a:extLst>
          </p:cNvPr>
          <p:cNvSpPr>
            <a:spLocks noGrp="1"/>
          </p:cNvSpPr>
          <p:nvPr>
            <p:ph type="body" sz="quarter" idx="48" hasCustomPrompt="1"/>
          </p:nvPr>
        </p:nvSpPr>
        <p:spPr>
          <a:xfrm>
            <a:off x="4191520" y="1205521"/>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46" name="Text Placeholder 42">
            <a:extLst>
              <a:ext uri="{FF2B5EF4-FFF2-40B4-BE49-F238E27FC236}">
                <a16:creationId xmlns:a16="http://schemas.microsoft.com/office/drawing/2014/main" id="{68906DD4-03EB-3D2F-F178-13412F879187}"/>
              </a:ext>
            </a:extLst>
          </p:cNvPr>
          <p:cNvSpPr>
            <a:spLocks noGrp="1"/>
          </p:cNvSpPr>
          <p:nvPr>
            <p:ph type="body" sz="quarter" idx="49"/>
          </p:nvPr>
        </p:nvSpPr>
        <p:spPr>
          <a:xfrm>
            <a:off x="4191519" y="1601430"/>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1" name="Text Placeholder 60">
            <a:extLst>
              <a:ext uri="{FF2B5EF4-FFF2-40B4-BE49-F238E27FC236}">
                <a16:creationId xmlns:a16="http://schemas.microsoft.com/office/drawing/2014/main" id="{FEBD4D9F-761D-4EA7-0A87-2258A42AD671}"/>
              </a:ext>
            </a:extLst>
          </p:cNvPr>
          <p:cNvSpPr>
            <a:spLocks noGrp="1"/>
          </p:cNvSpPr>
          <p:nvPr>
            <p:ph type="body" sz="quarter" idx="44" hasCustomPrompt="1"/>
          </p:nvPr>
        </p:nvSpPr>
        <p:spPr>
          <a:xfrm>
            <a:off x="4191521" y="2602951"/>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42" name="Text Placeholder 42">
            <a:extLst>
              <a:ext uri="{FF2B5EF4-FFF2-40B4-BE49-F238E27FC236}">
                <a16:creationId xmlns:a16="http://schemas.microsoft.com/office/drawing/2014/main" id="{108E5AF6-827D-2AB1-1C55-C878402A26C5}"/>
              </a:ext>
            </a:extLst>
          </p:cNvPr>
          <p:cNvSpPr>
            <a:spLocks noGrp="1"/>
          </p:cNvSpPr>
          <p:nvPr>
            <p:ph type="body" sz="quarter" idx="45"/>
          </p:nvPr>
        </p:nvSpPr>
        <p:spPr>
          <a:xfrm>
            <a:off x="4191520" y="2998860"/>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3" name="Text Placeholder 60">
            <a:extLst>
              <a:ext uri="{FF2B5EF4-FFF2-40B4-BE49-F238E27FC236}">
                <a16:creationId xmlns:a16="http://schemas.microsoft.com/office/drawing/2014/main" id="{A47A348B-6B27-CD43-5287-5F5B3C3F9D2E}"/>
              </a:ext>
            </a:extLst>
          </p:cNvPr>
          <p:cNvSpPr>
            <a:spLocks noGrp="1"/>
          </p:cNvSpPr>
          <p:nvPr>
            <p:ph type="body" sz="quarter" idx="46" hasCustomPrompt="1"/>
          </p:nvPr>
        </p:nvSpPr>
        <p:spPr>
          <a:xfrm>
            <a:off x="4191520" y="4075502"/>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44" name="Text Placeholder 42">
            <a:extLst>
              <a:ext uri="{FF2B5EF4-FFF2-40B4-BE49-F238E27FC236}">
                <a16:creationId xmlns:a16="http://schemas.microsoft.com/office/drawing/2014/main" id="{8102F6FD-71EC-2896-E243-B85BA6EE8549}"/>
              </a:ext>
            </a:extLst>
          </p:cNvPr>
          <p:cNvSpPr>
            <a:spLocks noGrp="1"/>
          </p:cNvSpPr>
          <p:nvPr>
            <p:ph type="body" sz="quarter" idx="47"/>
          </p:nvPr>
        </p:nvSpPr>
        <p:spPr>
          <a:xfrm>
            <a:off x="4191519" y="4471411"/>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27" name="Text Placeholder 60">
            <a:extLst>
              <a:ext uri="{FF2B5EF4-FFF2-40B4-BE49-F238E27FC236}">
                <a16:creationId xmlns:a16="http://schemas.microsoft.com/office/drawing/2014/main" id="{C653A854-9E59-030E-0F0B-AB5A5755E195}"/>
              </a:ext>
            </a:extLst>
          </p:cNvPr>
          <p:cNvSpPr>
            <a:spLocks noGrp="1"/>
          </p:cNvSpPr>
          <p:nvPr>
            <p:ph type="body" sz="quarter" idx="15" hasCustomPrompt="1"/>
          </p:nvPr>
        </p:nvSpPr>
        <p:spPr>
          <a:xfrm>
            <a:off x="6925132" y="1205521"/>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28" name="Text Placeholder 42">
            <a:extLst>
              <a:ext uri="{FF2B5EF4-FFF2-40B4-BE49-F238E27FC236}">
                <a16:creationId xmlns:a16="http://schemas.microsoft.com/office/drawing/2014/main" id="{320CEE8C-F280-7846-552E-DF48EC0EBAC7}"/>
              </a:ext>
            </a:extLst>
          </p:cNvPr>
          <p:cNvSpPr>
            <a:spLocks noGrp="1"/>
          </p:cNvSpPr>
          <p:nvPr>
            <p:ph type="body" sz="quarter" idx="30"/>
          </p:nvPr>
        </p:nvSpPr>
        <p:spPr>
          <a:xfrm>
            <a:off x="6925131" y="1601430"/>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3" name="Text Placeholder 60">
            <a:extLst>
              <a:ext uri="{FF2B5EF4-FFF2-40B4-BE49-F238E27FC236}">
                <a16:creationId xmlns:a16="http://schemas.microsoft.com/office/drawing/2014/main" id="{290D271F-0E05-EF6A-6D87-E7FBD7F677BD}"/>
              </a:ext>
            </a:extLst>
          </p:cNvPr>
          <p:cNvSpPr>
            <a:spLocks noGrp="1"/>
          </p:cNvSpPr>
          <p:nvPr>
            <p:ph type="body" sz="quarter" idx="36" hasCustomPrompt="1"/>
          </p:nvPr>
        </p:nvSpPr>
        <p:spPr>
          <a:xfrm>
            <a:off x="6925132" y="2602951"/>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34" name="Text Placeholder 42">
            <a:extLst>
              <a:ext uri="{FF2B5EF4-FFF2-40B4-BE49-F238E27FC236}">
                <a16:creationId xmlns:a16="http://schemas.microsoft.com/office/drawing/2014/main" id="{3C0A2801-0932-8C73-FB3D-7674DED2162A}"/>
              </a:ext>
            </a:extLst>
          </p:cNvPr>
          <p:cNvSpPr>
            <a:spLocks noGrp="1"/>
          </p:cNvSpPr>
          <p:nvPr>
            <p:ph type="body" sz="quarter" idx="37"/>
          </p:nvPr>
        </p:nvSpPr>
        <p:spPr>
          <a:xfrm>
            <a:off x="6925131" y="2998860"/>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5" name="Text Placeholder 60">
            <a:extLst>
              <a:ext uri="{FF2B5EF4-FFF2-40B4-BE49-F238E27FC236}">
                <a16:creationId xmlns:a16="http://schemas.microsoft.com/office/drawing/2014/main" id="{2D4EF11A-E64B-33AD-E52E-B17BA11CCF34}"/>
              </a:ext>
            </a:extLst>
          </p:cNvPr>
          <p:cNvSpPr>
            <a:spLocks noGrp="1"/>
          </p:cNvSpPr>
          <p:nvPr>
            <p:ph type="body" sz="quarter" idx="38" hasCustomPrompt="1"/>
          </p:nvPr>
        </p:nvSpPr>
        <p:spPr>
          <a:xfrm>
            <a:off x="6925131" y="4075502"/>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36" name="Text Placeholder 42">
            <a:extLst>
              <a:ext uri="{FF2B5EF4-FFF2-40B4-BE49-F238E27FC236}">
                <a16:creationId xmlns:a16="http://schemas.microsoft.com/office/drawing/2014/main" id="{F4087014-7B5B-B457-C803-B74FF19E8ADF}"/>
              </a:ext>
            </a:extLst>
          </p:cNvPr>
          <p:cNvSpPr>
            <a:spLocks noGrp="1"/>
          </p:cNvSpPr>
          <p:nvPr>
            <p:ph type="body" sz="quarter" idx="39"/>
          </p:nvPr>
        </p:nvSpPr>
        <p:spPr>
          <a:xfrm>
            <a:off x="6925130" y="4471411"/>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29" name="Text Placeholder 60">
            <a:extLst>
              <a:ext uri="{FF2B5EF4-FFF2-40B4-BE49-F238E27FC236}">
                <a16:creationId xmlns:a16="http://schemas.microsoft.com/office/drawing/2014/main" id="{9D29DF5C-C3A0-1B2B-082A-736AA208E233}"/>
              </a:ext>
            </a:extLst>
          </p:cNvPr>
          <p:cNvSpPr>
            <a:spLocks noGrp="1"/>
          </p:cNvSpPr>
          <p:nvPr>
            <p:ph type="body" sz="quarter" idx="34" hasCustomPrompt="1"/>
          </p:nvPr>
        </p:nvSpPr>
        <p:spPr>
          <a:xfrm>
            <a:off x="9654475" y="1189043"/>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30" name="Text Placeholder 42">
            <a:extLst>
              <a:ext uri="{FF2B5EF4-FFF2-40B4-BE49-F238E27FC236}">
                <a16:creationId xmlns:a16="http://schemas.microsoft.com/office/drawing/2014/main" id="{ECF9D72E-FB1E-9BF9-4FE7-8CAC68F45317}"/>
              </a:ext>
            </a:extLst>
          </p:cNvPr>
          <p:cNvSpPr>
            <a:spLocks noGrp="1"/>
          </p:cNvSpPr>
          <p:nvPr>
            <p:ph type="body" sz="quarter" idx="35"/>
          </p:nvPr>
        </p:nvSpPr>
        <p:spPr>
          <a:xfrm>
            <a:off x="9654474" y="1584952"/>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7" name="Text Placeholder 60">
            <a:extLst>
              <a:ext uri="{FF2B5EF4-FFF2-40B4-BE49-F238E27FC236}">
                <a16:creationId xmlns:a16="http://schemas.microsoft.com/office/drawing/2014/main" id="{762F8744-142C-26AA-910E-61E231D08417}"/>
              </a:ext>
            </a:extLst>
          </p:cNvPr>
          <p:cNvSpPr>
            <a:spLocks noGrp="1"/>
          </p:cNvSpPr>
          <p:nvPr>
            <p:ph type="body" sz="quarter" idx="40" hasCustomPrompt="1"/>
          </p:nvPr>
        </p:nvSpPr>
        <p:spPr>
          <a:xfrm>
            <a:off x="9654476" y="2602951"/>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38" name="Text Placeholder 42">
            <a:extLst>
              <a:ext uri="{FF2B5EF4-FFF2-40B4-BE49-F238E27FC236}">
                <a16:creationId xmlns:a16="http://schemas.microsoft.com/office/drawing/2014/main" id="{8FF7BB7C-FDDE-1390-9703-DBECE0D48B6D}"/>
              </a:ext>
            </a:extLst>
          </p:cNvPr>
          <p:cNvSpPr>
            <a:spLocks noGrp="1"/>
          </p:cNvSpPr>
          <p:nvPr>
            <p:ph type="body" sz="quarter" idx="41"/>
          </p:nvPr>
        </p:nvSpPr>
        <p:spPr>
          <a:xfrm>
            <a:off x="9654475" y="2998860"/>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9" name="Text Placeholder 60">
            <a:extLst>
              <a:ext uri="{FF2B5EF4-FFF2-40B4-BE49-F238E27FC236}">
                <a16:creationId xmlns:a16="http://schemas.microsoft.com/office/drawing/2014/main" id="{B2C9C29D-A920-57A7-7B38-615C909F2F6E}"/>
              </a:ext>
            </a:extLst>
          </p:cNvPr>
          <p:cNvSpPr>
            <a:spLocks noGrp="1"/>
          </p:cNvSpPr>
          <p:nvPr>
            <p:ph type="body" sz="quarter" idx="42" hasCustomPrompt="1"/>
          </p:nvPr>
        </p:nvSpPr>
        <p:spPr>
          <a:xfrm>
            <a:off x="9654475" y="4075502"/>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40" name="Text Placeholder 42">
            <a:extLst>
              <a:ext uri="{FF2B5EF4-FFF2-40B4-BE49-F238E27FC236}">
                <a16:creationId xmlns:a16="http://schemas.microsoft.com/office/drawing/2014/main" id="{400FE0BB-DA5A-25D4-0C98-A3A219B7483A}"/>
              </a:ext>
            </a:extLst>
          </p:cNvPr>
          <p:cNvSpPr>
            <a:spLocks noGrp="1"/>
          </p:cNvSpPr>
          <p:nvPr>
            <p:ph type="body" sz="quarter" idx="43"/>
          </p:nvPr>
        </p:nvSpPr>
        <p:spPr>
          <a:xfrm>
            <a:off x="9654474" y="4471411"/>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9" name="Picture Placeholder 22">
            <a:extLst>
              <a:ext uri="{FF2B5EF4-FFF2-40B4-BE49-F238E27FC236}">
                <a16:creationId xmlns:a16="http://schemas.microsoft.com/office/drawing/2014/main" id="{62FF43CC-6E31-38F2-1119-529A99D7B563}"/>
              </a:ext>
              <a:ext uri="{C183D7F6-B498-43B3-948B-1728B52AA6E4}">
                <adec:decorative xmlns:adec="http://schemas.microsoft.com/office/drawing/2017/decorative" val="1"/>
              </a:ext>
            </a:extLst>
          </p:cNvPr>
          <p:cNvSpPr>
            <a:spLocks noGrp="1"/>
          </p:cNvSpPr>
          <p:nvPr>
            <p:ph type="pic" sz="quarter" idx="14"/>
          </p:nvPr>
        </p:nvSpPr>
        <p:spPr>
          <a:xfrm>
            <a:off x="630936" y="905256"/>
            <a:ext cx="3337560" cy="5111496"/>
          </a:xfrm>
          <a:prstGeom prst="roundRect">
            <a:avLst>
              <a:gd name="adj" fmla="val 8972"/>
            </a:avLst>
          </a:prstGeom>
        </p:spPr>
        <p:txBody>
          <a:bodyPr/>
          <a:lstStyle/>
          <a:p>
            <a:endParaRPr lang="en-US"/>
          </a:p>
        </p:txBody>
      </p:sp>
    </p:spTree>
    <p:extLst>
      <p:ext uri="{BB962C8B-B14F-4D97-AF65-F5344CB8AC3E}">
        <p14:creationId xmlns:p14="http://schemas.microsoft.com/office/powerpoint/2010/main" val="679002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image + 3 text blocks">
    <p:spTree>
      <p:nvGrpSpPr>
        <p:cNvPr id="1" name=""/>
        <p:cNvGrpSpPr/>
        <p:nvPr/>
      </p:nvGrpSpPr>
      <p:grpSpPr>
        <a:xfrm>
          <a:off x="0" y="0"/>
          <a:ext cx="0" cy="0"/>
          <a:chOff x="0" y="0"/>
          <a:chExt cx="0" cy="0"/>
        </a:xfrm>
      </p:grpSpPr>
      <p:sp>
        <p:nvSpPr>
          <p:cNvPr id="4" name="Text Placeholder 26">
            <a:extLst>
              <a:ext uri="{FF2B5EF4-FFF2-40B4-BE49-F238E27FC236}">
                <a16:creationId xmlns:a16="http://schemas.microsoft.com/office/drawing/2014/main" id="{00E8C437-F913-86F1-A4CF-82708B3302F8}"/>
              </a:ext>
              <a:ext uri="{C183D7F6-B498-43B3-948B-1728B52AA6E4}">
                <adec:decorative xmlns:adec="http://schemas.microsoft.com/office/drawing/2017/decorative" val="0"/>
              </a:ext>
            </a:extLst>
          </p:cNvPr>
          <p:cNvSpPr>
            <a:spLocks noGrp="1"/>
          </p:cNvSpPr>
          <p:nvPr>
            <p:ph type="body" sz="quarter" idx="40" hasCustomPrompt="1"/>
          </p:nvPr>
        </p:nvSpPr>
        <p:spPr>
          <a:xfrm>
            <a:off x="493776" y="173736"/>
            <a:ext cx="10833100"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r>
              <a:rPr lang="en-US"/>
              <a:t>Click to add text</a:t>
            </a:r>
          </a:p>
        </p:txBody>
      </p:sp>
      <p:sp>
        <p:nvSpPr>
          <p:cNvPr id="5" name="Text Placeholder 42">
            <a:extLst>
              <a:ext uri="{FF2B5EF4-FFF2-40B4-BE49-F238E27FC236}">
                <a16:creationId xmlns:a16="http://schemas.microsoft.com/office/drawing/2014/main" id="{768161AB-8B2F-4CDE-E88A-54B8C88F77D5}"/>
              </a:ext>
            </a:extLst>
          </p:cNvPr>
          <p:cNvSpPr>
            <a:spLocks noGrp="1"/>
          </p:cNvSpPr>
          <p:nvPr>
            <p:ph type="body" sz="quarter" idx="32"/>
          </p:nvPr>
        </p:nvSpPr>
        <p:spPr>
          <a:xfrm>
            <a:off x="4221912" y="998979"/>
            <a:ext cx="2205783" cy="332399"/>
          </a:xfrm>
        </p:spPr>
        <p:txBody>
          <a:bodyPr>
            <a:noAutofit/>
          </a:bodyPr>
          <a:lstStyle>
            <a:lvl1pPr algn="l">
              <a:defRPr sz="1800" b="1" i="0">
                <a:solidFill>
                  <a:srgbClr val="0078D4"/>
                </a:solidFill>
                <a:latin typeface="Segoe Sans Text" pitchFamily="2" charset="0"/>
                <a:cs typeface="Segoe Sans Text" pitchFamily="2" charset="0"/>
              </a:defRPr>
            </a:lvl1pPr>
          </a:lstStyle>
          <a:p>
            <a:pPr lvl="0"/>
            <a:endParaRPr lang="en-US"/>
          </a:p>
        </p:txBody>
      </p:sp>
      <p:sp>
        <p:nvSpPr>
          <p:cNvPr id="6" name="Text Placeholder 42">
            <a:extLst>
              <a:ext uri="{FF2B5EF4-FFF2-40B4-BE49-F238E27FC236}">
                <a16:creationId xmlns:a16="http://schemas.microsoft.com/office/drawing/2014/main" id="{73452B66-EF49-6FC9-0D73-5843A407E987}"/>
              </a:ext>
            </a:extLst>
          </p:cNvPr>
          <p:cNvSpPr>
            <a:spLocks noGrp="1"/>
          </p:cNvSpPr>
          <p:nvPr>
            <p:ph type="body" sz="quarter" idx="33"/>
          </p:nvPr>
        </p:nvSpPr>
        <p:spPr>
          <a:xfrm>
            <a:off x="6548253" y="998979"/>
            <a:ext cx="5123794" cy="743876"/>
          </a:xfrm>
        </p:spPr>
        <p:txBody>
          <a:bodyPr>
            <a:normAutofit/>
          </a:bodyPr>
          <a:lstStyle>
            <a:lvl1pPr algn="l">
              <a:defRPr sz="1200" b="0" i="0">
                <a:solidFill>
                  <a:schemeClr val="bg2">
                    <a:lumMod val="25000"/>
                  </a:schemeClr>
                </a:solidFill>
                <a:latin typeface="Segoe Sans Text" pitchFamily="2" charset="0"/>
                <a:cs typeface="Segoe Sans Text" pitchFamily="2" charset="0"/>
              </a:defRPr>
            </a:lvl1pPr>
          </a:lstStyle>
          <a:p>
            <a:pPr lvl="0"/>
            <a:endParaRPr lang="en-US"/>
          </a:p>
        </p:txBody>
      </p:sp>
      <p:sp>
        <p:nvSpPr>
          <p:cNvPr id="9" name="Text Placeholder 42">
            <a:extLst>
              <a:ext uri="{FF2B5EF4-FFF2-40B4-BE49-F238E27FC236}">
                <a16:creationId xmlns:a16="http://schemas.microsoft.com/office/drawing/2014/main" id="{23F44EA8-4036-E335-B039-033305132C46}"/>
              </a:ext>
            </a:extLst>
          </p:cNvPr>
          <p:cNvSpPr>
            <a:spLocks noGrp="1"/>
          </p:cNvSpPr>
          <p:nvPr>
            <p:ph type="body" sz="quarter" idx="34"/>
          </p:nvPr>
        </p:nvSpPr>
        <p:spPr>
          <a:xfrm>
            <a:off x="4221912" y="2881567"/>
            <a:ext cx="2205783" cy="332399"/>
          </a:xfrm>
        </p:spPr>
        <p:txBody>
          <a:bodyPr>
            <a:noAutofit/>
          </a:bodyPr>
          <a:lstStyle>
            <a:lvl1pPr algn="l">
              <a:defRPr sz="1800" b="1" i="0">
                <a:solidFill>
                  <a:srgbClr val="0078D4"/>
                </a:solidFill>
                <a:latin typeface="Segoe Sans Text" pitchFamily="2" charset="0"/>
                <a:cs typeface="Segoe Sans Text" pitchFamily="2" charset="0"/>
              </a:defRPr>
            </a:lvl1pPr>
          </a:lstStyle>
          <a:p>
            <a:pPr lvl="0"/>
            <a:endParaRPr lang="en-US"/>
          </a:p>
        </p:txBody>
      </p:sp>
      <p:sp>
        <p:nvSpPr>
          <p:cNvPr id="10" name="Text Placeholder 42">
            <a:extLst>
              <a:ext uri="{FF2B5EF4-FFF2-40B4-BE49-F238E27FC236}">
                <a16:creationId xmlns:a16="http://schemas.microsoft.com/office/drawing/2014/main" id="{3177AEE7-5BCB-31C5-7C39-590D705F1BAD}"/>
              </a:ext>
            </a:extLst>
          </p:cNvPr>
          <p:cNvSpPr>
            <a:spLocks noGrp="1"/>
          </p:cNvSpPr>
          <p:nvPr>
            <p:ph type="body" sz="quarter" idx="35"/>
          </p:nvPr>
        </p:nvSpPr>
        <p:spPr>
          <a:xfrm>
            <a:off x="6548253" y="2881567"/>
            <a:ext cx="5123794" cy="743876"/>
          </a:xfrm>
        </p:spPr>
        <p:txBody>
          <a:bodyPr>
            <a:normAutofit/>
          </a:bodyPr>
          <a:lstStyle>
            <a:lvl1pPr algn="l">
              <a:defRPr sz="1200" b="0" i="0">
                <a:solidFill>
                  <a:schemeClr val="bg2">
                    <a:lumMod val="25000"/>
                  </a:schemeClr>
                </a:solidFill>
                <a:latin typeface="Segoe Sans Text" pitchFamily="2" charset="0"/>
                <a:cs typeface="Segoe Sans Text" pitchFamily="2" charset="0"/>
              </a:defRPr>
            </a:lvl1pPr>
          </a:lstStyle>
          <a:p>
            <a:pPr lvl="0"/>
            <a:endParaRPr lang="en-US"/>
          </a:p>
        </p:txBody>
      </p:sp>
      <p:sp>
        <p:nvSpPr>
          <p:cNvPr id="11" name="Text Placeholder 42">
            <a:extLst>
              <a:ext uri="{FF2B5EF4-FFF2-40B4-BE49-F238E27FC236}">
                <a16:creationId xmlns:a16="http://schemas.microsoft.com/office/drawing/2014/main" id="{A0C7DB67-0DB8-97CC-C940-6E59C84323D8}"/>
              </a:ext>
            </a:extLst>
          </p:cNvPr>
          <p:cNvSpPr>
            <a:spLocks noGrp="1"/>
          </p:cNvSpPr>
          <p:nvPr>
            <p:ph type="body" sz="quarter" idx="36"/>
          </p:nvPr>
        </p:nvSpPr>
        <p:spPr>
          <a:xfrm>
            <a:off x="4221912" y="4764156"/>
            <a:ext cx="2205783" cy="332399"/>
          </a:xfrm>
        </p:spPr>
        <p:txBody>
          <a:bodyPr>
            <a:noAutofit/>
          </a:bodyPr>
          <a:lstStyle>
            <a:lvl1pPr algn="l">
              <a:defRPr sz="1800" b="1" i="0">
                <a:solidFill>
                  <a:srgbClr val="0078D4"/>
                </a:solidFill>
                <a:latin typeface="Segoe Sans Text" pitchFamily="2" charset="0"/>
                <a:cs typeface="Segoe Sans Text" pitchFamily="2" charset="0"/>
              </a:defRPr>
            </a:lvl1pPr>
          </a:lstStyle>
          <a:p>
            <a:pPr lvl="0"/>
            <a:endParaRPr lang="en-US"/>
          </a:p>
        </p:txBody>
      </p:sp>
      <p:sp>
        <p:nvSpPr>
          <p:cNvPr id="12" name="Text Placeholder 42">
            <a:extLst>
              <a:ext uri="{FF2B5EF4-FFF2-40B4-BE49-F238E27FC236}">
                <a16:creationId xmlns:a16="http://schemas.microsoft.com/office/drawing/2014/main" id="{225017BE-0DD4-C25B-21E8-F0437570FDF3}"/>
              </a:ext>
            </a:extLst>
          </p:cNvPr>
          <p:cNvSpPr>
            <a:spLocks noGrp="1"/>
          </p:cNvSpPr>
          <p:nvPr>
            <p:ph type="body" sz="quarter" idx="37"/>
          </p:nvPr>
        </p:nvSpPr>
        <p:spPr>
          <a:xfrm>
            <a:off x="6548253" y="4764156"/>
            <a:ext cx="5123794" cy="743876"/>
          </a:xfrm>
        </p:spPr>
        <p:txBody>
          <a:bodyPr>
            <a:normAutofit/>
          </a:bodyPr>
          <a:lstStyle>
            <a:lvl1pPr algn="l">
              <a:defRPr sz="1200" b="0" i="0">
                <a:solidFill>
                  <a:schemeClr val="bg2">
                    <a:lumMod val="25000"/>
                  </a:schemeClr>
                </a:solidFill>
                <a:latin typeface="Segoe Sans Text" pitchFamily="2" charset="0"/>
                <a:cs typeface="Segoe Sans Text" pitchFamily="2" charset="0"/>
              </a:defRPr>
            </a:lvl1pPr>
          </a:lstStyle>
          <a:p>
            <a:pPr lvl="0"/>
            <a:endParaRPr lang="en-US"/>
          </a:p>
        </p:txBody>
      </p:sp>
      <p:sp>
        <p:nvSpPr>
          <p:cNvPr id="16" name="Picture Placeholder 23">
            <a:extLst>
              <a:ext uri="{FF2B5EF4-FFF2-40B4-BE49-F238E27FC236}">
                <a16:creationId xmlns:a16="http://schemas.microsoft.com/office/drawing/2014/main" id="{D18FE58B-8882-828E-8504-8D82F1ECE026}"/>
              </a:ext>
              <a:ext uri="{C183D7F6-B498-43B3-948B-1728B52AA6E4}">
                <adec:decorative xmlns:adec="http://schemas.microsoft.com/office/drawing/2017/decorative" val="1"/>
              </a:ext>
            </a:extLst>
          </p:cNvPr>
          <p:cNvSpPr>
            <a:spLocks noGrp="1"/>
          </p:cNvSpPr>
          <p:nvPr>
            <p:ph type="pic" sz="quarter" idx="14"/>
          </p:nvPr>
        </p:nvSpPr>
        <p:spPr>
          <a:xfrm>
            <a:off x="424126" y="969727"/>
            <a:ext cx="3466557" cy="5109928"/>
          </a:xfrm>
          <a:prstGeom prst="roundRect">
            <a:avLst>
              <a:gd name="adj" fmla="val 9260"/>
            </a:avLst>
          </a:prstGeom>
        </p:spPr>
        <p:txBody>
          <a:bodyPr/>
          <a:lstStyle/>
          <a:p>
            <a:endParaRPr lang="en-US"/>
          </a:p>
        </p:txBody>
      </p:sp>
      <p:sp>
        <p:nvSpPr>
          <p:cNvPr id="2" name="Slide Number Placeholder 5">
            <a:extLst>
              <a:ext uri="{FF2B5EF4-FFF2-40B4-BE49-F238E27FC236}">
                <a16:creationId xmlns:a16="http://schemas.microsoft.com/office/drawing/2014/main" id="{0C4923F6-67F6-BF45-0EF8-1E3CC4A020BF}"/>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b="0" i="0">
                <a:solidFill>
                  <a:srgbClr val="7C7D7F"/>
                </a:solidFill>
                <a:latin typeface="Segoe Sans Text" pitchFamily="2" charset="0"/>
                <a:cs typeface="Segoe Sans Text" pitchFamily="2" charset="0"/>
              </a:defRPr>
            </a:lvl1pPr>
          </a:lstStyle>
          <a:p>
            <a:fld id="{7E28B36E-39F9-9643-86B1-BE060D5B1AED}" type="slidenum">
              <a:rPr lang="en-US" smtClean="0"/>
              <a:pPr/>
              <a:t>‹#›</a:t>
            </a:fld>
            <a:endParaRPr lang="en-US"/>
          </a:p>
        </p:txBody>
      </p:sp>
      <p:sp>
        <p:nvSpPr>
          <p:cNvPr id="3" name="Footer Placeholder 4">
            <a:extLst>
              <a:ext uri="{FF2B5EF4-FFF2-40B4-BE49-F238E27FC236}">
                <a16:creationId xmlns:a16="http://schemas.microsoft.com/office/drawing/2014/main" id="{78B711B3-3A4D-4A1B-1CC3-DBD2CA907F4F}"/>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b="0" i="0">
                <a:solidFill>
                  <a:srgbClr val="7C7D7F"/>
                </a:solidFill>
                <a:latin typeface="Segoe Sans Text" pitchFamily="2" charset="0"/>
                <a:cs typeface="Segoe Sans Text" pitchFamily="2" charset="0"/>
              </a:defRPr>
            </a:lvl1pPr>
          </a:lstStyle>
          <a:p>
            <a:r>
              <a:rPr lang="en-US"/>
              <a:t>Program name – DELETE IF NO PROGRAM</a:t>
            </a:r>
          </a:p>
        </p:txBody>
      </p:sp>
      <p:cxnSp>
        <p:nvCxnSpPr>
          <p:cNvPr id="7" name="Straight Connector 6">
            <a:extLst>
              <a:ext uri="{FF2B5EF4-FFF2-40B4-BE49-F238E27FC236}">
                <a16:creationId xmlns:a16="http://schemas.microsoft.com/office/drawing/2014/main" id="{3C5B2A1F-7554-B1F9-6276-E9797F3B55C2}"/>
              </a:ext>
              <a:ext uri="{C183D7F6-B498-43B3-948B-1728B52AA6E4}">
                <adec:decorative xmlns:adec="http://schemas.microsoft.com/office/drawing/2017/decorative" val="1"/>
              </a:ext>
            </a:extLst>
          </p:cNvPr>
          <p:cNvCxnSpPr/>
          <p:nvPr userDrawn="1"/>
        </p:nvCxnSpPr>
        <p:spPr>
          <a:xfrm>
            <a:off x="4221912" y="2299447"/>
            <a:ext cx="7450135"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CA77648-3A3B-9EED-F05E-EE0B8DF6F4F9}"/>
              </a:ext>
              <a:ext uri="{C183D7F6-B498-43B3-948B-1728B52AA6E4}">
                <adec:decorative xmlns:adec="http://schemas.microsoft.com/office/drawing/2017/decorative" val="1"/>
              </a:ext>
            </a:extLst>
          </p:cNvPr>
          <p:cNvCxnSpPr/>
          <p:nvPr userDrawn="1"/>
        </p:nvCxnSpPr>
        <p:spPr>
          <a:xfrm>
            <a:off x="4221912" y="4235824"/>
            <a:ext cx="7450135"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6722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picture + paragraph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6BDE006-C5B2-2937-4AB7-4950A8BDD0BA}"/>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fld id="{7E28B36E-39F9-9643-86B1-BE060D5B1AED}" type="slidenum">
              <a:rPr lang="en-US" smtClean="0"/>
              <a:pPr/>
              <a:t>‹#›</a:t>
            </a:fld>
            <a:endParaRPr lang="en-US"/>
          </a:p>
        </p:txBody>
      </p:sp>
      <p:sp>
        <p:nvSpPr>
          <p:cNvPr id="2" name="Freeform 3">
            <a:extLst>
              <a:ext uri="{FF2B5EF4-FFF2-40B4-BE49-F238E27FC236}">
                <a16:creationId xmlns:a16="http://schemas.microsoft.com/office/drawing/2014/main" id="{927A3658-7B9B-E581-14F4-0861EDB8352A}"/>
              </a:ext>
              <a:ext uri="{C183D7F6-B498-43B3-948B-1728B52AA6E4}">
                <adec:decorative xmlns:adec="http://schemas.microsoft.com/office/drawing/2017/decorative" val="1"/>
              </a:ext>
            </a:extLst>
          </p:cNvPr>
          <p:cNvSpPr/>
          <p:nvPr userDrawn="1"/>
        </p:nvSpPr>
        <p:spPr>
          <a:xfrm>
            <a:off x="4173415" y="0"/>
            <a:ext cx="8018585" cy="6858000"/>
          </a:xfrm>
          <a:custGeom>
            <a:avLst/>
            <a:gdLst/>
            <a:ahLst/>
            <a:cxnLst/>
            <a:rect l="l" t="t" r="r" b="b"/>
            <a:pathLst>
              <a:path w="2929009" h="2709333">
                <a:moveTo>
                  <a:pt x="0" y="0"/>
                </a:moveTo>
                <a:lnTo>
                  <a:pt x="2929009" y="0"/>
                </a:lnTo>
                <a:lnTo>
                  <a:pt x="2929009" y="2709333"/>
                </a:lnTo>
                <a:lnTo>
                  <a:pt x="0" y="2709333"/>
                </a:lnTo>
                <a:close/>
              </a:path>
            </a:pathLst>
          </a:custGeom>
          <a:solidFill>
            <a:schemeClr val="bg1">
              <a:lumMod val="95000"/>
            </a:schemeClr>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 Placeholder 40">
            <a:extLst>
              <a:ext uri="{FF2B5EF4-FFF2-40B4-BE49-F238E27FC236}">
                <a16:creationId xmlns:a16="http://schemas.microsoft.com/office/drawing/2014/main" id="{AED00C97-0678-5773-D677-FE6A4C5E4471}"/>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12" name="Text Placeholder 42">
            <a:extLst>
              <a:ext uri="{FF2B5EF4-FFF2-40B4-BE49-F238E27FC236}">
                <a16:creationId xmlns:a16="http://schemas.microsoft.com/office/drawing/2014/main" id="{EE249D96-AE82-486B-7F93-7F9B942664A1}"/>
              </a:ext>
            </a:extLst>
          </p:cNvPr>
          <p:cNvSpPr>
            <a:spLocks noGrp="1"/>
          </p:cNvSpPr>
          <p:nvPr>
            <p:ph type="body" sz="quarter" idx="18"/>
          </p:nvPr>
        </p:nvSpPr>
        <p:spPr>
          <a:xfrm>
            <a:off x="5375564" y="1371600"/>
            <a:ext cx="6242005" cy="332399"/>
          </a:xfrm>
        </p:spPr>
        <p:txBody>
          <a:bodyPr/>
          <a:lstStyle>
            <a:lvl1pPr algn="l">
              <a:defRPr sz="2400" b="1" i="0">
                <a:solidFill>
                  <a:srgbClr val="0078D4"/>
                </a:solidFill>
                <a:latin typeface="Segoe Sans Text" pitchFamily="2" charset="0"/>
                <a:cs typeface="Segoe Sans Text" pitchFamily="2" charset="0"/>
              </a:defRPr>
            </a:lvl1pPr>
          </a:lstStyle>
          <a:p>
            <a:pPr lvl="0"/>
            <a:endParaRPr lang="en-US"/>
          </a:p>
        </p:txBody>
      </p:sp>
      <p:sp>
        <p:nvSpPr>
          <p:cNvPr id="13" name="Text Placeholder 42">
            <a:extLst>
              <a:ext uri="{FF2B5EF4-FFF2-40B4-BE49-F238E27FC236}">
                <a16:creationId xmlns:a16="http://schemas.microsoft.com/office/drawing/2014/main" id="{DEB93CF3-7E71-378F-3E5F-479DF3CDAB63}"/>
              </a:ext>
            </a:extLst>
          </p:cNvPr>
          <p:cNvSpPr>
            <a:spLocks noGrp="1"/>
          </p:cNvSpPr>
          <p:nvPr>
            <p:ph type="body" sz="quarter" idx="19"/>
          </p:nvPr>
        </p:nvSpPr>
        <p:spPr>
          <a:xfrm>
            <a:off x="5375564" y="1765462"/>
            <a:ext cx="6242005" cy="4317398"/>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14" name="Picture Placeholder 22">
            <a:extLst>
              <a:ext uri="{FF2B5EF4-FFF2-40B4-BE49-F238E27FC236}">
                <a16:creationId xmlns:a16="http://schemas.microsoft.com/office/drawing/2014/main" id="{9F582CD8-DF22-A9CB-89D4-9CA5FECE8D56}"/>
              </a:ext>
            </a:extLst>
          </p:cNvPr>
          <p:cNvSpPr>
            <a:spLocks noGrp="1" noChangeAspect="1"/>
          </p:cNvSpPr>
          <p:nvPr>
            <p:ph type="pic" sz="quarter" idx="24"/>
          </p:nvPr>
        </p:nvSpPr>
        <p:spPr>
          <a:xfrm>
            <a:off x="274320" y="1773936"/>
            <a:ext cx="4471416" cy="3310131"/>
          </a:xfrm>
          <a:prstGeom prst="roundRect">
            <a:avLst>
              <a:gd name="adj" fmla="val 6587"/>
            </a:avLst>
          </a:prstGeom>
        </p:spPr>
        <p:txBody>
          <a:bodyPr>
            <a:noAutofit/>
          </a:bodyPr>
          <a:lstStyle/>
          <a:p>
            <a:endParaRPr lang="en-US"/>
          </a:p>
        </p:txBody>
      </p:sp>
      <p:sp>
        <p:nvSpPr>
          <p:cNvPr id="9" name="Footer Placeholder 4">
            <a:extLst>
              <a:ext uri="{FF2B5EF4-FFF2-40B4-BE49-F238E27FC236}">
                <a16:creationId xmlns:a16="http://schemas.microsoft.com/office/drawing/2014/main" id="{79FBD9B1-7DB3-2565-D4DB-A41443129011}"/>
              </a:ext>
              <a:ext uri="{C183D7F6-B498-43B3-948B-1728B52AA6E4}">
                <adec:decorative xmlns:adec="http://schemas.microsoft.com/office/drawing/2017/decorative" val="1"/>
              </a:ext>
            </a:extLst>
          </p:cNvPr>
          <p:cNvSpPr>
            <a:spLocks noGrp="1"/>
          </p:cNvSpPr>
          <p:nvPr>
            <p:ph type="ftr" sz="quarter" idx="11"/>
          </p:nvPr>
        </p:nvSpPr>
        <p:spPr>
          <a:xfrm>
            <a:off x="4038600" y="6455549"/>
            <a:ext cx="4114800" cy="162876"/>
          </a:xfrm>
          <a:prstGeom prst="rect">
            <a:avLst/>
          </a:prstGeom>
        </p:spPr>
        <p:txBody>
          <a:bodyPr/>
          <a:lstStyle>
            <a:lvl1pPr algn="ctr">
              <a:defRPr>
                <a:solidFill>
                  <a:srgbClr val="7C7D7F"/>
                </a:solidFill>
              </a:defRPr>
            </a:lvl1pPr>
          </a:lstStyle>
          <a:p>
            <a:r>
              <a:rPr lang="en-US"/>
              <a:t>Program name – DELETE IF NO PROGRAM</a:t>
            </a:r>
          </a:p>
        </p:txBody>
      </p:sp>
      <p:cxnSp>
        <p:nvCxnSpPr>
          <p:cNvPr id="15" name="Straight Connector 14">
            <a:extLst>
              <a:ext uri="{FF2B5EF4-FFF2-40B4-BE49-F238E27FC236}">
                <a16:creationId xmlns:a16="http://schemas.microsoft.com/office/drawing/2014/main" id="{E9C98CE0-C374-0EF1-338A-AE314221A8B3}"/>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6" name="Slide Number Placeholder 5">
            <a:extLst>
              <a:ext uri="{FF2B5EF4-FFF2-40B4-BE49-F238E27FC236}">
                <a16:creationId xmlns:a16="http://schemas.microsoft.com/office/drawing/2014/main" id="{5E1D2D12-AE02-F2EA-F88F-F3CB62B5B5A2}"/>
              </a:ext>
              <a:ext uri="{C183D7F6-B498-43B3-948B-1728B52AA6E4}">
                <adec:decorative xmlns:adec="http://schemas.microsoft.com/office/drawing/2017/decorative" val="1"/>
              </a:ext>
            </a:extLst>
          </p:cNvPr>
          <p:cNvSpPr txBox="1">
            <a:spLocks/>
          </p:cNvSpPr>
          <p:nvPr userDrawn="1"/>
        </p:nvSpPr>
        <p:spPr>
          <a:xfrm>
            <a:off x="8745415" y="6433605"/>
            <a:ext cx="2743200" cy="201967"/>
          </a:xfrm>
          <a:prstGeom prst="rect">
            <a:avLst/>
          </a:prstGeom>
        </p:spPr>
        <p:txBody>
          <a:bodyPr/>
          <a:lstStyle>
            <a:defPPr>
              <a:defRPr lang="en-US"/>
            </a:defPPr>
            <a:lvl1pPr marL="0" algn="r" defTabSz="914400" rtl="0" eaLnBrk="1" latinLnBrk="0" hangingPunct="1">
              <a:defRPr sz="800" kern="1200">
                <a:solidFill>
                  <a:srgbClr val="7C7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28B36E-39F9-9643-86B1-BE060D5B1AED}" type="slidenum">
              <a:rPr lang="en-US" smtClean="0"/>
              <a:pPr/>
              <a:t>‹#›</a:t>
            </a:fld>
            <a:endParaRPr lang="en-US"/>
          </a:p>
        </p:txBody>
      </p:sp>
    </p:spTree>
    <p:extLst>
      <p:ext uri="{BB962C8B-B14F-4D97-AF65-F5344CB8AC3E}">
        <p14:creationId xmlns:p14="http://schemas.microsoft.com/office/powerpoint/2010/main" val="2588918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text blocks">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3E5425-3FFE-87DF-DCBB-BF2042437B77}"/>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fld id="{7E28B36E-39F9-9643-86B1-BE060D5B1AED}" type="slidenum">
              <a:rPr lang="en-US" smtClean="0"/>
              <a:pPr/>
              <a:t>‹#›</a:t>
            </a:fld>
            <a:endParaRPr lang="en-US"/>
          </a:p>
        </p:txBody>
      </p:sp>
      <p:sp>
        <p:nvSpPr>
          <p:cNvPr id="3" name="Footer Placeholder 4">
            <a:extLst>
              <a:ext uri="{FF2B5EF4-FFF2-40B4-BE49-F238E27FC236}">
                <a16:creationId xmlns:a16="http://schemas.microsoft.com/office/drawing/2014/main" id="{055DE79A-D4B8-1D81-A72D-7DC4D4F94185}"/>
              </a:ext>
              <a:ext uri="{C183D7F6-B498-43B3-948B-1728B52AA6E4}">
                <adec:decorative xmlns:adec="http://schemas.microsoft.com/office/drawing/2017/decorative" val="1"/>
              </a:ext>
            </a:extLst>
          </p:cNvPr>
          <p:cNvSpPr>
            <a:spLocks noGrp="1"/>
          </p:cNvSpPr>
          <p:nvPr>
            <p:ph type="ftr" sz="quarter" idx="11"/>
          </p:nvPr>
        </p:nvSpPr>
        <p:spPr>
          <a:xfrm>
            <a:off x="4038600" y="6455549"/>
            <a:ext cx="4114800" cy="162876"/>
          </a:xfrm>
          <a:prstGeom prst="rect">
            <a:avLst/>
          </a:prstGeom>
        </p:spPr>
        <p:txBody>
          <a:bodyPr/>
          <a:lstStyle>
            <a:lvl1pPr algn="ctr">
              <a:defRPr>
                <a:solidFill>
                  <a:srgbClr val="7C7D7F"/>
                </a:solidFill>
              </a:defRPr>
            </a:lvl1pPr>
          </a:lstStyle>
          <a:p>
            <a:r>
              <a:rPr lang="en-US"/>
              <a:t>Program name – DELETE IF NO PROGRAM</a:t>
            </a:r>
          </a:p>
        </p:txBody>
      </p:sp>
      <p:sp>
        <p:nvSpPr>
          <p:cNvPr id="16" name="Text Placeholder 40">
            <a:extLst>
              <a:ext uri="{FF2B5EF4-FFF2-40B4-BE49-F238E27FC236}">
                <a16:creationId xmlns:a16="http://schemas.microsoft.com/office/drawing/2014/main" id="{CBB69692-B0A4-600A-81A8-07E9AEB38893}"/>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17" name="Text Placeholder 42">
            <a:extLst>
              <a:ext uri="{FF2B5EF4-FFF2-40B4-BE49-F238E27FC236}">
                <a16:creationId xmlns:a16="http://schemas.microsoft.com/office/drawing/2014/main" id="{8DFC6062-A419-6EB9-CA1A-154EC55BF466}"/>
              </a:ext>
            </a:extLst>
          </p:cNvPr>
          <p:cNvSpPr>
            <a:spLocks noGrp="1"/>
          </p:cNvSpPr>
          <p:nvPr>
            <p:ph type="body" sz="quarter" idx="18"/>
          </p:nvPr>
        </p:nvSpPr>
        <p:spPr>
          <a:xfrm>
            <a:off x="493776" y="1290031"/>
            <a:ext cx="5408260" cy="332399"/>
          </a:xfrm>
        </p:spPr>
        <p:txBody>
          <a:bodyPr/>
          <a:lstStyle>
            <a:lvl1pPr algn="l">
              <a:defRPr sz="2400" b="0" i="0">
                <a:solidFill>
                  <a:srgbClr val="8661C5"/>
                </a:solidFill>
                <a:latin typeface="Segoe Sans Text" pitchFamily="2" charset="0"/>
                <a:cs typeface="Segoe Sans Text" pitchFamily="2" charset="0"/>
              </a:defRPr>
            </a:lvl1pPr>
          </a:lstStyle>
          <a:p>
            <a:pPr lvl="0"/>
            <a:endParaRPr lang="en-US"/>
          </a:p>
        </p:txBody>
      </p:sp>
      <p:sp>
        <p:nvSpPr>
          <p:cNvPr id="18" name="Text Placeholder 42">
            <a:extLst>
              <a:ext uri="{FF2B5EF4-FFF2-40B4-BE49-F238E27FC236}">
                <a16:creationId xmlns:a16="http://schemas.microsoft.com/office/drawing/2014/main" id="{B03AF3CF-2C2A-E4A0-2121-D9F2915B0F62}"/>
              </a:ext>
            </a:extLst>
          </p:cNvPr>
          <p:cNvSpPr>
            <a:spLocks noGrp="1"/>
          </p:cNvSpPr>
          <p:nvPr>
            <p:ph type="body" sz="quarter" idx="19"/>
          </p:nvPr>
        </p:nvSpPr>
        <p:spPr>
          <a:xfrm>
            <a:off x="493776" y="1610005"/>
            <a:ext cx="5408260" cy="637803"/>
          </a:xfrm>
        </p:spPr>
        <p:txBody>
          <a:bodyPr/>
          <a:lstStyle>
            <a:lvl1pPr algn="l">
              <a:defRPr sz="1400" b="0" i="0">
                <a:solidFill>
                  <a:srgbClr val="4F4F4F"/>
                </a:solidFill>
                <a:latin typeface="Segoe Sans Text" pitchFamily="2" charset="0"/>
                <a:cs typeface="Segoe Sans Text" pitchFamily="2" charset="0"/>
              </a:defRPr>
            </a:lvl1pPr>
          </a:lstStyle>
          <a:p>
            <a:pPr lvl="0"/>
            <a:endParaRPr lang="en-US"/>
          </a:p>
        </p:txBody>
      </p:sp>
      <p:sp>
        <p:nvSpPr>
          <p:cNvPr id="21" name="Text Placeholder 42">
            <a:extLst>
              <a:ext uri="{FF2B5EF4-FFF2-40B4-BE49-F238E27FC236}">
                <a16:creationId xmlns:a16="http://schemas.microsoft.com/office/drawing/2014/main" id="{6453F59D-76B0-EC10-8E8A-CCB7922472AE}"/>
              </a:ext>
            </a:extLst>
          </p:cNvPr>
          <p:cNvSpPr>
            <a:spLocks noGrp="1"/>
          </p:cNvSpPr>
          <p:nvPr>
            <p:ph type="body" sz="quarter" idx="22"/>
          </p:nvPr>
        </p:nvSpPr>
        <p:spPr>
          <a:xfrm>
            <a:off x="493776" y="2437459"/>
            <a:ext cx="5408260" cy="332399"/>
          </a:xfrm>
        </p:spPr>
        <p:txBody>
          <a:bodyPr/>
          <a:lstStyle>
            <a:lvl1pPr algn="l">
              <a:defRPr sz="2400" b="0" i="0">
                <a:solidFill>
                  <a:srgbClr val="FF5C39"/>
                </a:solidFill>
                <a:latin typeface="Segoe Sans Text" pitchFamily="2" charset="0"/>
                <a:cs typeface="Segoe Sans Text" pitchFamily="2" charset="0"/>
              </a:defRPr>
            </a:lvl1pPr>
          </a:lstStyle>
          <a:p>
            <a:pPr lvl="0"/>
            <a:endParaRPr lang="en-US"/>
          </a:p>
        </p:txBody>
      </p:sp>
      <p:sp>
        <p:nvSpPr>
          <p:cNvPr id="22" name="Text Placeholder 42">
            <a:extLst>
              <a:ext uri="{FF2B5EF4-FFF2-40B4-BE49-F238E27FC236}">
                <a16:creationId xmlns:a16="http://schemas.microsoft.com/office/drawing/2014/main" id="{61C0FED0-E700-7263-D6EF-7055CB34E130}"/>
              </a:ext>
            </a:extLst>
          </p:cNvPr>
          <p:cNvSpPr>
            <a:spLocks noGrp="1"/>
          </p:cNvSpPr>
          <p:nvPr>
            <p:ph type="body" sz="quarter" idx="23"/>
          </p:nvPr>
        </p:nvSpPr>
        <p:spPr>
          <a:xfrm>
            <a:off x="493776" y="2748197"/>
            <a:ext cx="5408260" cy="637803"/>
          </a:xfrm>
        </p:spPr>
        <p:txBody>
          <a:bodyPr/>
          <a:lstStyle>
            <a:lvl1pPr algn="l">
              <a:defRPr sz="1400" b="0" i="0">
                <a:solidFill>
                  <a:srgbClr val="4F4F4F"/>
                </a:solidFill>
                <a:latin typeface="Segoe Sans Text" pitchFamily="2" charset="0"/>
                <a:cs typeface="Segoe Sans Text" pitchFamily="2" charset="0"/>
              </a:defRPr>
            </a:lvl1pPr>
          </a:lstStyle>
          <a:p>
            <a:pPr lvl="0"/>
            <a:endParaRPr lang="en-US"/>
          </a:p>
        </p:txBody>
      </p:sp>
      <p:sp>
        <p:nvSpPr>
          <p:cNvPr id="23" name="Text Placeholder 42">
            <a:extLst>
              <a:ext uri="{FF2B5EF4-FFF2-40B4-BE49-F238E27FC236}">
                <a16:creationId xmlns:a16="http://schemas.microsoft.com/office/drawing/2014/main" id="{3D4FE7D1-A001-FCB2-1A31-A954F5C10B09}"/>
              </a:ext>
            </a:extLst>
          </p:cNvPr>
          <p:cNvSpPr>
            <a:spLocks noGrp="1"/>
          </p:cNvSpPr>
          <p:nvPr>
            <p:ph type="body" sz="quarter" idx="24"/>
          </p:nvPr>
        </p:nvSpPr>
        <p:spPr>
          <a:xfrm>
            <a:off x="493776" y="3581038"/>
            <a:ext cx="5408260" cy="332399"/>
          </a:xfrm>
        </p:spPr>
        <p:txBody>
          <a:bodyPr/>
          <a:lstStyle>
            <a:lvl1pPr algn="l">
              <a:defRPr sz="2400" b="0" i="0">
                <a:solidFill>
                  <a:srgbClr val="0078D4"/>
                </a:solidFill>
                <a:latin typeface="Segoe Sans Text" pitchFamily="2" charset="0"/>
                <a:cs typeface="Segoe Sans Text" pitchFamily="2" charset="0"/>
              </a:defRPr>
            </a:lvl1pPr>
          </a:lstStyle>
          <a:p>
            <a:pPr lvl="0"/>
            <a:endParaRPr lang="en-US"/>
          </a:p>
        </p:txBody>
      </p:sp>
      <p:sp>
        <p:nvSpPr>
          <p:cNvPr id="24" name="Text Placeholder 42">
            <a:extLst>
              <a:ext uri="{FF2B5EF4-FFF2-40B4-BE49-F238E27FC236}">
                <a16:creationId xmlns:a16="http://schemas.microsoft.com/office/drawing/2014/main" id="{C5E50631-1CD9-80EC-0D83-788F151203D7}"/>
              </a:ext>
            </a:extLst>
          </p:cNvPr>
          <p:cNvSpPr>
            <a:spLocks noGrp="1"/>
          </p:cNvSpPr>
          <p:nvPr>
            <p:ph type="body" sz="quarter" idx="25"/>
          </p:nvPr>
        </p:nvSpPr>
        <p:spPr>
          <a:xfrm>
            <a:off x="493776" y="3901012"/>
            <a:ext cx="5408260" cy="637803"/>
          </a:xfrm>
        </p:spPr>
        <p:txBody>
          <a:bodyPr/>
          <a:lstStyle>
            <a:lvl1pPr algn="l">
              <a:defRPr sz="1400" b="0" i="0">
                <a:solidFill>
                  <a:srgbClr val="4F4F4F"/>
                </a:solidFill>
                <a:latin typeface="Segoe Sans Text" pitchFamily="2" charset="0"/>
                <a:cs typeface="Segoe Sans Text" pitchFamily="2" charset="0"/>
              </a:defRPr>
            </a:lvl1pPr>
          </a:lstStyle>
          <a:p>
            <a:pPr lvl="0"/>
            <a:endParaRPr lang="en-US"/>
          </a:p>
        </p:txBody>
      </p:sp>
      <p:sp>
        <p:nvSpPr>
          <p:cNvPr id="25" name="Text Placeholder 42">
            <a:extLst>
              <a:ext uri="{FF2B5EF4-FFF2-40B4-BE49-F238E27FC236}">
                <a16:creationId xmlns:a16="http://schemas.microsoft.com/office/drawing/2014/main" id="{BA4C454E-0DB3-E309-2DBF-6CA62AA3AF5E}"/>
              </a:ext>
            </a:extLst>
          </p:cNvPr>
          <p:cNvSpPr>
            <a:spLocks noGrp="1"/>
          </p:cNvSpPr>
          <p:nvPr>
            <p:ph type="body" sz="quarter" idx="26"/>
          </p:nvPr>
        </p:nvSpPr>
        <p:spPr>
          <a:xfrm>
            <a:off x="493776" y="4724618"/>
            <a:ext cx="5408260" cy="332399"/>
          </a:xfrm>
        </p:spPr>
        <p:txBody>
          <a:bodyPr/>
          <a:lstStyle>
            <a:lvl1pPr algn="l">
              <a:defRPr sz="2400" b="0" i="0">
                <a:solidFill>
                  <a:srgbClr val="F4364C"/>
                </a:solidFill>
                <a:latin typeface="Segoe Sans Text" pitchFamily="2" charset="0"/>
                <a:cs typeface="Segoe Sans Text" pitchFamily="2" charset="0"/>
              </a:defRPr>
            </a:lvl1pPr>
          </a:lstStyle>
          <a:p>
            <a:pPr lvl="0"/>
            <a:endParaRPr lang="en-US"/>
          </a:p>
        </p:txBody>
      </p:sp>
      <p:sp>
        <p:nvSpPr>
          <p:cNvPr id="26" name="Text Placeholder 42">
            <a:extLst>
              <a:ext uri="{FF2B5EF4-FFF2-40B4-BE49-F238E27FC236}">
                <a16:creationId xmlns:a16="http://schemas.microsoft.com/office/drawing/2014/main" id="{41990EB9-64BE-FA7A-A85B-5C56480B0B93}"/>
              </a:ext>
            </a:extLst>
          </p:cNvPr>
          <p:cNvSpPr>
            <a:spLocks noGrp="1"/>
          </p:cNvSpPr>
          <p:nvPr>
            <p:ph type="body" sz="quarter" idx="27"/>
          </p:nvPr>
        </p:nvSpPr>
        <p:spPr>
          <a:xfrm>
            <a:off x="493776" y="5044592"/>
            <a:ext cx="5408260" cy="1032938"/>
          </a:xfrm>
        </p:spPr>
        <p:txBody>
          <a:bodyPr/>
          <a:lstStyle>
            <a:lvl1pPr algn="l">
              <a:defRPr sz="1400" b="0" i="0">
                <a:solidFill>
                  <a:srgbClr val="4F4F4F"/>
                </a:solidFill>
                <a:latin typeface="Segoe Sans Text" pitchFamily="2" charset="0"/>
                <a:cs typeface="Segoe Sans Text" pitchFamily="2" charset="0"/>
              </a:defRPr>
            </a:lvl1pPr>
          </a:lstStyle>
          <a:p>
            <a:pPr lvl="0"/>
            <a:endParaRPr lang="en-US"/>
          </a:p>
        </p:txBody>
      </p:sp>
    </p:spTree>
    <p:extLst>
      <p:ext uri="{BB962C8B-B14F-4D97-AF65-F5344CB8AC3E}">
        <p14:creationId xmlns:p14="http://schemas.microsoft.com/office/powerpoint/2010/main" val="2559323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2 column content list">
    <p:spTree>
      <p:nvGrpSpPr>
        <p:cNvPr id="1" name=""/>
        <p:cNvGrpSpPr/>
        <p:nvPr/>
      </p:nvGrpSpPr>
      <p:grpSpPr>
        <a:xfrm>
          <a:off x="0" y="0"/>
          <a:ext cx="0" cy="0"/>
          <a:chOff x="0" y="0"/>
          <a:chExt cx="0" cy="0"/>
        </a:xfrm>
      </p:grpSpPr>
      <p:sp>
        <p:nvSpPr>
          <p:cNvPr id="3" name="Rectangle: Rounded Corners 77">
            <a:extLst>
              <a:ext uri="{FF2B5EF4-FFF2-40B4-BE49-F238E27FC236}">
                <a16:creationId xmlns:a16="http://schemas.microsoft.com/office/drawing/2014/main" id="{56F6DBF9-D7ED-C596-5A18-146A8E92267B}"/>
              </a:ext>
              <a:ext uri="{C183D7F6-B498-43B3-948B-1728B52AA6E4}">
                <adec:decorative xmlns:adec="http://schemas.microsoft.com/office/drawing/2017/decorative" val="1"/>
              </a:ext>
            </a:extLst>
          </p:cNvPr>
          <p:cNvSpPr/>
          <p:nvPr userDrawn="1"/>
        </p:nvSpPr>
        <p:spPr>
          <a:xfrm>
            <a:off x="6333085" y="1783300"/>
            <a:ext cx="4597052" cy="348410"/>
          </a:xfrm>
          <a:prstGeom prst="roundRect">
            <a:avLst/>
          </a:prstGeom>
          <a:solidFill>
            <a:srgbClr val="0078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2" name="Rectangle: Rounded Corners 77">
            <a:extLst>
              <a:ext uri="{FF2B5EF4-FFF2-40B4-BE49-F238E27FC236}">
                <a16:creationId xmlns:a16="http://schemas.microsoft.com/office/drawing/2014/main" id="{B5B435F2-2268-A475-C249-AF65E900931D}"/>
              </a:ext>
              <a:ext uri="{C183D7F6-B498-43B3-948B-1728B52AA6E4}">
                <adec:decorative xmlns:adec="http://schemas.microsoft.com/office/drawing/2017/decorative" val="1"/>
              </a:ext>
            </a:extLst>
          </p:cNvPr>
          <p:cNvSpPr/>
          <p:nvPr userDrawn="1"/>
        </p:nvSpPr>
        <p:spPr>
          <a:xfrm>
            <a:off x="1304898" y="1791714"/>
            <a:ext cx="4597052" cy="348410"/>
          </a:xfrm>
          <a:prstGeom prst="roundRect">
            <a:avLst/>
          </a:prstGeom>
          <a:solidFill>
            <a:srgbClr val="0078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cxnSp>
        <p:nvCxnSpPr>
          <p:cNvPr id="16" name="Straight Connector 15">
            <a:extLst>
              <a:ext uri="{FF2B5EF4-FFF2-40B4-BE49-F238E27FC236}">
                <a16:creationId xmlns:a16="http://schemas.microsoft.com/office/drawing/2014/main" id="{DB4A737B-A167-EA1F-6B5B-C5C64F47B72D}"/>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2" name="Text Placeholder 42">
            <a:extLst>
              <a:ext uri="{FF2B5EF4-FFF2-40B4-BE49-F238E27FC236}">
                <a16:creationId xmlns:a16="http://schemas.microsoft.com/office/drawing/2014/main" id="{5369A58D-5EB7-29BC-25CD-5134149734D4}"/>
              </a:ext>
              <a:ext uri="{C183D7F6-B498-43B3-948B-1728B52AA6E4}">
                <adec:decorative xmlns:adec="http://schemas.microsoft.com/office/drawing/2017/decorative" val="1"/>
              </a:ext>
            </a:extLst>
          </p:cNvPr>
          <p:cNvSpPr>
            <a:spLocks noGrp="1"/>
          </p:cNvSpPr>
          <p:nvPr>
            <p:ph type="body" sz="quarter" idx="33" hasCustomPrompt="1"/>
          </p:nvPr>
        </p:nvSpPr>
        <p:spPr>
          <a:xfrm>
            <a:off x="6439406" y="2620931"/>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35" name="Text Placeholder 42">
            <a:extLst>
              <a:ext uri="{FF2B5EF4-FFF2-40B4-BE49-F238E27FC236}">
                <a16:creationId xmlns:a16="http://schemas.microsoft.com/office/drawing/2014/main" id="{EF068B45-4E8E-628E-4125-CF032B28701A}"/>
              </a:ext>
              <a:ext uri="{C183D7F6-B498-43B3-948B-1728B52AA6E4}">
                <adec:decorative xmlns:adec="http://schemas.microsoft.com/office/drawing/2017/decorative" val="1"/>
              </a:ext>
            </a:extLst>
          </p:cNvPr>
          <p:cNvSpPr>
            <a:spLocks noGrp="1"/>
          </p:cNvSpPr>
          <p:nvPr>
            <p:ph type="body" sz="quarter" idx="38" hasCustomPrompt="1"/>
          </p:nvPr>
        </p:nvSpPr>
        <p:spPr>
          <a:xfrm>
            <a:off x="6439406" y="4847295"/>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28" name="Footer Placeholder 4">
            <a:extLst>
              <a:ext uri="{FF2B5EF4-FFF2-40B4-BE49-F238E27FC236}">
                <a16:creationId xmlns:a16="http://schemas.microsoft.com/office/drawing/2014/main" id="{09838363-8A5E-CD66-1478-463E17E263E9}"/>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err="1"/>
              <a:t>TechMastery</a:t>
            </a:r>
            <a:endParaRPr lang="en-US"/>
          </a:p>
        </p:txBody>
      </p:sp>
      <p:sp>
        <p:nvSpPr>
          <p:cNvPr id="31" name="Slide Number Placeholder 5">
            <a:extLst>
              <a:ext uri="{FF2B5EF4-FFF2-40B4-BE49-F238E27FC236}">
                <a16:creationId xmlns:a16="http://schemas.microsoft.com/office/drawing/2014/main" id="{C1CA492A-8154-7DC5-FC7C-2C5FF00C1D6E}"/>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
        <p:nvSpPr>
          <p:cNvPr id="33" name="Text Placeholder 42">
            <a:extLst>
              <a:ext uri="{FF2B5EF4-FFF2-40B4-BE49-F238E27FC236}">
                <a16:creationId xmlns:a16="http://schemas.microsoft.com/office/drawing/2014/main" id="{F5CB5368-9A01-CB04-0811-D49D8D927DF7}"/>
              </a:ext>
              <a:ext uri="{C183D7F6-B498-43B3-948B-1728B52AA6E4}">
                <adec:decorative xmlns:adec="http://schemas.microsoft.com/office/drawing/2017/decorative" val="1"/>
              </a:ext>
            </a:extLst>
          </p:cNvPr>
          <p:cNvSpPr>
            <a:spLocks noGrp="1"/>
          </p:cNvSpPr>
          <p:nvPr>
            <p:ph type="body" sz="quarter" idx="36" hasCustomPrompt="1"/>
          </p:nvPr>
        </p:nvSpPr>
        <p:spPr>
          <a:xfrm>
            <a:off x="6439406" y="3734113"/>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14" name="Text Placeholder 40">
            <a:extLst>
              <a:ext uri="{FF2B5EF4-FFF2-40B4-BE49-F238E27FC236}">
                <a16:creationId xmlns:a16="http://schemas.microsoft.com/office/drawing/2014/main" id="{0F370DD6-1741-25A3-2FC9-B827E0CD80D8}"/>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41" name="Text Placeholder 42">
            <a:extLst>
              <a:ext uri="{FF2B5EF4-FFF2-40B4-BE49-F238E27FC236}">
                <a16:creationId xmlns:a16="http://schemas.microsoft.com/office/drawing/2014/main" id="{4D7F8536-33F1-8C76-5B77-30391A030E4A}"/>
              </a:ext>
            </a:extLst>
          </p:cNvPr>
          <p:cNvSpPr>
            <a:spLocks noGrp="1"/>
          </p:cNvSpPr>
          <p:nvPr>
            <p:ph type="body" sz="quarter" idx="42"/>
          </p:nvPr>
        </p:nvSpPr>
        <p:spPr>
          <a:xfrm>
            <a:off x="1430078" y="1829643"/>
            <a:ext cx="4352544" cy="276999"/>
          </a:xfrm>
        </p:spPr>
        <p:txBody>
          <a:bodyPr/>
          <a:lstStyle>
            <a:lvl1pPr algn="ctr">
              <a:defRPr sz="2000" b="1" i="0">
                <a:solidFill>
                  <a:schemeClr val="bg1"/>
                </a:solidFill>
                <a:latin typeface="Segoe Sans Text" pitchFamily="2" charset="0"/>
                <a:cs typeface="Segoe Sans Text" pitchFamily="2" charset="0"/>
              </a:defRPr>
            </a:lvl1pPr>
          </a:lstStyle>
          <a:p>
            <a:pPr lvl="0"/>
            <a:endParaRPr lang="en-US"/>
          </a:p>
        </p:txBody>
      </p:sp>
      <p:sp>
        <p:nvSpPr>
          <p:cNvPr id="40" name="Text Placeholder 42">
            <a:extLst>
              <a:ext uri="{FF2B5EF4-FFF2-40B4-BE49-F238E27FC236}">
                <a16:creationId xmlns:a16="http://schemas.microsoft.com/office/drawing/2014/main" id="{059BBD34-47A6-7595-51CD-D6022AE8548D}"/>
              </a:ext>
            </a:extLst>
          </p:cNvPr>
          <p:cNvSpPr>
            <a:spLocks noGrp="1"/>
          </p:cNvSpPr>
          <p:nvPr>
            <p:ph type="body" sz="quarter" idx="41"/>
          </p:nvPr>
        </p:nvSpPr>
        <p:spPr>
          <a:xfrm>
            <a:off x="2879245" y="2620931"/>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3" name="Text Placeholder 42">
            <a:extLst>
              <a:ext uri="{FF2B5EF4-FFF2-40B4-BE49-F238E27FC236}">
                <a16:creationId xmlns:a16="http://schemas.microsoft.com/office/drawing/2014/main" id="{99B02154-43E9-BBCD-1DE8-1E19EF7CFA83}"/>
              </a:ext>
            </a:extLst>
          </p:cNvPr>
          <p:cNvSpPr>
            <a:spLocks noGrp="1"/>
          </p:cNvSpPr>
          <p:nvPr>
            <p:ph type="body" sz="quarter" idx="44"/>
          </p:nvPr>
        </p:nvSpPr>
        <p:spPr>
          <a:xfrm>
            <a:off x="2879245" y="3734113"/>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5" name="Text Placeholder 42">
            <a:extLst>
              <a:ext uri="{FF2B5EF4-FFF2-40B4-BE49-F238E27FC236}">
                <a16:creationId xmlns:a16="http://schemas.microsoft.com/office/drawing/2014/main" id="{A65A01D3-6F54-5710-D071-D50A6613B2B0}"/>
              </a:ext>
            </a:extLst>
          </p:cNvPr>
          <p:cNvSpPr>
            <a:spLocks noGrp="1"/>
          </p:cNvSpPr>
          <p:nvPr>
            <p:ph type="body" sz="quarter" idx="46"/>
          </p:nvPr>
        </p:nvSpPr>
        <p:spPr>
          <a:xfrm>
            <a:off x="2879245" y="4847295"/>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2" name="Text Placeholder 42">
            <a:extLst>
              <a:ext uri="{FF2B5EF4-FFF2-40B4-BE49-F238E27FC236}">
                <a16:creationId xmlns:a16="http://schemas.microsoft.com/office/drawing/2014/main" id="{7605BF76-D462-8782-CF19-2C47C6218373}"/>
              </a:ext>
            </a:extLst>
          </p:cNvPr>
          <p:cNvSpPr>
            <a:spLocks noGrp="1"/>
          </p:cNvSpPr>
          <p:nvPr>
            <p:ph type="body" sz="quarter" idx="35"/>
          </p:nvPr>
        </p:nvSpPr>
        <p:spPr>
          <a:xfrm>
            <a:off x="6439406" y="1819011"/>
            <a:ext cx="4351585" cy="276999"/>
          </a:xfrm>
        </p:spPr>
        <p:txBody>
          <a:bodyPr/>
          <a:lstStyle>
            <a:lvl1pPr algn="ctr">
              <a:defRPr sz="2000" b="1" i="0">
                <a:solidFill>
                  <a:schemeClr val="bg1"/>
                </a:solidFill>
                <a:latin typeface="Segoe Sans Text" pitchFamily="2" charset="0"/>
                <a:cs typeface="Segoe Sans Text" pitchFamily="2" charset="0"/>
              </a:defRPr>
            </a:lvl1pPr>
          </a:lstStyle>
          <a:p>
            <a:pPr lvl="0"/>
            <a:endParaRPr lang="en-US"/>
          </a:p>
        </p:txBody>
      </p:sp>
      <p:sp>
        <p:nvSpPr>
          <p:cNvPr id="13" name="Text Placeholder 42">
            <a:extLst>
              <a:ext uri="{FF2B5EF4-FFF2-40B4-BE49-F238E27FC236}">
                <a16:creationId xmlns:a16="http://schemas.microsoft.com/office/drawing/2014/main" id="{D6592DDA-A998-03D6-822E-32F1181DF12F}"/>
              </a:ext>
            </a:extLst>
          </p:cNvPr>
          <p:cNvSpPr>
            <a:spLocks noGrp="1"/>
          </p:cNvSpPr>
          <p:nvPr>
            <p:ph type="body" sz="quarter" idx="34"/>
          </p:nvPr>
        </p:nvSpPr>
        <p:spPr>
          <a:xfrm>
            <a:off x="7878628" y="2620931"/>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4" name="Text Placeholder 42">
            <a:extLst>
              <a:ext uri="{FF2B5EF4-FFF2-40B4-BE49-F238E27FC236}">
                <a16:creationId xmlns:a16="http://schemas.microsoft.com/office/drawing/2014/main" id="{D78C201B-6C87-6A84-C3E9-950D327BBCE2}"/>
              </a:ext>
            </a:extLst>
          </p:cNvPr>
          <p:cNvSpPr>
            <a:spLocks noGrp="1"/>
          </p:cNvSpPr>
          <p:nvPr>
            <p:ph type="body" sz="quarter" idx="37"/>
          </p:nvPr>
        </p:nvSpPr>
        <p:spPr>
          <a:xfrm>
            <a:off x="7878628" y="3734113"/>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6" name="Text Placeholder 42">
            <a:extLst>
              <a:ext uri="{FF2B5EF4-FFF2-40B4-BE49-F238E27FC236}">
                <a16:creationId xmlns:a16="http://schemas.microsoft.com/office/drawing/2014/main" id="{D9AD357B-7028-227E-14F5-620C3B8A44AB}"/>
              </a:ext>
            </a:extLst>
          </p:cNvPr>
          <p:cNvSpPr>
            <a:spLocks noGrp="1"/>
          </p:cNvSpPr>
          <p:nvPr>
            <p:ph type="body" sz="quarter" idx="39"/>
          </p:nvPr>
        </p:nvSpPr>
        <p:spPr>
          <a:xfrm>
            <a:off x="7878628" y="4847295"/>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9" name="Text Placeholder 42">
            <a:extLst>
              <a:ext uri="{FF2B5EF4-FFF2-40B4-BE49-F238E27FC236}">
                <a16:creationId xmlns:a16="http://schemas.microsoft.com/office/drawing/2014/main" id="{3CC64C4B-6769-2E42-727D-84F07FF24C7C}"/>
              </a:ext>
              <a:ext uri="{C183D7F6-B498-43B3-948B-1728B52AA6E4}">
                <adec:decorative xmlns:adec="http://schemas.microsoft.com/office/drawing/2017/decorative" val="1"/>
              </a:ext>
            </a:extLst>
          </p:cNvPr>
          <p:cNvSpPr>
            <a:spLocks noGrp="1"/>
          </p:cNvSpPr>
          <p:nvPr>
            <p:ph type="body" sz="quarter" idx="40" hasCustomPrompt="1"/>
          </p:nvPr>
        </p:nvSpPr>
        <p:spPr>
          <a:xfrm>
            <a:off x="1440023" y="2620931"/>
            <a:ext cx="1192893" cy="941796"/>
          </a:xfrm>
        </p:spPr>
        <p:txBody>
          <a:bodyPr/>
          <a:lstStyle>
            <a:lvl1pPr algn="ctr">
              <a:defRPr sz="6800" b="1" i="0">
                <a:solidFill>
                  <a:srgbClr val="737DCA"/>
                </a:solidFill>
                <a:latin typeface="Segoe Sans Text" pitchFamily="2" charset="0"/>
                <a:cs typeface="Segoe Sans Text" pitchFamily="2" charset="0"/>
              </a:defRPr>
            </a:lvl1pPr>
          </a:lstStyle>
          <a:p>
            <a:pPr marL="857250" indent="-857250">
              <a:buFont typeface="Wingdings" panose="05000000000000000000" pitchFamily="2" charset="2"/>
              <a:buChar char="ü"/>
            </a:pPr>
            <a:r>
              <a:rPr lang="en-US">
                <a:solidFill>
                  <a:srgbClr val="0078D5"/>
                </a:solidFill>
              </a:rPr>
              <a:t> </a:t>
            </a:r>
          </a:p>
        </p:txBody>
      </p:sp>
      <p:sp>
        <p:nvSpPr>
          <p:cNvPr id="42" name="Text Placeholder 42">
            <a:extLst>
              <a:ext uri="{FF2B5EF4-FFF2-40B4-BE49-F238E27FC236}">
                <a16:creationId xmlns:a16="http://schemas.microsoft.com/office/drawing/2014/main" id="{43CF9BF6-7264-0144-1712-58C50315B7B3}"/>
              </a:ext>
              <a:ext uri="{C183D7F6-B498-43B3-948B-1728B52AA6E4}">
                <adec:decorative xmlns:adec="http://schemas.microsoft.com/office/drawing/2017/decorative" val="1"/>
              </a:ext>
            </a:extLst>
          </p:cNvPr>
          <p:cNvSpPr>
            <a:spLocks noGrp="1"/>
          </p:cNvSpPr>
          <p:nvPr>
            <p:ph type="body" sz="quarter" idx="43" hasCustomPrompt="1"/>
          </p:nvPr>
        </p:nvSpPr>
        <p:spPr>
          <a:xfrm>
            <a:off x="1440023" y="3734113"/>
            <a:ext cx="1192893" cy="941796"/>
          </a:xfrm>
        </p:spPr>
        <p:txBody>
          <a:bodyPr/>
          <a:lstStyle>
            <a:lvl1pPr algn="ctr">
              <a:defRPr sz="6800" b="1" i="0">
                <a:solidFill>
                  <a:srgbClr val="737DCA"/>
                </a:solidFill>
                <a:latin typeface="Segoe Sans Text" pitchFamily="2" charset="0"/>
                <a:cs typeface="Segoe Sans Text" pitchFamily="2" charset="0"/>
              </a:defRPr>
            </a:lvl1pPr>
          </a:lstStyle>
          <a:p>
            <a:pPr marL="857250" indent="-857250">
              <a:buFont typeface="Wingdings" panose="05000000000000000000" pitchFamily="2" charset="2"/>
              <a:buChar char="ü"/>
            </a:pPr>
            <a:r>
              <a:rPr lang="en-US">
                <a:solidFill>
                  <a:srgbClr val="0078D5"/>
                </a:solidFill>
              </a:rPr>
              <a:t> </a:t>
            </a:r>
          </a:p>
        </p:txBody>
      </p:sp>
      <p:sp>
        <p:nvSpPr>
          <p:cNvPr id="44" name="Text Placeholder 42">
            <a:extLst>
              <a:ext uri="{FF2B5EF4-FFF2-40B4-BE49-F238E27FC236}">
                <a16:creationId xmlns:a16="http://schemas.microsoft.com/office/drawing/2014/main" id="{E7BD943C-2AD6-25E0-48C0-9CC472903ED8}"/>
              </a:ext>
              <a:ext uri="{C183D7F6-B498-43B3-948B-1728B52AA6E4}">
                <adec:decorative xmlns:adec="http://schemas.microsoft.com/office/drawing/2017/decorative" val="1"/>
              </a:ext>
            </a:extLst>
          </p:cNvPr>
          <p:cNvSpPr>
            <a:spLocks noGrp="1"/>
          </p:cNvSpPr>
          <p:nvPr>
            <p:ph type="body" sz="quarter" idx="45" hasCustomPrompt="1"/>
          </p:nvPr>
        </p:nvSpPr>
        <p:spPr>
          <a:xfrm>
            <a:off x="1440023" y="4847295"/>
            <a:ext cx="1192893" cy="941796"/>
          </a:xfrm>
        </p:spPr>
        <p:txBody>
          <a:bodyPr/>
          <a:lstStyle>
            <a:lvl1pPr algn="ctr">
              <a:defRPr sz="6800" b="1" i="0">
                <a:solidFill>
                  <a:srgbClr val="737DCA"/>
                </a:solidFill>
                <a:latin typeface="Segoe Sans Text" pitchFamily="2" charset="0"/>
                <a:cs typeface="Segoe Sans Text" pitchFamily="2" charset="0"/>
              </a:defRPr>
            </a:lvl1pPr>
          </a:lstStyle>
          <a:p>
            <a:pPr marL="857250" indent="-857250">
              <a:buFont typeface="Wingdings" panose="05000000000000000000" pitchFamily="2" charset="2"/>
              <a:buChar char="ü"/>
            </a:pPr>
            <a:r>
              <a:rPr lang="en-US">
                <a:solidFill>
                  <a:srgbClr val="0078D5"/>
                </a:solidFill>
              </a:rPr>
              <a:t> </a:t>
            </a:r>
          </a:p>
        </p:txBody>
      </p:sp>
    </p:spTree>
    <p:extLst>
      <p:ext uri="{BB962C8B-B14F-4D97-AF65-F5344CB8AC3E}">
        <p14:creationId xmlns:p14="http://schemas.microsoft.com/office/powerpoint/2010/main" val="256007480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ti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5F0F0752-893F-EBEA-28EF-C930BCE47D66}"/>
              </a:ext>
            </a:extLst>
          </p:cNvPr>
          <p:cNvSpPr>
            <a:spLocks noGrp="1"/>
          </p:cNvSpPr>
          <p:nvPr>
            <p:ph type="body" sz="quarter" idx="20" hasCustomPrompt="1"/>
          </p:nvPr>
        </p:nvSpPr>
        <p:spPr>
          <a:xfrm>
            <a:off x="655984" y="2390254"/>
            <a:ext cx="11336724" cy="2077492"/>
          </a:xfrm>
        </p:spPr>
        <p:txBody>
          <a:bodyPr/>
          <a:lstStyle>
            <a:lvl1pPr marL="0" indent="0" algn="l">
              <a:buNone/>
              <a:defRPr sz="15000" b="1" i="0">
                <a:solidFill>
                  <a:schemeClr val="bg1"/>
                </a:solidFill>
                <a:latin typeface="Segoe Sans Text ExtraBold" pitchFamily="2" charset="0"/>
                <a:cs typeface="Segoe Sans Text ExtraBold" pitchFamily="2" charset="0"/>
              </a:defRPr>
            </a:lvl1pPr>
            <a:lvl2pPr algn="l">
              <a:defRPr/>
            </a:lvl2pPr>
            <a:lvl3pPr algn="l">
              <a:defRPr/>
            </a:lvl3pPr>
            <a:lvl4pPr algn="l">
              <a:defRPr/>
            </a:lvl4pPr>
            <a:lvl5pPr algn="l">
              <a:defRPr/>
            </a:lvl5pPr>
          </a:lstStyle>
          <a:p>
            <a:pPr lvl="0"/>
            <a:r>
              <a:rPr lang="en-US"/>
              <a:t>Divider title</a:t>
            </a:r>
          </a:p>
        </p:txBody>
      </p:sp>
      <p:sp>
        <p:nvSpPr>
          <p:cNvPr id="2" name="Text Placeholder 4">
            <a:extLst>
              <a:ext uri="{FF2B5EF4-FFF2-40B4-BE49-F238E27FC236}">
                <a16:creationId xmlns:a16="http://schemas.microsoft.com/office/drawing/2014/main" id="{26764958-5019-04B0-1EA4-C7DD0D1DA9EA}"/>
              </a:ext>
            </a:extLst>
          </p:cNvPr>
          <p:cNvSpPr>
            <a:spLocks noGrp="1"/>
          </p:cNvSpPr>
          <p:nvPr>
            <p:ph type="body" sz="quarter" idx="19" hasCustomPrompt="1"/>
          </p:nvPr>
        </p:nvSpPr>
        <p:spPr>
          <a:xfrm>
            <a:off x="655983" y="4214676"/>
            <a:ext cx="10399943" cy="664797"/>
          </a:xfrm>
        </p:spPr>
        <p:txBody>
          <a:bodyPr/>
          <a:lstStyle>
            <a:lvl1pPr marL="0" indent="0" algn="l">
              <a:buNone/>
              <a:defRPr sz="4800" b="0" i="0">
                <a:solidFill>
                  <a:schemeClr val="bg1"/>
                </a:solidFill>
                <a:latin typeface="Segoe Sans Text Light" pitchFamily="2" charset="0"/>
                <a:cs typeface="Segoe Sans Text Light" pitchFamily="2" charset="0"/>
              </a:defRPr>
            </a:lvl1pPr>
            <a:lvl2pPr algn="l">
              <a:defRPr/>
            </a:lvl2pPr>
            <a:lvl3pPr algn="l">
              <a:defRPr/>
            </a:lvl3pPr>
            <a:lvl4pPr algn="l">
              <a:defRPr/>
            </a:lvl4pPr>
            <a:lvl5pPr algn="l">
              <a:defRPr/>
            </a:lvl5pPr>
          </a:lstStyle>
          <a:p>
            <a:pPr lvl="0"/>
            <a:r>
              <a:rPr lang="en-US"/>
              <a:t>Subtitle</a:t>
            </a:r>
          </a:p>
        </p:txBody>
      </p:sp>
      <p:cxnSp>
        <p:nvCxnSpPr>
          <p:cNvPr id="5" name="Straight Connector 4">
            <a:extLst>
              <a:ext uri="{FF2B5EF4-FFF2-40B4-BE49-F238E27FC236}">
                <a16:creationId xmlns:a16="http://schemas.microsoft.com/office/drawing/2014/main" id="{5D28EA4E-BC18-EB93-B0DA-9038BD3044C9}"/>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19F20FCB-2992-B004-8B2B-3529062015B1}"/>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7" name="Picture 6">
              <a:extLst>
                <a:ext uri="{FF2B5EF4-FFF2-40B4-BE49-F238E27FC236}">
                  <a16:creationId xmlns:a16="http://schemas.microsoft.com/office/drawing/2014/main" id="{F12F8D7C-51B9-3DD1-A580-5CA579BFF52D}"/>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8" name="Oval 7">
              <a:extLst>
                <a:ext uri="{FF2B5EF4-FFF2-40B4-BE49-F238E27FC236}">
                  <a16:creationId xmlns:a16="http://schemas.microsoft.com/office/drawing/2014/main" id="{75F95092-10DF-2102-B14C-A0FE6C4C8C98}"/>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346946D1-8922-9216-B99F-FE6DDBAB6EFB}"/>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3" name="Footer Placeholder 4">
            <a:extLst>
              <a:ext uri="{FF2B5EF4-FFF2-40B4-BE49-F238E27FC236}">
                <a16:creationId xmlns:a16="http://schemas.microsoft.com/office/drawing/2014/main" id="{CC747D86-A118-A21E-069B-E3DB91720B25}"/>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12" name="Slide Number Placeholder 5">
            <a:extLst>
              <a:ext uri="{FF2B5EF4-FFF2-40B4-BE49-F238E27FC236}">
                <a16:creationId xmlns:a16="http://schemas.microsoft.com/office/drawing/2014/main" id="{5A559C54-80EE-6797-94AF-8250183C4FAC}"/>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3621343044"/>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2 column text + shape">
    <p:spTree>
      <p:nvGrpSpPr>
        <p:cNvPr id="1" name=""/>
        <p:cNvGrpSpPr/>
        <p:nvPr/>
      </p:nvGrpSpPr>
      <p:grpSpPr>
        <a:xfrm>
          <a:off x="0" y="0"/>
          <a:ext cx="0" cy="0"/>
          <a:chOff x="0" y="0"/>
          <a:chExt cx="0" cy="0"/>
        </a:xfrm>
      </p:grpSpPr>
      <p:sp>
        <p:nvSpPr>
          <p:cNvPr id="2" name="Rectangle: Rounded Corners 66">
            <a:extLst>
              <a:ext uri="{FF2B5EF4-FFF2-40B4-BE49-F238E27FC236}">
                <a16:creationId xmlns:a16="http://schemas.microsoft.com/office/drawing/2014/main" id="{7BEE55F4-304F-37E5-3C9D-9ADB7D8FFDCB}"/>
              </a:ext>
              <a:ext uri="{C183D7F6-B498-43B3-948B-1728B52AA6E4}">
                <adec:decorative xmlns:adec="http://schemas.microsoft.com/office/drawing/2017/decorative" val="1"/>
              </a:ext>
            </a:extLst>
          </p:cNvPr>
          <p:cNvSpPr/>
          <p:nvPr userDrawn="1"/>
        </p:nvSpPr>
        <p:spPr>
          <a:xfrm>
            <a:off x="6193077" y="1673685"/>
            <a:ext cx="4835046" cy="4513561"/>
          </a:xfrm>
          <a:prstGeom prst="roundRect">
            <a:avLst>
              <a:gd name="adj" fmla="val 481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ectangle: Rounded Corners 66">
            <a:extLst>
              <a:ext uri="{FF2B5EF4-FFF2-40B4-BE49-F238E27FC236}">
                <a16:creationId xmlns:a16="http://schemas.microsoft.com/office/drawing/2014/main" id="{D02A183A-54A7-1206-5E9F-C00BCB6995C3}"/>
              </a:ext>
              <a:ext uri="{C183D7F6-B498-43B3-948B-1728B52AA6E4}">
                <adec:decorative xmlns:adec="http://schemas.microsoft.com/office/drawing/2017/decorative" val="1"/>
              </a:ext>
            </a:extLst>
          </p:cNvPr>
          <p:cNvSpPr/>
          <p:nvPr userDrawn="1"/>
        </p:nvSpPr>
        <p:spPr>
          <a:xfrm>
            <a:off x="1193694" y="1673685"/>
            <a:ext cx="4835046" cy="4513561"/>
          </a:xfrm>
          <a:prstGeom prst="roundRect">
            <a:avLst>
              <a:gd name="adj" fmla="val 481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6" name="Straight Connector 15">
            <a:extLst>
              <a:ext uri="{FF2B5EF4-FFF2-40B4-BE49-F238E27FC236}">
                <a16:creationId xmlns:a16="http://schemas.microsoft.com/office/drawing/2014/main" id="{DB4A737B-A167-EA1F-6B5B-C5C64F47B72D}"/>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2" name="Text Placeholder 42">
            <a:extLst>
              <a:ext uri="{FF2B5EF4-FFF2-40B4-BE49-F238E27FC236}">
                <a16:creationId xmlns:a16="http://schemas.microsoft.com/office/drawing/2014/main" id="{5369A58D-5EB7-29BC-25CD-5134149734D4}"/>
              </a:ext>
              <a:ext uri="{C183D7F6-B498-43B3-948B-1728B52AA6E4}">
                <adec:decorative xmlns:adec="http://schemas.microsoft.com/office/drawing/2017/decorative" val="1"/>
              </a:ext>
            </a:extLst>
          </p:cNvPr>
          <p:cNvSpPr>
            <a:spLocks noGrp="1"/>
          </p:cNvSpPr>
          <p:nvPr>
            <p:ph type="body" sz="quarter" idx="33" hasCustomPrompt="1"/>
          </p:nvPr>
        </p:nvSpPr>
        <p:spPr>
          <a:xfrm>
            <a:off x="6439406" y="2620931"/>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6" name="Text Placeholder 40">
            <a:extLst>
              <a:ext uri="{FF2B5EF4-FFF2-40B4-BE49-F238E27FC236}">
                <a16:creationId xmlns:a16="http://schemas.microsoft.com/office/drawing/2014/main" id="{8837ED86-3DAE-5C7A-E14F-AB8967514BA1}"/>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dirty="0"/>
          </a:p>
        </p:txBody>
      </p:sp>
      <p:sp>
        <p:nvSpPr>
          <p:cNvPr id="28" name="Footer Placeholder 4">
            <a:extLst>
              <a:ext uri="{FF2B5EF4-FFF2-40B4-BE49-F238E27FC236}">
                <a16:creationId xmlns:a16="http://schemas.microsoft.com/office/drawing/2014/main" id="{09838363-8A5E-CD66-1478-463E17E263E9}"/>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31" name="Slide Number Placeholder 5">
            <a:extLst>
              <a:ext uri="{FF2B5EF4-FFF2-40B4-BE49-F238E27FC236}">
                <a16:creationId xmlns:a16="http://schemas.microsoft.com/office/drawing/2014/main" id="{C1CA492A-8154-7DC5-FC7C-2C5FF00C1D6E}"/>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
        <p:nvSpPr>
          <p:cNvPr id="33" name="Text Placeholder 42">
            <a:extLst>
              <a:ext uri="{FF2B5EF4-FFF2-40B4-BE49-F238E27FC236}">
                <a16:creationId xmlns:a16="http://schemas.microsoft.com/office/drawing/2014/main" id="{F5CB5368-9A01-CB04-0811-D49D8D927DF7}"/>
              </a:ext>
              <a:ext uri="{C183D7F6-B498-43B3-948B-1728B52AA6E4}">
                <adec:decorative xmlns:adec="http://schemas.microsoft.com/office/drawing/2017/decorative" val="1"/>
              </a:ext>
            </a:extLst>
          </p:cNvPr>
          <p:cNvSpPr>
            <a:spLocks noGrp="1"/>
          </p:cNvSpPr>
          <p:nvPr>
            <p:ph type="body" sz="quarter" idx="36" hasCustomPrompt="1"/>
          </p:nvPr>
        </p:nvSpPr>
        <p:spPr>
          <a:xfrm>
            <a:off x="6439406" y="3734113"/>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4" name="Rectangle: Rounded Corners 77">
            <a:extLst>
              <a:ext uri="{FF2B5EF4-FFF2-40B4-BE49-F238E27FC236}">
                <a16:creationId xmlns:a16="http://schemas.microsoft.com/office/drawing/2014/main" id="{B0786B69-D45F-5104-89D6-7FECE93F038A}"/>
              </a:ext>
              <a:ext uri="{C183D7F6-B498-43B3-948B-1728B52AA6E4}">
                <adec:decorative xmlns:adec="http://schemas.microsoft.com/office/drawing/2017/decorative" val="1"/>
              </a:ext>
            </a:extLst>
          </p:cNvPr>
          <p:cNvSpPr/>
          <p:nvPr userDrawn="1"/>
        </p:nvSpPr>
        <p:spPr>
          <a:xfrm>
            <a:off x="6312073" y="1791714"/>
            <a:ext cx="4597052" cy="348410"/>
          </a:xfrm>
          <a:prstGeom prst="round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5" name="Rectangle: Rounded Corners 77">
            <a:extLst>
              <a:ext uri="{FF2B5EF4-FFF2-40B4-BE49-F238E27FC236}">
                <a16:creationId xmlns:a16="http://schemas.microsoft.com/office/drawing/2014/main" id="{13FC3E70-A953-26C4-2A8A-ACF8E6137C8B}"/>
              </a:ext>
              <a:ext uri="{C183D7F6-B498-43B3-948B-1728B52AA6E4}">
                <adec:decorative xmlns:adec="http://schemas.microsoft.com/office/drawing/2017/decorative" val="1"/>
              </a:ext>
            </a:extLst>
          </p:cNvPr>
          <p:cNvSpPr/>
          <p:nvPr userDrawn="1"/>
        </p:nvSpPr>
        <p:spPr>
          <a:xfrm>
            <a:off x="1331478" y="1791714"/>
            <a:ext cx="4597052" cy="348410"/>
          </a:xfrm>
          <a:prstGeom prst="round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35" name="Text Placeholder 42">
            <a:extLst>
              <a:ext uri="{FF2B5EF4-FFF2-40B4-BE49-F238E27FC236}">
                <a16:creationId xmlns:a16="http://schemas.microsoft.com/office/drawing/2014/main" id="{EF068B45-4E8E-628E-4125-CF032B28701A}"/>
              </a:ext>
              <a:ext uri="{C183D7F6-B498-43B3-948B-1728B52AA6E4}">
                <adec:decorative xmlns:adec="http://schemas.microsoft.com/office/drawing/2017/decorative" val="1"/>
              </a:ext>
            </a:extLst>
          </p:cNvPr>
          <p:cNvSpPr>
            <a:spLocks noGrp="1"/>
          </p:cNvSpPr>
          <p:nvPr>
            <p:ph type="body" sz="quarter" idx="38" hasCustomPrompt="1"/>
          </p:nvPr>
        </p:nvSpPr>
        <p:spPr>
          <a:xfrm>
            <a:off x="6439406" y="4847295"/>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39" name="Text Placeholder 42">
            <a:extLst>
              <a:ext uri="{FF2B5EF4-FFF2-40B4-BE49-F238E27FC236}">
                <a16:creationId xmlns:a16="http://schemas.microsoft.com/office/drawing/2014/main" id="{3CC64C4B-6769-2E42-727D-84F07FF24C7C}"/>
              </a:ext>
              <a:ext uri="{C183D7F6-B498-43B3-948B-1728B52AA6E4}">
                <adec:decorative xmlns:adec="http://schemas.microsoft.com/office/drawing/2017/decorative" val="1"/>
              </a:ext>
            </a:extLst>
          </p:cNvPr>
          <p:cNvSpPr>
            <a:spLocks noGrp="1"/>
          </p:cNvSpPr>
          <p:nvPr>
            <p:ph type="body" sz="quarter" idx="40" hasCustomPrompt="1"/>
          </p:nvPr>
        </p:nvSpPr>
        <p:spPr>
          <a:xfrm>
            <a:off x="1440023" y="2620931"/>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42" name="Text Placeholder 42">
            <a:extLst>
              <a:ext uri="{FF2B5EF4-FFF2-40B4-BE49-F238E27FC236}">
                <a16:creationId xmlns:a16="http://schemas.microsoft.com/office/drawing/2014/main" id="{43CF9BF6-7264-0144-1712-58C50315B7B3}"/>
              </a:ext>
              <a:ext uri="{C183D7F6-B498-43B3-948B-1728B52AA6E4}">
                <adec:decorative xmlns:adec="http://schemas.microsoft.com/office/drawing/2017/decorative" val="1"/>
              </a:ext>
            </a:extLst>
          </p:cNvPr>
          <p:cNvSpPr>
            <a:spLocks noGrp="1"/>
          </p:cNvSpPr>
          <p:nvPr>
            <p:ph type="body" sz="quarter" idx="43" hasCustomPrompt="1"/>
          </p:nvPr>
        </p:nvSpPr>
        <p:spPr>
          <a:xfrm>
            <a:off x="1440023" y="3734113"/>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44" name="Text Placeholder 42">
            <a:extLst>
              <a:ext uri="{FF2B5EF4-FFF2-40B4-BE49-F238E27FC236}">
                <a16:creationId xmlns:a16="http://schemas.microsoft.com/office/drawing/2014/main" id="{E7BD943C-2AD6-25E0-48C0-9CC472903ED8}"/>
              </a:ext>
              <a:ext uri="{C183D7F6-B498-43B3-948B-1728B52AA6E4}">
                <adec:decorative xmlns:adec="http://schemas.microsoft.com/office/drawing/2017/decorative" val="1"/>
              </a:ext>
            </a:extLst>
          </p:cNvPr>
          <p:cNvSpPr>
            <a:spLocks noGrp="1"/>
          </p:cNvSpPr>
          <p:nvPr>
            <p:ph type="body" sz="quarter" idx="45" hasCustomPrompt="1"/>
          </p:nvPr>
        </p:nvSpPr>
        <p:spPr>
          <a:xfrm>
            <a:off x="1440023" y="4847295"/>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41" name="Text Placeholder 42">
            <a:extLst>
              <a:ext uri="{FF2B5EF4-FFF2-40B4-BE49-F238E27FC236}">
                <a16:creationId xmlns:a16="http://schemas.microsoft.com/office/drawing/2014/main" id="{4D7F8536-33F1-8C76-5B77-30391A030E4A}"/>
              </a:ext>
            </a:extLst>
          </p:cNvPr>
          <p:cNvSpPr>
            <a:spLocks noGrp="1"/>
          </p:cNvSpPr>
          <p:nvPr>
            <p:ph type="body" sz="quarter" idx="42"/>
          </p:nvPr>
        </p:nvSpPr>
        <p:spPr>
          <a:xfrm>
            <a:off x="2473186" y="1834959"/>
            <a:ext cx="2276061" cy="276999"/>
          </a:xfrm>
        </p:spPr>
        <p:txBody>
          <a:bodyPr/>
          <a:lstStyle>
            <a:lvl1pPr algn="ctr">
              <a:defRPr sz="2000" b="1" i="0">
                <a:solidFill>
                  <a:schemeClr val="bg1"/>
                </a:solidFill>
                <a:latin typeface="Segoe Sans Text" pitchFamily="2" charset="0"/>
                <a:cs typeface="Segoe Sans Text" pitchFamily="2" charset="0"/>
              </a:defRPr>
            </a:lvl1pPr>
          </a:lstStyle>
          <a:p>
            <a:pPr lvl="0"/>
            <a:endParaRPr lang="en-US"/>
          </a:p>
        </p:txBody>
      </p:sp>
      <p:sp>
        <p:nvSpPr>
          <p:cNvPr id="40" name="Text Placeholder 42">
            <a:extLst>
              <a:ext uri="{FF2B5EF4-FFF2-40B4-BE49-F238E27FC236}">
                <a16:creationId xmlns:a16="http://schemas.microsoft.com/office/drawing/2014/main" id="{059BBD34-47A6-7595-51CD-D6022AE8548D}"/>
              </a:ext>
            </a:extLst>
          </p:cNvPr>
          <p:cNvSpPr>
            <a:spLocks noGrp="1"/>
          </p:cNvSpPr>
          <p:nvPr>
            <p:ph type="body" sz="quarter" idx="41"/>
          </p:nvPr>
        </p:nvSpPr>
        <p:spPr>
          <a:xfrm>
            <a:off x="2879245" y="2620931"/>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3" name="Text Placeholder 42">
            <a:extLst>
              <a:ext uri="{FF2B5EF4-FFF2-40B4-BE49-F238E27FC236}">
                <a16:creationId xmlns:a16="http://schemas.microsoft.com/office/drawing/2014/main" id="{99B02154-43E9-BBCD-1DE8-1E19EF7CFA83}"/>
              </a:ext>
            </a:extLst>
          </p:cNvPr>
          <p:cNvSpPr>
            <a:spLocks noGrp="1"/>
          </p:cNvSpPr>
          <p:nvPr>
            <p:ph type="body" sz="quarter" idx="44"/>
          </p:nvPr>
        </p:nvSpPr>
        <p:spPr>
          <a:xfrm>
            <a:off x="2879245" y="3734113"/>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5" name="Text Placeholder 42">
            <a:extLst>
              <a:ext uri="{FF2B5EF4-FFF2-40B4-BE49-F238E27FC236}">
                <a16:creationId xmlns:a16="http://schemas.microsoft.com/office/drawing/2014/main" id="{A65A01D3-6F54-5710-D071-D50A6613B2B0}"/>
              </a:ext>
            </a:extLst>
          </p:cNvPr>
          <p:cNvSpPr>
            <a:spLocks noGrp="1"/>
          </p:cNvSpPr>
          <p:nvPr>
            <p:ph type="body" sz="quarter" idx="46"/>
          </p:nvPr>
        </p:nvSpPr>
        <p:spPr>
          <a:xfrm>
            <a:off x="2879245" y="4847295"/>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2" name="Text Placeholder 42">
            <a:extLst>
              <a:ext uri="{FF2B5EF4-FFF2-40B4-BE49-F238E27FC236}">
                <a16:creationId xmlns:a16="http://schemas.microsoft.com/office/drawing/2014/main" id="{7605BF76-D462-8782-CF19-2C47C6218373}"/>
              </a:ext>
            </a:extLst>
          </p:cNvPr>
          <p:cNvSpPr>
            <a:spLocks noGrp="1"/>
          </p:cNvSpPr>
          <p:nvPr>
            <p:ph type="body" sz="quarter" idx="35"/>
          </p:nvPr>
        </p:nvSpPr>
        <p:spPr>
          <a:xfrm>
            <a:off x="7472569" y="1834959"/>
            <a:ext cx="2276061" cy="276999"/>
          </a:xfrm>
        </p:spPr>
        <p:txBody>
          <a:bodyPr/>
          <a:lstStyle>
            <a:lvl1pPr algn="ctr">
              <a:defRPr sz="2000" b="1" i="0">
                <a:solidFill>
                  <a:schemeClr val="bg1"/>
                </a:solidFill>
                <a:latin typeface="Segoe Sans Text" pitchFamily="2" charset="0"/>
                <a:cs typeface="Segoe Sans Text" pitchFamily="2" charset="0"/>
              </a:defRPr>
            </a:lvl1pPr>
          </a:lstStyle>
          <a:p>
            <a:pPr lvl="0"/>
            <a:endParaRPr lang="en-US"/>
          </a:p>
        </p:txBody>
      </p:sp>
      <p:sp>
        <p:nvSpPr>
          <p:cNvPr id="13" name="Text Placeholder 42">
            <a:extLst>
              <a:ext uri="{FF2B5EF4-FFF2-40B4-BE49-F238E27FC236}">
                <a16:creationId xmlns:a16="http://schemas.microsoft.com/office/drawing/2014/main" id="{D6592DDA-A998-03D6-822E-32F1181DF12F}"/>
              </a:ext>
            </a:extLst>
          </p:cNvPr>
          <p:cNvSpPr>
            <a:spLocks noGrp="1"/>
          </p:cNvSpPr>
          <p:nvPr>
            <p:ph type="body" sz="quarter" idx="34"/>
          </p:nvPr>
        </p:nvSpPr>
        <p:spPr>
          <a:xfrm>
            <a:off x="7878628" y="2620931"/>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4" name="Text Placeholder 42">
            <a:extLst>
              <a:ext uri="{FF2B5EF4-FFF2-40B4-BE49-F238E27FC236}">
                <a16:creationId xmlns:a16="http://schemas.microsoft.com/office/drawing/2014/main" id="{D78C201B-6C87-6A84-C3E9-950D327BBCE2}"/>
              </a:ext>
            </a:extLst>
          </p:cNvPr>
          <p:cNvSpPr>
            <a:spLocks noGrp="1"/>
          </p:cNvSpPr>
          <p:nvPr>
            <p:ph type="body" sz="quarter" idx="37"/>
          </p:nvPr>
        </p:nvSpPr>
        <p:spPr>
          <a:xfrm>
            <a:off x="7878628" y="3734113"/>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6" name="Text Placeholder 42">
            <a:extLst>
              <a:ext uri="{FF2B5EF4-FFF2-40B4-BE49-F238E27FC236}">
                <a16:creationId xmlns:a16="http://schemas.microsoft.com/office/drawing/2014/main" id="{D9AD357B-7028-227E-14F5-620C3B8A44AB}"/>
              </a:ext>
            </a:extLst>
          </p:cNvPr>
          <p:cNvSpPr>
            <a:spLocks noGrp="1"/>
          </p:cNvSpPr>
          <p:nvPr>
            <p:ph type="body" sz="quarter" idx="39"/>
          </p:nvPr>
        </p:nvSpPr>
        <p:spPr>
          <a:xfrm>
            <a:off x="7878628" y="4847295"/>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Tree>
    <p:extLst>
      <p:ext uri="{BB962C8B-B14F-4D97-AF65-F5344CB8AC3E}">
        <p14:creationId xmlns:p14="http://schemas.microsoft.com/office/powerpoint/2010/main" val="2055023466"/>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4E0427B-402E-5241-0239-265FF1BB388D}"/>
              </a:ext>
            </a:extLst>
          </p:cNvPr>
          <p:cNvSpPr>
            <a:spLocks noGrp="1"/>
          </p:cNvSpPr>
          <p:nvPr>
            <p:ph type="body" sz="quarter" idx="19" hasCustomPrompt="1"/>
          </p:nvPr>
        </p:nvSpPr>
        <p:spPr>
          <a:xfrm>
            <a:off x="655984" y="2928863"/>
            <a:ext cx="11083298" cy="2154436"/>
          </a:xfrm>
        </p:spPr>
        <p:txBody>
          <a:bodyPr/>
          <a:lstStyle>
            <a:lvl1pPr marL="0" indent="0" algn="l">
              <a:buNone/>
              <a:defRPr sz="14000" b="1" i="0" spc="-200" baseline="0">
                <a:solidFill>
                  <a:schemeClr val="bg1"/>
                </a:solidFill>
                <a:latin typeface="Segoe Sans Text ExtraBold" pitchFamily="2" charset="0"/>
                <a:cs typeface="Segoe Sans Text ExtraBold" pitchFamily="2" charset="0"/>
              </a:defRPr>
            </a:lvl1pPr>
            <a:lvl2pPr algn="l">
              <a:defRPr/>
            </a:lvl2pPr>
            <a:lvl3pPr algn="l">
              <a:defRPr/>
            </a:lvl3pPr>
            <a:lvl4pPr algn="l">
              <a:defRPr/>
            </a:lvl4pPr>
            <a:lvl5pPr algn="l">
              <a:defRPr/>
            </a:lvl5pPr>
          </a:lstStyle>
          <a:p>
            <a:pPr lvl="0"/>
            <a:r>
              <a:rPr lang="en-US"/>
              <a:t>Thank you.</a:t>
            </a:r>
          </a:p>
        </p:txBody>
      </p:sp>
      <p:cxnSp>
        <p:nvCxnSpPr>
          <p:cNvPr id="7" name="Straight Connector 6">
            <a:extLst>
              <a:ext uri="{FF2B5EF4-FFF2-40B4-BE49-F238E27FC236}">
                <a16:creationId xmlns:a16="http://schemas.microsoft.com/office/drawing/2014/main" id="{6DC11029-EF9F-36DD-16A2-69CA2E5ACC73}"/>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27E4A3F6-AB46-E55C-3EE9-5ECA569A29CD}"/>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16" name="Picture 15">
              <a:extLst>
                <a:ext uri="{FF2B5EF4-FFF2-40B4-BE49-F238E27FC236}">
                  <a16:creationId xmlns:a16="http://schemas.microsoft.com/office/drawing/2014/main" id="{95F743E7-B406-58C2-9FB0-658C18A6E9E1}"/>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17" name="Oval 16">
              <a:extLst>
                <a:ext uri="{FF2B5EF4-FFF2-40B4-BE49-F238E27FC236}">
                  <a16:creationId xmlns:a16="http://schemas.microsoft.com/office/drawing/2014/main" id="{3A013E40-9D3A-0183-2726-5141332A780C}"/>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6D5FF8DE-4C2C-25D1-5FAB-A16C1F451E22}"/>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3" name="Footer Placeholder 4">
            <a:extLst>
              <a:ext uri="{FF2B5EF4-FFF2-40B4-BE49-F238E27FC236}">
                <a16:creationId xmlns:a16="http://schemas.microsoft.com/office/drawing/2014/main" id="{9B4EBBD7-F5A4-28B0-732D-0CABF7779AB7}"/>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4" name="Slide Number Placeholder 5">
            <a:extLst>
              <a:ext uri="{FF2B5EF4-FFF2-40B4-BE49-F238E27FC236}">
                <a16:creationId xmlns:a16="http://schemas.microsoft.com/office/drawing/2014/main" id="{F8A2AF47-2099-5888-8CEB-A8B7192DF104}"/>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386374638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b="0" i="0"/>
            </a:lvl1pPr>
          </a:lstStyle>
          <a:p>
            <a:r>
              <a:rPr lang="en-US"/>
              <a:t>Click to edit Master title style</a:t>
            </a:r>
          </a:p>
        </p:txBody>
      </p:sp>
    </p:spTree>
    <p:extLst>
      <p:ext uri="{BB962C8B-B14F-4D97-AF65-F5344CB8AC3E}">
        <p14:creationId xmlns:p14="http://schemas.microsoft.com/office/powerpoint/2010/main" val="7476405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40">
            <a:extLst>
              <a:ext uri="{FF2B5EF4-FFF2-40B4-BE49-F238E27FC236}">
                <a16:creationId xmlns:a16="http://schemas.microsoft.com/office/drawing/2014/main" id="{B48C8250-A208-EE57-FED6-1092D6AEAA93}"/>
              </a:ext>
            </a:extLst>
          </p:cNvPr>
          <p:cNvSpPr>
            <a:spLocks noGrp="1"/>
          </p:cNvSpPr>
          <p:nvPr>
            <p:ph type="body" sz="quarter" idx="13"/>
          </p:nvPr>
        </p:nvSpPr>
        <p:spPr>
          <a:xfrm>
            <a:off x="493776" y="173736"/>
            <a:ext cx="11167534" cy="498598"/>
          </a:xfrm>
          <a:prstGeom prst="rect">
            <a:avLst/>
          </a:prstGeom>
        </p:spPr>
        <p:txBody>
          <a:bodyPr/>
          <a:lstStyle>
            <a:lvl1pPr>
              <a:buNone/>
              <a:defRPr sz="3600" b="1" i="0">
                <a:solidFill>
                  <a:srgbClr val="0078D4"/>
                </a:solidFill>
                <a:latin typeface="Segoe Sans Text ExtraBold" pitchFamily="2" charset="0"/>
                <a:cs typeface="Segoe Sans Text ExtraBold" pitchFamily="2" charset="0"/>
              </a:defRPr>
            </a:lvl1pPr>
          </a:lstStyle>
          <a:p>
            <a:pPr lvl="0"/>
            <a:endParaRPr lang="en-US" dirty="0"/>
          </a:p>
        </p:txBody>
      </p:sp>
    </p:spTree>
    <p:extLst>
      <p:ext uri="{BB962C8B-B14F-4D97-AF65-F5344CB8AC3E}">
        <p14:creationId xmlns:p14="http://schemas.microsoft.com/office/powerpoint/2010/main" val="3603568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intro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5F0F0752-893F-EBEA-28EF-C930BCE47D66}"/>
              </a:ext>
            </a:extLst>
          </p:cNvPr>
          <p:cNvSpPr>
            <a:spLocks noGrp="1"/>
          </p:cNvSpPr>
          <p:nvPr>
            <p:ph type="body" sz="quarter" idx="20" hasCustomPrompt="1"/>
          </p:nvPr>
        </p:nvSpPr>
        <p:spPr>
          <a:xfrm>
            <a:off x="655983" y="2390254"/>
            <a:ext cx="11212743" cy="2077492"/>
          </a:xfrm>
        </p:spPr>
        <p:txBody>
          <a:bodyPr/>
          <a:lstStyle>
            <a:lvl1pPr marL="0" indent="0" algn="l">
              <a:buNone/>
              <a:defRPr sz="15000" b="1" i="0">
                <a:solidFill>
                  <a:schemeClr val="bg1"/>
                </a:solidFill>
                <a:latin typeface="Segoe Sans Text ExtraBold" pitchFamily="2" charset="0"/>
                <a:cs typeface="Segoe Sans Text ExtraBold" pitchFamily="2" charset="0"/>
              </a:defRPr>
            </a:lvl1pPr>
            <a:lvl2pPr algn="l">
              <a:defRPr/>
            </a:lvl2pPr>
            <a:lvl3pPr algn="l">
              <a:defRPr/>
            </a:lvl3pPr>
            <a:lvl4pPr algn="l">
              <a:defRPr/>
            </a:lvl4pPr>
            <a:lvl5pPr algn="l">
              <a:defRPr/>
            </a:lvl5pPr>
          </a:lstStyle>
          <a:p>
            <a:pPr lvl="0"/>
            <a:r>
              <a:rPr lang="en-US"/>
              <a:t>Lab intro</a:t>
            </a:r>
          </a:p>
        </p:txBody>
      </p:sp>
      <p:cxnSp>
        <p:nvCxnSpPr>
          <p:cNvPr id="5" name="Straight Connector 4">
            <a:extLst>
              <a:ext uri="{FF2B5EF4-FFF2-40B4-BE49-F238E27FC236}">
                <a16:creationId xmlns:a16="http://schemas.microsoft.com/office/drawing/2014/main" id="{5D28EA4E-BC18-EB93-B0DA-9038BD3044C9}"/>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19F20FCB-2992-B004-8B2B-3529062015B1}"/>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7" name="Picture 6">
              <a:extLst>
                <a:ext uri="{FF2B5EF4-FFF2-40B4-BE49-F238E27FC236}">
                  <a16:creationId xmlns:a16="http://schemas.microsoft.com/office/drawing/2014/main" id="{F12F8D7C-51B9-3DD1-A580-5CA579BFF52D}"/>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8" name="Oval 7">
              <a:extLst>
                <a:ext uri="{FF2B5EF4-FFF2-40B4-BE49-F238E27FC236}">
                  <a16:creationId xmlns:a16="http://schemas.microsoft.com/office/drawing/2014/main" id="{75F95092-10DF-2102-B14C-A0FE6C4C8C98}"/>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346946D1-8922-9216-B99F-FE6DDBAB6EFB}"/>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3" name="Footer Placeholder 4">
            <a:extLst>
              <a:ext uri="{FF2B5EF4-FFF2-40B4-BE49-F238E27FC236}">
                <a16:creationId xmlns:a16="http://schemas.microsoft.com/office/drawing/2014/main" id="{CC747D86-A118-A21E-069B-E3DB91720B25}"/>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12" name="Slide Number Placeholder 5">
            <a:extLst>
              <a:ext uri="{FF2B5EF4-FFF2-40B4-BE49-F238E27FC236}">
                <a16:creationId xmlns:a16="http://schemas.microsoft.com/office/drawing/2014/main" id="{5A559C54-80EE-6797-94AF-8250183C4FAC}"/>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263442933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_Titl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89A54EBC-6D7F-361E-1B16-D30EE3AE247E}"/>
              </a:ext>
            </a:extLst>
          </p:cNvPr>
          <p:cNvSpPr>
            <a:spLocks noGrp="1"/>
          </p:cNvSpPr>
          <p:nvPr>
            <p:ph type="body" sz="quarter" idx="13"/>
          </p:nvPr>
        </p:nvSpPr>
        <p:spPr>
          <a:xfrm>
            <a:off x="1340164" y="1088420"/>
            <a:ext cx="9462460" cy="664797"/>
          </a:xfrm>
        </p:spPr>
        <p:txBody>
          <a:bodyPr/>
          <a:lstStyle>
            <a:lvl1pPr>
              <a:defRPr sz="4800" b="1" i="0">
                <a:solidFill>
                  <a:srgbClr val="1C72F1"/>
                </a:solidFill>
                <a:latin typeface="Segoe Sans Text" pitchFamily="2" charset="0"/>
                <a:cs typeface="Segoe Sans Text" pitchFamily="2" charset="0"/>
              </a:defRPr>
            </a:lvl1pPr>
          </a:lstStyle>
          <a:p>
            <a:pPr lvl="0"/>
            <a:endParaRPr lang="en-US"/>
          </a:p>
        </p:txBody>
      </p:sp>
      <p:cxnSp>
        <p:nvCxnSpPr>
          <p:cNvPr id="2" name="Straight Connector 1">
            <a:extLst>
              <a:ext uri="{FF2B5EF4-FFF2-40B4-BE49-F238E27FC236}">
                <a16:creationId xmlns:a16="http://schemas.microsoft.com/office/drawing/2014/main" id="{531D0168-1ED1-1E54-48DB-2D732A24D119}"/>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58FD940B-E14C-1F5F-9F46-ACBCCE1E5A4C}"/>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8" name="Picture 7">
              <a:extLst>
                <a:ext uri="{FF2B5EF4-FFF2-40B4-BE49-F238E27FC236}">
                  <a16:creationId xmlns:a16="http://schemas.microsoft.com/office/drawing/2014/main" id="{0041EEC4-EEA8-F821-4319-B91EA64B87E6}"/>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12" name="Oval 11">
              <a:extLst>
                <a:ext uri="{FF2B5EF4-FFF2-40B4-BE49-F238E27FC236}">
                  <a16:creationId xmlns:a16="http://schemas.microsoft.com/office/drawing/2014/main" id="{6597B6F8-A829-738C-2481-A804B89025DD}"/>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4D80250B-680E-F61D-1107-C656FC3D1E8B}"/>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26" name="Rounded Rectangle 3">
            <a:extLst>
              <a:ext uri="{FF2B5EF4-FFF2-40B4-BE49-F238E27FC236}">
                <a16:creationId xmlns:a16="http://schemas.microsoft.com/office/drawing/2014/main" id="{76D755C2-1668-87D3-3DFB-15F8B66621B3}"/>
              </a:ext>
              <a:ext uri="{C183D7F6-B498-43B3-948B-1728B52AA6E4}">
                <adec:decorative xmlns:adec="http://schemas.microsoft.com/office/drawing/2017/decorative" val="1"/>
              </a:ext>
            </a:extLst>
          </p:cNvPr>
          <p:cNvSpPr/>
          <p:nvPr userDrawn="1"/>
        </p:nvSpPr>
        <p:spPr>
          <a:xfrm>
            <a:off x="630865" y="446571"/>
            <a:ext cx="10930270" cy="5475764"/>
          </a:xfrm>
          <a:prstGeom prst="roundRect">
            <a:avLst>
              <a:gd name="adj" fmla="val 7541"/>
            </a:avLst>
          </a:prstGeom>
          <a:solidFill>
            <a:schemeClr val="bg1">
              <a:lumMod val="9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Text Placeholder 4">
            <a:extLst>
              <a:ext uri="{FF2B5EF4-FFF2-40B4-BE49-F238E27FC236}">
                <a16:creationId xmlns:a16="http://schemas.microsoft.com/office/drawing/2014/main" id="{55A52A06-28D4-9831-E196-DA6C9183AB64}"/>
              </a:ext>
            </a:extLst>
          </p:cNvPr>
          <p:cNvSpPr>
            <a:spLocks noGrp="1"/>
          </p:cNvSpPr>
          <p:nvPr>
            <p:ph type="body" sz="quarter" idx="14" hasCustomPrompt="1"/>
          </p:nvPr>
        </p:nvSpPr>
        <p:spPr>
          <a:xfrm>
            <a:off x="1340164" y="2571808"/>
            <a:ext cx="9462460" cy="57143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b="0" i="0">
                <a:solidFill>
                  <a:schemeClr val="bg2">
                    <a:lumMod val="25000"/>
                  </a:schemeClr>
                </a:solidFill>
                <a:latin typeface="Segoe Sans Text" pitchFamily="2" charset="0"/>
                <a:cs typeface="Segoe Sans Tex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the end of this workshop, you'll be able to:</a:t>
            </a:r>
          </a:p>
          <a:p>
            <a:pPr lvl="0"/>
            <a:endParaRPr lang="en-US"/>
          </a:p>
        </p:txBody>
      </p:sp>
      <p:sp>
        <p:nvSpPr>
          <p:cNvPr id="7" name="Footer Placeholder 4">
            <a:extLst>
              <a:ext uri="{FF2B5EF4-FFF2-40B4-BE49-F238E27FC236}">
                <a16:creationId xmlns:a16="http://schemas.microsoft.com/office/drawing/2014/main" id="{1FD80B80-2B2D-704C-A073-348961787F85}"/>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9" name="Slide Number Placeholder 5">
            <a:extLst>
              <a:ext uri="{FF2B5EF4-FFF2-40B4-BE49-F238E27FC236}">
                <a16:creationId xmlns:a16="http://schemas.microsoft.com/office/drawing/2014/main" id="{70FE4446-4176-C9DC-4DA0-3E9A69985909}"/>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grpSp>
        <p:nvGrpSpPr>
          <p:cNvPr id="27" name="Group 26">
            <a:extLst>
              <a:ext uri="{FF2B5EF4-FFF2-40B4-BE49-F238E27FC236}">
                <a16:creationId xmlns:a16="http://schemas.microsoft.com/office/drawing/2014/main" id="{1B57B2A4-7E45-1DF9-9418-56C75D1BC641}"/>
              </a:ext>
              <a:ext uri="{C183D7F6-B498-43B3-948B-1728B52AA6E4}">
                <adec:decorative xmlns:adec="http://schemas.microsoft.com/office/drawing/2017/decorative" val="1"/>
              </a:ext>
            </a:extLst>
          </p:cNvPr>
          <p:cNvGrpSpPr/>
          <p:nvPr userDrawn="1"/>
        </p:nvGrpSpPr>
        <p:grpSpPr>
          <a:xfrm>
            <a:off x="4842731" y="2044428"/>
            <a:ext cx="2506538" cy="236169"/>
            <a:chOff x="4910391" y="1842201"/>
            <a:chExt cx="2506538" cy="236169"/>
          </a:xfrm>
          <a:solidFill>
            <a:srgbClr val="5D65B3">
              <a:alpha val="50000"/>
            </a:srgbClr>
          </a:solidFill>
        </p:grpSpPr>
        <p:sp>
          <p:nvSpPr>
            <p:cNvPr id="28" name="Oval 27">
              <a:extLst>
                <a:ext uri="{FF2B5EF4-FFF2-40B4-BE49-F238E27FC236}">
                  <a16:creationId xmlns:a16="http://schemas.microsoft.com/office/drawing/2014/main" id="{2E728EDA-C0A1-B158-4281-625FD222674C}"/>
                </a:ext>
              </a:extLst>
            </p:cNvPr>
            <p:cNvSpPr/>
            <p:nvPr userDrawn="1"/>
          </p:nvSpPr>
          <p:spPr>
            <a:xfrm>
              <a:off x="5559068"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Oval 28">
              <a:extLst>
                <a:ext uri="{FF2B5EF4-FFF2-40B4-BE49-F238E27FC236}">
                  <a16:creationId xmlns:a16="http://schemas.microsoft.com/office/drawing/2014/main" id="{F5FA3D55-84D6-D7D3-0A8C-E322866DFE7A}"/>
                </a:ext>
              </a:extLst>
            </p:cNvPr>
            <p:cNvSpPr/>
            <p:nvPr userDrawn="1"/>
          </p:nvSpPr>
          <p:spPr>
            <a:xfrm>
              <a:off x="5883406"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Oval 29">
              <a:extLst>
                <a:ext uri="{FF2B5EF4-FFF2-40B4-BE49-F238E27FC236}">
                  <a16:creationId xmlns:a16="http://schemas.microsoft.com/office/drawing/2014/main" id="{A9ADF05C-EA49-3F30-A0FB-8CE260FED6DC}"/>
                </a:ext>
              </a:extLst>
            </p:cNvPr>
            <p:cNvSpPr/>
            <p:nvPr userDrawn="1"/>
          </p:nvSpPr>
          <p:spPr>
            <a:xfrm>
              <a:off x="4910391"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Oval 30">
              <a:extLst>
                <a:ext uri="{FF2B5EF4-FFF2-40B4-BE49-F238E27FC236}">
                  <a16:creationId xmlns:a16="http://schemas.microsoft.com/office/drawing/2014/main" id="{F07EA848-FCFA-7402-32D7-EF3E16BB30A6}"/>
                </a:ext>
              </a:extLst>
            </p:cNvPr>
            <p:cNvSpPr/>
            <p:nvPr userDrawn="1"/>
          </p:nvSpPr>
          <p:spPr>
            <a:xfrm>
              <a:off x="5234729"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Oval 31">
              <a:extLst>
                <a:ext uri="{FF2B5EF4-FFF2-40B4-BE49-F238E27FC236}">
                  <a16:creationId xmlns:a16="http://schemas.microsoft.com/office/drawing/2014/main" id="{2BB8E09C-444A-5121-2676-3F2217912F8D}"/>
                </a:ext>
              </a:extLst>
            </p:cNvPr>
            <p:cNvSpPr/>
            <p:nvPr userDrawn="1"/>
          </p:nvSpPr>
          <p:spPr>
            <a:xfrm>
              <a:off x="6856422"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Oval 32">
              <a:extLst>
                <a:ext uri="{FF2B5EF4-FFF2-40B4-BE49-F238E27FC236}">
                  <a16:creationId xmlns:a16="http://schemas.microsoft.com/office/drawing/2014/main" id="{BA2D22AB-FB13-CE7A-695D-52B3D4FA4C77}"/>
                </a:ext>
              </a:extLst>
            </p:cNvPr>
            <p:cNvSpPr/>
            <p:nvPr userDrawn="1"/>
          </p:nvSpPr>
          <p:spPr>
            <a:xfrm>
              <a:off x="7180760"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Oval 33">
              <a:extLst>
                <a:ext uri="{FF2B5EF4-FFF2-40B4-BE49-F238E27FC236}">
                  <a16:creationId xmlns:a16="http://schemas.microsoft.com/office/drawing/2014/main" id="{05BD2316-DC47-AD6F-6783-432BB1CFBFAB}"/>
                </a:ext>
              </a:extLst>
            </p:cNvPr>
            <p:cNvSpPr/>
            <p:nvPr userDrawn="1"/>
          </p:nvSpPr>
          <p:spPr>
            <a:xfrm>
              <a:off x="6207745"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5" name="Oval 34">
              <a:extLst>
                <a:ext uri="{FF2B5EF4-FFF2-40B4-BE49-F238E27FC236}">
                  <a16:creationId xmlns:a16="http://schemas.microsoft.com/office/drawing/2014/main" id="{C43283C0-AA1D-5B6B-EB9D-9FBFC33595B8}"/>
                </a:ext>
              </a:extLst>
            </p:cNvPr>
            <p:cNvSpPr/>
            <p:nvPr userDrawn="1"/>
          </p:nvSpPr>
          <p:spPr>
            <a:xfrm>
              <a:off x="6532083"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3170087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rchitecture diagram_Title + image +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31D0168-1ED1-1E54-48DB-2D732A24D119}"/>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58FD940B-E14C-1F5F-9F46-ACBCCE1E5A4C}"/>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8" name="Picture 7">
              <a:extLst>
                <a:ext uri="{FF2B5EF4-FFF2-40B4-BE49-F238E27FC236}">
                  <a16:creationId xmlns:a16="http://schemas.microsoft.com/office/drawing/2014/main" id="{0041EEC4-EEA8-F821-4319-B91EA64B87E6}"/>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12" name="Oval 11">
              <a:extLst>
                <a:ext uri="{FF2B5EF4-FFF2-40B4-BE49-F238E27FC236}">
                  <a16:creationId xmlns:a16="http://schemas.microsoft.com/office/drawing/2014/main" id="{6597B6F8-A829-738C-2481-A804B89025DD}"/>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4D80250B-680E-F61D-1107-C656FC3D1E8B}"/>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26" name="Rounded Rectangle 3">
            <a:extLst>
              <a:ext uri="{FF2B5EF4-FFF2-40B4-BE49-F238E27FC236}">
                <a16:creationId xmlns:a16="http://schemas.microsoft.com/office/drawing/2014/main" id="{76D755C2-1668-87D3-3DFB-15F8B66621B3}"/>
              </a:ext>
              <a:ext uri="{C183D7F6-B498-43B3-948B-1728B52AA6E4}">
                <adec:decorative xmlns:adec="http://schemas.microsoft.com/office/drawing/2017/decorative" val="1"/>
              </a:ext>
            </a:extLst>
          </p:cNvPr>
          <p:cNvSpPr/>
          <p:nvPr userDrawn="1"/>
        </p:nvSpPr>
        <p:spPr>
          <a:xfrm>
            <a:off x="630865" y="446571"/>
            <a:ext cx="10930270" cy="5475764"/>
          </a:xfrm>
          <a:prstGeom prst="roundRect">
            <a:avLst>
              <a:gd name="adj" fmla="val 754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 Placeholder 4">
            <a:extLst>
              <a:ext uri="{FF2B5EF4-FFF2-40B4-BE49-F238E27FC236}">
                <a16:creationId xmlns:a16="http://schemas.microsoft.com/office/drawing/2014/main" id="{89A54EBC-6D7F-361E-1B16-D30EE3AE247E}"/>
              </a:ext>
            </a:extLst>
          </p:cNvPr>
          <p:cNvSpPr>
            <a:spLocks noGrp="1"/>
          </p:cNvSpPr>
          <p:nvPr>
            <p:ph type="body" sz="quarter" idx="13"/>
          </p:nvPr>
        </p:nvSpPr>
        <p:spPr>
          <a:xfrm>
            <a:off x="1340164" y="1088420"/>
            <a:ext cx="9462460" cy="664797"/>
          </a:xfrm>
        </p:spPr>
        <p:txBody>
          <a:bodyPr/>
          <a:lstStyle>
            <a:lvl1pPr>
              <a:defRPr sz="4800" b="1" i="0">
                <a:solidFill>
                  <a:srgbClr val="1C72F1"/>
                </a:solidFill>
                <a:latin typeface="Segoe Sans Text" pitchFamily="2" charset="0"/>
                <a:cs typeface="Segoe Sans Text" pitchFamily="2" charset="0"/>
              </a:defRPr>
            </a:lvl1pPr>
          </a:lstStyle>
          <a:p>
            <a:pPr lvl="0"/>
            <a:endParaRPr lang="en-US"/>
          </a:p>
        </p:txBody>
      </p:sp>
      <p:sp>
        <p:nvSpPr>
          <p:cNvPr id="7" name="Footer Placeholder 4">
            <a:extLst>
              <a:ext uri="{FF2B5EF4-FFF2-40B4-BE49-F238E27FC236}">
                <a16:creationId xmlns:a16="http://schemas.microsoft.com/office/drawing/2014/main" id="{1FD80B80-2B2D-704C-A073-348961787F85}"/>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9" name="Slide Number Placeholder 5">
            <a:extLst>
              <a:ext uri="{FF2B5EF4-FFF2-40B4-BE49-F238E27FC236}">
                <a16:creationId xmlns:a16="http://schemas.microsoft.com/office/drawing/2014/main" id="{70FE4446-4176-C9DC-4DA0-3E9A69985909}"/>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
        <p:nvSpPr>
          <p:cNvPr id="3" name="Picture Placeholder 23">
            <a:extLst>
              <a:ext uri="{FF2B5EF4-FFF2-40B4-BE49-F238E27FC236}">
                <a16:creationId xmlns:a16="http://schemas.microsoft.com/office/drawing/2014/main" id="{4916C3ED-EA7F-D19E-DC59-403F46A65B30}"/>
              </a:ext>
              <a:ext uri="{C183D7F6-B498-43B3-948B-1728B52AA6E4}">
                <adec:decorative xmlns:adec="http://schemas.microsoft.com/office/drawing/2017/decorative" val="0"/>
              </a:ext>
            </a:extLst>
          </p:cNvPr>
          <p:cNvSpPr>
            <a:spLocks noGrp="1"/>
          </p:cNvSpPr>
          <p:nvPr>
            <p:ph type="pic" sz="quarter" idx="14"/>
          </p:nvPr>
        </p:nvSpPr>
        <p:spPr>
          <a:xfrm>
            <a:off x="2527056" y="2371223"/>
            <a:ext cx="7137888" cy="3416818"/>
          </a:xfrm>
          <a:prstGeom prst="roundRect">
            <a:avLst>
              <a:gd name="adj" fmla="val 9260"/>
            </a:avLst>
          </a:prstGeom>
        </p:spPr>
        <p:txBody>
          <a:bodyPr/>
          <a:lstStyle/>
          <a:p>
            <a:endParaRPr lang="en-US"/>
          </a:p>
        </p:txBody>
      </p:sp>
    </p:spTree>
    <p:extLst>
      <p:ext uri="{BB962C8B-B14F-4D97-AF65-F5344CB8AC3E}">
        <p14:creationId xmlns:p14="http://schemas.microsoft.com/office/powerpoint/2010/main" val="3707382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_Title + 3 text block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4BFEE6-5473-D3CF-E9CC-1A01D70D8C4C}"/>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6084317" cy="6858000"/>
          </a:xfrm>
          <a:prstGeom prst="rect">
            <a:avLst/>
          </a:prstGeom>
        </p:spPr>
      </p:pic>
      <p:sp>
        <p:nvSpPr>
          <p:cNvPr id="7" name="Text Placeholder 5">
            <a:extLst>
              <a:ext uri="{FF2B5EF4-FFF2-40B4-BE49-F238E27FC236}">
                <a16:creationId xmlns:a16="http://schemas.microsoft.com/office/drawing/2014/main" id="{F49EE9D8-1B24-EFB2-5C01-81990F3D9B0C}"/>
              </a:ext>
            </a:extLst>
          </p:cNvPr>
          <p:cNvSpPr>
            <a:spLocks noGrp="1"/>
          </p:cNvSpPr>
          <p:nvPr>
            <p:ph type="body" sz="quarter" idx="15" hasCustomPrompt="1"/>
          </p:nvPr>
        </p:nvSpPr>
        <p:spPr>
          <a:xfrm>
            <a:off x="584201" y="977081"/>
            <a:ext cx="4973320" cy="553998"/>
          </a:xfrm>
        </p:spPr>
        <p:txBody>
          <a:bodyPr/>
          <a:lstStyle>
            <a:lvl1pPr marL="0" indent="0">
              <a:buNone/>
              <a:defRPr sz="3600" b="1" i="0">
                <a:solidFill>
                  <a:schemeClr val="bg1"/>
                </a:solidFill>
                <a:latin typeface="Segoe Sans Text ExtraBold" pitchFamily="2" charset="0"/>
                <a:cs typeface="Segoe Sans Text ExtraBold" pitchFamily="2" charset="0"/>
              </a:defRPr>
            </a:lvl1pPr>
          </a:lstStyle>
          <a:p>
            <a:pPr lvl="0"/>
            <a:r>
              <a:rPr lang="en-US"/>
              <a:t>Click to edit title</a:t>
            </a:r>
          </a:p>
        </p:txBody>
      </p:sp>
      <p:sp>
        <p:nvSpPr>
          <p:cNvPr id="2" name="Text Placeholder 8">
            <a:extLst>
              <a:ext uri="{FF2B5EF4-FFF2-40B4-BE49-F238E27FC236}">
                <a16:creationId xmlns:a16="http://schemas.microsoft.com/office/drawing/2014/main" id="{F4924EF6-B646-5D66-F89E-A673663529F5}"/>
              </a:ext>
            </a:extLst>
          </p:cNvPr>
          <p:cNvSpPr>
            <a:spLocks noGrp="1"/>
          </p:cNvSpPr>
          <p:nvPr>
            <p:ph type="body" sz="quarter" idx="32" hasCustomPrompt="1"/>
          </p:nvPr>
        </p:nvSpPr>
        <p:spPr>
          <a:xfrm>
            <a:off x="584201" y="1630784"/>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11" name="Text Placeholder 8">
            <a:extLst>
              <a:ext uri="{FF2B5EF4-FFF2-40B4-BE49-F238E27FC236}">
                <a16:creationId xmlns:a16="http://schemas.microsoft.com/office/drawing/2014/main" id="{38B00A5F-B7B3-F636-DB43-E85461F85C17}"/>
              </a:ext>
            </a:extLst>
          </p:cNvPr>
          <p:cNvSpPr>
            <a:spLocks noGrp="1"/>
          </p:cNvSpPr>
          <p:nvPr>
            <p:ph type="body" sz="quarter" idx="33" hasCustomPrompt="1"/>
          </p:nvPr>
        </p:nvSpPr>
        <p:spPr>
          <a:xfrm>
            <a:off x="6892671" y="977081"/>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2" name="Text Placeholder 8">
            <a:extLst>
              <a:ext uri="{FF2B5EF4-FFF2-40B4-BE49-F238E27FC236}">
                <a16:creationId xmlns:a16="http://schemas.microsoft.com/office/drawing/2014/main" id="{19E523D7-7416-1A89-014E-77EB02A662CE}"/>
              </a:ext>
            </a:extLst>
          </p:cNvPr>
          <p:cNvSpPr>
            <a:spLocks noGrp="1"/>
          </p:cNvSpPr>
          <p:nvPr>
            <p:ph type="body" sz="quarter" idx="34" hasCustomPrompt="1"/>
          </p:nvPr>
        </p:nvSpPr>
        <p:spPr>
          <a:xfrm>
            <a:off x="6892671" y="1332411"/>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3" name="Text Placeholder 8">
            <a:extLst>
              <a:ext uri="{FF2B5EF4-FFF2-40B4-BE49-F238E27FC236}">
                <a16:creationId xmlns:a16="http://schemas.microsoft.com/office/drawing/2014/main" id="{B9E4459C-0282-018D-401C-6ABE904345C9}"/>
              </a:ext>
            </a:extLst>
          </p:cNvPr>
          <p:cNvSpPr>
            <a:spLocks noGrp="1"/>
          </p:cNvSpPr>
          <p:nvPr>
            <p:ph type="body" sz="quarter" idx="35" hasCustomPrompt="1"/>
          </p:nvPr>
        </p:nvSpPr>
        <p:spPr>
          <a:xfrm>
            <a:off x="6892671" y="1621978"/>
            <a:ext cx="4705349" cy="290353"/>
          </a:xfr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15" name="Text Placeholder 8">
            <a:extLst>
              <a:ext uri="{FF2B5EF4-FFF2-40B4-BE49-F238E27FC236}">
                <a16:creationId xmlns:a16="http://schemas.microsoft.com/office/drawing/2014/main" id="{11C1413E-054F-E967-E5D9-F9E8D53B0BF5}"/>
              </a:ext>
            </a:extLst>
          </p:cNvPr>
          <p:cNvSpPr>
            <a:spLocks noGrp="1"/>
          </p:cNvSpPr>
          <p:nvPr>
            <p:ph type="body" sz="quarter" idx="36" hasCustomPrompt="1"/>
          </p:nvPr>
        </p:nvSpPr>
        <p:spPr>
          <a:xfrm>
            <a:off x="6892671" y="2884278"/>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6" name="Text Placeholder 8">
            <a:extLst>
              <a:ext uri="{FF2B5EF4-FFF2-40B4-BE49-F238E27FC236}">
                <a16:creationId xmlns:a16="http://schemas.microsoft.com/office/drawing/2014/main" id="{33B4CF72-EC4D-6F5F-869E-E6945EBE9B31}"/>
              </a:ext>
            </a:extLst>
          </p:cNvPr>
          <p:cNvSpPr>
            <a:spLocks noGrp="1"/>
          </p:cNvSpPr>
          <p:nvPr>
            <p:ph type="body" sz="quarter" idx="37" hasCustomPrompt="1"/>
          </p:nvPr>
        </p:nvSpPr>
        <p:spPr>
          <a:xfrm>
            <a:off x="6892671" y="3239608"/>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7" name="Text Placeholder 8">
            <a:extLst>
              <a:ext uri="{FF2B5EF4-FFF2-40B4-BE49-F238E27FC236}">
                <a16:creationId xmlns:a16="http://schemas.microsoft.com/office/drawing/2014/main" id="{226AEFC7-F985-B021-1350-AB9387D87F23}"/>
              </a:ext>
            </a:extLst>
          </p:cNvPr>
          <p:cNvSpPr>
            <a:spLocks noGrp="1"/>
          </p:cNvSpPr>
          <p:nvPr>
            <p:ph type="body" sz="quarter" idx="38" hasCustomPrompt="1"/>
          </p:nvPr>
        </p:nvSpPr>
        <p:spPr>
          <a:xfrm>
            <a:off x="6892671" y="3529175"/>
            <a:ext cx="4705349" cy="290353"/>
          </a:xfr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18" name="Text Placeholder 8">
            <a:extLst>
              <a:ext uri="{FF2B5EF4-FFF2-40B4-BE49-F238E27FC236}">
                <a16:creationId xmlns:a16="http://schemas.microsoft.com/office/drawing/2014/main" id="{2ABD76F7-93F6-147B-9D63-DBE2240953D2}"/>
              </a:ext>
            </a:extLst>
          </p:cNvPr>
          <p:cNvSpPr>
            <a:spLocks noGrp="1"/>
          </p:cNvSpPr>
          <p:nvPr>
            <p:ph type="body" sz="quarter" idx="39" hasCustomPrompt="1"/>
          </p:nvPr>
        </p:nvSpPr>
        <p:spPr>
          <a:xfrm>
            <a:off x="6923152" y="4749399"/>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9" name="Text Placeholder 8">
            <a:extLst>
              <a:ext uri="{FF2B5EF4-FFF2-40B4-BE49-F238E27FC236}">
                <a16:creationId xmlns:a16="http://schemas.microsoft.com/office/drawing/2014/main" id="{5A8BE3D2-324E-998B-F77F-5649BE38F622}"/>
              </a:ext>
            </a:extLst>
          </p:cNvPr>
          <p:cNvSpPr>
            <a:spLocks noGrp="1"/>
          </p:cNvSpPr>
          <p:nvPr>
            <p:ph type="body" sz="quarter" idx="40" hasCustomPrompt="1"/>
          </p:nvPr>
        </p:nvSpPr>
        <p:spPr>
          <a:xfrm>
            <a:off x="6923152" y="5104729"/>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20" name="Text Placeholder 8">
            <a:extLst>
              <a:ext uri="{FF2B5EF4-FFF2-40B4-BE49-F238E27FC236}">
                <a16:creationId xmlns:a16="http://schemas.microsoft.com/office/drawing/2014/main" id="{ECEEEF4A-C601-1805-0994-E2FC0AE8351F}"/>
              </a:ext>
            </a:extLst>
          </p:cNvPr>
          <p:cNvSpPr>
            <a:spLocks noGrp="1"/>
          </p:cNvSpPr>
          <p:nvPr>
            <p:ph type="body" sz="quarter" idx="41" hasCustomPrompt="1"/>
          </p:nvPr>
        </p:nvSpPr>
        <p:spPr>
          <a:xfrm>
            <a:off x="6923152" y="5394295"/>
            <a:ext cx="4705349" cy="323013"/>
          </a:xfr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Click to edit text</a:t>
            </a:r>
          </a:p>
        </p:txBody>
      </p:sp>
      <p:cxnSp>
        <p:nvCxnSpPr>
          <p:cNvPr id="5" name="Straight Connector 4">
            <a:extLst>
              <a:ext uri="{FF2B5EF4-FFF2-40B4-BE49-F238E27FC236}">
                <a16:creationId xmlns:a16="http://schemas.microsoft.com/office/drawing/2014/main" id="{35051BE0-6CC0-8599-0058-A1ABD7D10059}"/>
              </a:ext>
              <a:ext uri="{C183D7F6-B498-43B3-948B-1728B52AA6E4}">
                <adec:decorative xmlns:adec="http://schemas.microsoft.com/office/drawing/2017/decorative" val="1"/>
              </a:ext>
            </a:extLst>
          </p:cNvPr>
          <p:cNvCxnSpPr>
            <a:cxnSpLocks/>
          </p:cNvCxnSpPr>
          <p:nvPr userDrawn="1"/>
        </p:nvCxnSpPr>
        <p:spPr>
          <a:xfrm>
            <a:off x="838200" y="6336472"/>
            <a:ext cx="5246117"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C8035C26-92BF-2A63-CFEA-94C19830708C}"/>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9" name="Picture 8">
              <a:extLst>
                <a:ext uri="{FF2B5EF4-FFF2-40B4-BE49-F238E27FC236}">
                  <a16:creationId xmlns:a16="http://schemas.microsoft.com/office/drawing/2014/main" id="{8F0EEC4F-F14E-4B91-E8B4-DFC5721B7165}"/>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10" name="Oval 9">
              <a:extLst>
                <a:ext uri="{FF2B5EF4-FFF2-40B4-BE49-F238E27FC236}">
                  <a16:creationId xmlns:a16="http://schemas.microsoft.com/office/drawing/2014/main" id="{3E0381A1-BC29-F4E0-EFAF-DCEB4FBCAD51}"/>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6E865ABC-C82B-AB5F-0238-9A88F85CEDF3}"/>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21" name="Slide Number Placeholder 5">
            <a:extLst>
              <a:ext uri="{FF2B5EF4-FFF2-40B4-BE49-F238E27FC236}">
                <a16:creationId xmlns:a16="http://schemas.microsoft.com/office/drawing/2014/main" id="{9B74A433-C6E3-621D-3396-0324708B6987}"/>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422529329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f_Title + text +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2F5A18-C122-FCFB-66F3-5BCF038D8082}"/>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6084317" cy="6858000"/>
          </a:xfrm>
          <a:prstGeom prst="rect">
            <a:avLst/>
          </a:prstGeom>
        </p:spPr>
      </p:pic>
      <p:sp>
        <p:nvSpPr>
          <p:cNvPr id="3" name="Freeform: Shape 2">
            <a:extLst>
              <a:ext uri="{FF2B5EF4-FFF2-40B4-BE49-F238E27FC236}">
                <a16:creationId xmlns:a16="http://schemas.microsoft.com/office/drawing/2014/main" id="{B163A7AB-A573-F491-6014-D7BEC3A7FB1F}"/>
              </a:ext>
              <a:ext uri="{C183D7F6-B498-43B3-948B-1728B52AA6E4}">
                <adec:decorative xmlns:adec="http://schemas.microsoft.com/office/drawing/2017/decorative" val="1"/>
              </a:ext>
            </a:extLst>
          </p:cNvPr>
          <p:cNvSpPr/>
          <p:nvPr userDrawn="1"/>
        </p:nvSpPr>
        <p:spPr bwMode="auto">
          <a:xfrm flipH="1">
            <a:off x="4724400" y="0"/>
            <a:ext cx="7467600" cy="6858000"/>
          </a:xfrm>
          <a:custGeom>
            <a:avLst/>
            <a:gdLst>
              <a:gd name="connsiteX0" fmla="*/ 7234229 w 7467600"/>
              <a:gd name="connsiteY0" fmla="*/ 0 h 6267450"/>
              <a:gd name="connsiteX1" fmla="*/ 6910379 w 7467600"/>
              <a:gd name="connsiteY1" fmla="*/ 0 h 6267450"/>
              <a:gd name="connsiteX2" fmla="*/ 4433879 w 7467600"/>
              <a:gd name="connsiteY2" fmla="*/ 0 h 6267450"/>
              <a:gd name="connsiteX3" fmla="*/ 4110029 w 7467600"/>
              <a:gd name="connsiteY3" fmla="*/ 0 h 6267450"/>
              <a:gd name="connsiteX4" fmla="*/ 3124200 w 7467600"/>
              <a:gd name="connsiteY4" fmla="*/ 0 h 6267450"/>
              <a:gd name="connsiteX5" fmla="*/ 2800350 w 7467600"/>
              <a:gd name="connsiteY5" fmla="*/ 0 h 6267450"/>
              <a:gd name="connsiteX6" fmla="*/ 323850 w 7467600"/>
              <a:gd name="connsiteY6" fmla="*/ 0 h 6267450"/>
              <a:gd name="connsiteX7" fmla="*/ 0 w 7467600"/>
              <a:gd name="connsiteY7" fmla="*/ 0 h 6267450"/>
              <a:gd name="connsiteX8" fmla="*/ 0 w 7467600"/>
              <a:gd name="connsiteY8" fmla="*/ 6267450 h 6267450"/>
              <a:gd name="connsiteX9" fmla="*/ 323850 w 7467600"/>
              <a:gd name="connsiteY9" fmla="*/ 6267450 h 6267450"/>
              <a:gd name="connsiteX10" fmla="*/ 2800350 w 7467600"/>
              <a:gd name="connsiteY10" fmla="*/ 6267450 h 6267450"/>
              <a:gd name="connsiteX11" fmla="*/ 3124200 w 7467600"/>
              <a:gd name="connsiteY11" fmla="*/ 6267450 h 6267450"/>
              <a:gd name="connsiteX12" fmla="*/ 4343400 w 7467600"/>
              <a:gd name="connsiteY12" fmla="*/ 6267450 h 6267450"/>
              <a:gd name="connsiteX13" fmla="*/ 4667250 w 7467600"/>
              <a:gd name="connsiteY13" fmla="*/ 6267450 h 6267450"/>
              <a:gd name="connsiteX14" fmla="*/ 7143750 w 7467600"/>
              <a:gd name="connsiteY14" fmla="*/ 6267450 h 6267450"/>
              <a:gd name="connsiteX15" fmla="*/ 7467600 w 7467600"/>
              <a:gd name="connsiteY15" fmla="*/ 6267450 h 6267450"/>
              <a:gd name="connsiteX16" fmla="*/ 7467600 w 7467600"/>
              <a:gd name="connsiteY16" fmla="*/ 233371 h 6267450"/>
              <a:gd name="connsiteX17" fmla="*/ 7234229 w 7467600"/>
              <a:gd name="connsiteY17"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7600" h="6267450">
                <a:moveTo>
                  <a:pt x="7234229" y="0"/>
                </a:moveTo>
                <a:lnTo>
                  <a:pt x="6910379" y="0"/>
                </a:lnTo>
                <a:lnTo>
                  <a:pt x="4433879" y="0"/>
                </a:lnTo>
                <a:lnTo>
                  <a:pt x="4110029" y="0"/>
                </a:lnTo>
                <a:lnTo>
                  <a:pt x="3124200" y="0"/>
                </a:lnTo>
                <a:lnTo>
                  <a:pt x="2800350" y="0"/>
                </a:lnTo>
                <a:lnTo>
                  <a:pt x="323850" y="0"/>
                </a:lnTo>
                <a:lnTo>
                  <a:pt x="0" y="0"/>
                </a:lnTo>
                <a:lnTo>
                  <a:pt x="0" y="6267450"/>
                </a:lnTo>
                <a:lnTo>
                  <a:pt x="323850" y="6267450"/>
                </a:lnTo>
                <a:lnTo>
                  <a:pt x="2800350" y="6267450"/>
                </a:lnTo>
                <a:lnTo>
                  <a:pt x="3124200" y="6267450"/>
                </a:lnTo>
                <a:lnTo>
                  <a:pt x="4343400" y="6267450"/>
                </a:lnTo>
                <a:lnTo>
                  <a:pt x="4667250" y="6267450"/>
                </a:lnTo>
                <a:lnTo>
                  <a:pt x="7143750" y="6267450"/>
                </a:lnTo>
                <a:lnTo>
                  <a:pt x="7467600" y="6267450"/>
                </a:lnTo>
                <a:lnTo>
                  <a:pt x="7467600" y="233371"/>
                </a:lnTo>
                <a:cubicBezTo>
                  <a:pt x="7467600" y="104484"/>
                  <a:pt x="7363116" y="0"/>
                  <a:pt x="7234229" y="0"/>
                </a:cubicBezTo>
                <a:close/>
              </a:path>
            </a:pathLst>
          </a:custGeom>
          <a:solidFill>
            <a:srgbClr val="FFFFFF"/>
          </a:solidFill>
          <a:ln w="9525" cap="flat" cmpd="sng" algn="ctr">
            <a:noFill/>
            <a:prstDash val="solid"/>
          </a:ln>
          <a:effectLst>
            <a:outerShdw blurRad="508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
              <a:ea typeface="+mn-ea"/>
              <a:cs typeface="Segoe UI" pitchFamily="34" charset="0"/>
            </a:endParaRPr>
          </a:p>
        </p:txBody>
      </p:sp>
      <p:sp>
        <p:nvSpPr>
          <p:cNvPr id="20" name="Text Placeholder 5">
            <a:extLst>
              <a:ext uri="{FF2B5EF4-FFF2-40B4-BE49-F238E27FC236}">
                <a16:creationId xmlns:a16="http://schemas.microsoft.com/office/drawing/2014/main" id="{F6E9447C-8476-5191-60B3-D648F1F3C5F6}"/>
              </a:ext>
            </a:extLst>
          </p:cNvPr>
          <p:cNvSpPr>
            <a:spLocks noGrp="1"/>
          </p:cNvSpPr>
          <p:nvPr>
            <p:ph type="body" sz="quarter" idx="15" hasCustomPrompt="1"/>
          </p:nvPr>
        </p:nvSpPr>
        <p:spPr>
          <a:xfrm>
            <a:off x="584201" y="977081"/>
            <a:ext cx="4073524" cy="553998"/>
          </a:xfrm>
        </p:spPr>
        <p:txBody>
          <a:bodyPr/>
          <a:lstStyle>
            <a:lvl1pPr marL="0" indent="0">
              <a:buNone/>
              <a:defRPr sz="3600" b="1" i="0">
                <a:solidFill>
                  <a:schemeClr val="bg1"/>
                </a:solidFill>
                <a:latin typeface="Segoe Sans Text ExtraBold" pitchFamily="2" charset="0"/>
                <a:cs typeface="Segoe Sans Text ExtraBold" pitchFamily="2" charset="0"/>
              </a:defRPr>
            </a:lvl1pPr>
          </a:lstStyle>
          <a:p>
            <a:pPr lvl="0"/>
            <a:r>
              <a:rPr lang="en-US"/>
              <a:t>Click to edit title</a:t>
            </a:r>
          </a:p>
        </p:txBody>
      </p:sp>
      <p:sp>
        <p:nvSpPr>
          <p:cNvPr id="19" name="Text Placeholder 8">
            <a:extLst>
              <a:ext uri="{FF2B5EF4-FFF2-40B4-BE49-F238E27FC236}">
                <a16:creationId xmlns:a16="http://schemas.microsoft.com/office/drawing/2014/main" id="{49522008-32DE-498C-5407-497807F10608}"/>
              </a:ext>
            </a:extLst>
          </p:cNvPr>
          <p:cNvSpPr>
            <a:spLocks noGrp="1"/>
          </p:cNvSpPr>
          <p:nvPr>
            <p:ph type="body" sz="quarter" idx="32" hasCustomPrompt="1"/>
          </p:nvPr>
        </p:nvSpPr>
        <p:spPr>
          <a:xfrm>
            <a:off x="584201" y="2335634"/>
            <a:ext cx="4073524"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grpSp>
        <p:nvGrpSpPr>
          <p:cNvPr id="5" name="Group 4">
            <a:extLst>
              <a:ext uri="{FF2B5EF4-FFF2-40B4-BE49-F238E27FC236}">
                <a16:creationId xmlns:a16="http://schemas.microsoft.com/office/drawing/2014/main" id="{4D0BF85C-E803-0C40-3C36-6B7943A1B46A}"/>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6" name="Picture 5">
              <a:extLst>
                <a:ext uri="{FF2B5EF4-FFF2-40B4-BE49-F238E27FC236}">
                  <a16:creationId xmlns:a16="http://schemas.microsoft.com/office/drawing/2014/main" id="{3F3D904B-05D1-1433-C3FB-8A7D1F44D931}"/>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7" name="Oval 6">
              <a:extLst>
                <a:ext uri="{FF2B5EF4-FFF2-40B4-BE49-F238E27FC236}">
                  <a16:creationId xmlns:a16="http://schemas.microsoft.com/office/drawing/2014/main" id="{90CF3553-A017-143C-BFE5-1EEA5FF46D23}"/>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512D485A-E2A7-D435-80A4-5BAE968F8D9C}"/>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cxnSp>
        <p:nvCxnSpPr>
          <p:cNvPr id="10" name="Straight Connector 9">
            <a:extLst>
              <a:ext uri="{FF2B5EF4-FFF2-40B4-BE49-F238E27FC236}">
                <a16:creationId xmlns:a16="http://schemas.microsoft.com/office/drawing/2014/main" id="{9AB630CC-C257-969B-5964-D38F51E94489}"/>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FA016D73-F29F-5A47-C741-33539C5ED07D}"/>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
        <p:nvSpPr>
          <p:cNvPr id="12" name="Picture Placeholder 3">
            <a:extLst>
              <a:ext uri="{FF2B5EF4-FFF2-40B4-BE49-F238E27FC236}">
                <a16:creationId xmlns:a16="http://schemas.microsoft.com/office/drawing/2014/main" id="{0A8E3695-D58B-CEE4-8D30-AA6C47648C6B}"/>
              </a:ext>
              <a:ext uri="{C183D7F6-B498-43B3-948B-1728B52AA6E4}">
                <adec:decorative xmlns:adec="http://schemas.microsoft.com/office/drawing/2017/decorative" val="1"/>
              </a:ext>
            </a:extLst>
          </p:cNvPr>
          <p:cNvSpPr>
            <a:spLocks noGrp="1"/>
          </p:cNvSpPr>
          <p:nvPr>
            <p:ph type="pic" sz="quarter" idx="10" hasCustomPrompt="1"/>
          </p:nvPr>
        </p:nvSpPr>
        <p:spPr>
          <a:xfrm>
            <a:off x="4956048" y="530352"/>
            <a:ext cx="7004304" cy="5797296"/>
          </a:xfrm>
          <a:prstGeom prst="roundRect">
            <a:avLst>
              <a:gd name="adj" fmla="val 4509"/>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Tree>
    <p:extLst>
      <p:ext uri="{BB962C8B-B14F-4D97-AF65-F5344CB8AC3E}">
        <p14:creationId xmlns:p14="http://schemas.microsoft.com/office/powerpoint/2010/main" val="264740625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Half Image - Oran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2F5A18-C122-FCFB-66F3-5BCF038D8082}"/>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rcRect/>
          <a:stretch/>
        </p:blipFill>
        <p:spPr>
          <a:xfrm>
            <a:off x="0" y="0"/>
            <a:ext cx="6084317" cy="6858000"/>
          </a:xfrm>
          <a:prstGeom prst="rect">
            <a:avLst/>
          </a:prstGeom>
        </p:spPr>
      </p:pic>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9" y="10824"/>
            <a:ext cx="6096001"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19" name="Text Placeholder 8">
            <a:extLst>
              <a:ext uri="{FF2B5EF4-FFF2-40B4-BE49-F238E27FC236}">
                <a16:creationId xmlns:a16="http://schemas.microsoft.com/office/drawing/2014/main" id="{49522008-32DE-498C-5407-497807F10608}"/>
              </a:ext>
            </a:extLst>
          </p:cNvPr>
          <p:cNvSpPr>
            <a:spLocks noGrp="1"/>
          </p:cNvSpPr>
          <p:nvPr>
            <p:ph type="body" sz="quarter" idx="32" hasCustomPrompt="1"/>
          </p:nvPr>
        </p:nvSpPr>
        <p:spPr>
          <a:xfrm>
            <a:off x="584201" y="1630784"/>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20" name="Text Placeholder 5">
            <a:extLst>
              <a:ext uri="{FF2B5EF4-FFF2-40B4-BE49-F238E27FC236}">
                <a16:creationId xmlns:a16="http://schemas.microsoft.com/office/drawing/2014/main" id="{F6E9447C-8476-5191-60B3-D648F1F3C5F6}"/>
              </a:ext>
            </a:extLst>
          </p:cNvPr>
          <p:cNvSpPr>
            <a:spLocks noGrp="1"/>
          </p:cNvSpPr>
          <p:nvPr>
            <p:ph type="body" sz="quarter" idx="15" hasCustomPrompt="1"/>
          </p:nvPr>
        </p:nvSpPr>
        <p:spPr>
          <a:xfrm>
            <a:off x="584201" y="977081"/>
            <a:ext cx="4973320" cy="553998"/>
          </a:xfrm>
        </p:spPr>
        <p:txBody>
          <a:bodyPr/>
          <a:lstStyle>
            <a:lvl1pPr marL="0" indent="0">
              <a:buNone/>
              <a:defRPr sz="3600" b="1" i="0">
                <a:solidFill>
                  <a:schemeClr val="bg1"/>
                </a:solidFill>
                <a:latin typeface="Segoe Sans Text ExtraBold" pitchFamily="2" charset="0"/>
                <a:cs typeface="Segoe Sans Text ExtraBold" pitchFamily="2" charset="0"/>
              </a:defRPr>
            </a:lvl1pPr>
          </a:lstStyle>
          <a:p>
            <a:pPr lvl="0"/>
            <a:r>
              <a:rPr lang="en-US"/>
              <a:t>Click to edit title</a:t>
            </a:r>
          </a:p>
        </p:txBody>
      </p:sp>
      <p:grpSp>
        <p:nvGrpSpPr>
          <p:cNvPr id="5" name="Group 4">
            <a:extLst>
              <a:ext uri="{FF2B5EF4-FFF2-40B4-BE49-F238E27FC236}">
                <a16:creationId xmlns:a16="http://schemas.microsoft.com/office/drawing/2014/main" id="{4D0BF85C-E803-0C40-3C36-6B7943A1B46A}"/>
              </a:ext>
            </a:extLst>
          </p:cNvPr>
          <p:cNvGrpSpPr/>
          <p:nvPr userDrawn="1"/>
        </p:nvGrpSpPr>
        <p:grpSpPr>
          <a:xfrm>
            <a:off x="838200" y="6415801"/>
            <a:ext cx="2279049" cy="246221"/>
            <a:chOff x="838200" y="6415801"/>
            <a:chExt cx="2279049" cy="246221"/>
          </a:xfrm>
        </p:grpSpPr>
        <p:pic>
          <p:nvPicPr>
            <p:cNvPr id="6" name="Picture 5">
              <a:extLst>
                <a:ext uri="{FF2B5EF4-FFF2-40B4-BE49-F238E27FC236}">
                  <a16:creationId xmlns:a16="http://schemas.microsoft.com/office/drawing/2014/main" id="{3F3D904B-05D1-1433-C3FB-8A7D1F44D931}"/>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7" name="Oval 6">
              <a:extLst>
                <a:ext uri="{FF2B5EF4-FFF2-40B4-BE49-F238E27FC236}">
                  <a16:creationId xmlns:a16="http://schemas.microsoft.com/office/drawing/2014/main" id="{90CF3553-A017-143C-BFE5-1EEA5FF46D23}"/>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512D485A-E2A7-D435-80A4-5BAE968F8D9C}"/>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cxnSp>
        <p:nvCxnSpPr>
          <p:cNvPr id="10" name="Straight Connector 9">
            <a:extLst>
              <a:ext uri="{FF2B5EF4-FFF2-40B4-BE49-F238E27FC236}">
                <a16:creationId xmlns:a16="http://schemas.microsoft.com/office/drawing/2014/main" id="{9AB630CC-C257-969B-5964-D38F51E94489}"/>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FA016D73-F29F-5A47-C741-33539C5ED07D}"/>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234649664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ext Placeholder 40">
            <a:extLst>
              <a:ext uri="{FF2B5EF4-FFF2-40B4-BE49-F238E27FC236}">
                <a16:creationId xmlns:a16="http://schemas.microsoft.com/office/drawing/2014/main" id="{8EA49F02-6271-9A6E-E780-4A8FB306F03E}"/>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cxnSp>
        <p:nvCxnSpPr>
          <p:cNvPr id="16" name="Straight Connector 15">
            <a:extLst>
              <a:ext uri="{FF2B5EF4-FFF2-40B4-BE49-F238E27FC236}">
                <a16:creationId xmlns:a16="http://schemas.microsoft.com/office/drawing/2014/main" id="{DB4A737B-A167-EA1F-6B5B-C5C64F47B72D}"/>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6" name="Footer Placeholder 4">
            <a:extLst>
              <a:ext uri="{FF2B5EF4-FFF2-40B4-BE49-F238E27FC236}">
                <a16:creationId xmlns:a16="http://schemas.microsoft.com/office/drawing/2014/main" id="{D1DD574C-D8C9-7E14-BCDD-168117617E29}"/>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7" name="Slide Number Placeholder 5">
            <a:extLst>
              <a:ext uri="{FF2B5EF4-FFF2-40B4-BE49-F238E27FC236}">
                <a16:creationId xmlns:a16="http://schemas.microsoft.com/office/drawing/2014/main" id="{EC7FBADB-6255-EED3-7D49-DF93A484DE24}"/>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78179084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84B398DA-BE90-30A3-893D-2A10D1ED538D}"/>
              </a:ext>
            </a:extLst>
          </p:cNvPr>
          <p:cNvSpPr>
            <a:spLocks noGrp="1"/>
          </p:cNvSpPr>
          <p:nvPr>
            <p:ph type="title"/>
          </p:nvPr>
        </p:nvSpPr>
        <p:spPr>
          <a:xfrm>
            <a:off x="588263" y="457200"/>
            <a:ext cx="11018520" cy="6093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E67D54AD-3EE8-C778-38E1-8D15706E41AC}"/>
              </a:ext>
            </a:extLst>
          </p:cNvPr>
          <p:cNvSpPr>
            <a:spLocks noGrp="1"/>
          </p:cNvSpPr>
          <p:nvPr>
            <p:ph type="body" idx="1"/>
          </p:nvPr>
        </p:nvSpPr>
        <p:spPr>
          <a:xfrm>
            <a:off x="584200" y="1435503"/>
            <a:ext cx="11018520" cy="175387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4" name="Group 13">
            <a:extLst>
              <a:ext uri="{FF2B5EF4-FFF2-40B4-BE49-F238E27FC236}">
                <a16:creationId xmlns:a16="http://schemas.microsoft.com/office/drawing/2014/main" id="{038B9DFA-241B-C8E0-C826-97160B44BC38}"/>
              </a:ext>
            </a:extLst>
          </p:cNvPr>
          <p:cNvGrpSpPr/>
          <p:nvPr userDrawn="1"/>
        </p:nvGrpSpPr>
        <p:grpSpPr>
          <a:xfrm>
            <a:off x="838200" y="6415801"/>
            <a:ext cx="2279049" cy="246221"/>
            <a:chOff x="838200" y="6415801"/>
            <a:chExt cx="2279049" cy="246221"/>
          </a:xfrm>
        </p:grpSpPr>
        <p:pic>
          <p:nvPicPr>
            <p:cNvPr id="15" name="Picture 14">
              <a:extLst>
                <a:ext uri="{FF2B5EF4-FFF2-40B4-BE49-F238E27FC236}">
                  <a16:creationId xmlns:a16="http://schemas.microsoft.com/office/drawing/2014/main" id="{BFBB78B4-2ADF-744F-E077-ADAFDBE87132}"/>
                </a:ext>
              </a:extLst>
            </p:cNvPr>
            <p:cNvPicPr>
              <a:picLocks noChangeAspect="1"/>
            </p:cNvPicPr>
            <p:nvPr userDrawn="1"/>
          </p:nvPicPr>
          <p:blipFill>
            <a:blip r:embed="rId24"/>
            <a:stretch>
              <a:fillRect/>
            </a:stretch>
          </p:blipFill>
          <p:spPr>
            <a:xfrm>
              <a:off x="838200" y="6459399"/>
              <a:ext cx="746539" cy="159026"/>
            </a:xfrm>
            <a:prstGeom prst="rect">
              <a:avLst/>
            </a:prstGeom>
          </p:spPr>
        </p:pic>
        <p:sp>
          <p:nvSpPr>
            <p:cNvPr id="16" name="Oval 15">
              <a:extLst>
                <a:ext uri="{FF2B5EF4-FFF2-40B4-BE49-F238E27FC236}">
                  <a16:creationId xmlns:a16="http://schemas.microsoft.com/office/drawing/2014/main" id="{62D451D8-9441-2EC4-FC28-E30B2CFDAA6E}"/>
                </a:ext>
              </a:extLst>
            </p:cNvPr>
            <p:cNvSpPr/>
            <p:nvPr userDrawn="1"/>
          </p:nvSpPr>
          <p:spPr>
            <a:xfrm>
              <a:off x="1751110" y="6519227"/>
              <a:ext cx="45719" cy="45719"/>
            </a:xfrm>
            <a:prstGeom prst="ellipse">
              <a:avLst/>
            </a:prstGeom>
            <a:solidFill>
              <a:srgbClr val="7C7D7F">
                <a:alpha val="4996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5749923-376D-212F-A93F-D2A635E318CD}"/>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rgbClr val="7C7D7F"/>
                  </a:solidFill>
                  <a:latin typeface="Segoe Sans Text ExtraBold" pitchFamily="2" charset="0"/>
                  <a:cs typeface="Segoe Sans Text ExtraBold" pitchFamily="2" charset="0"/>
                </a:rPr>
                <a:t>MCAPS Academy</a:t>
              </a:r>
            </a:p>
          </p:txBody>
        </p:sp>
      </p:grpSp>
      <p:cxnSp>
        <p:nvCxnSpPr>
          <p:cNvPr id="20" name="Straight Connector 19">
            <a:extLst>
              <a:ext uri="{FF2B5EF4-FFF2-40B4-BE49-F238E27FC236}">
                <a16:creationId xmlns:a16="http://schemas.microsoft.com/office/drawing/2014/main" id="{5192C09A-192D-90F3-733C-7AC59605EB59}"/>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pic>
        <p:nvPicPr>
          <p:cNvPr id="2" name="Picture 1" descr="A row of different colors&#10;&#10;AI-generated content may be incorrect.">
            <a:extLst>
              <a:ext uri="{FF2B5EF4-FFF2-40B4-BE49-F238E27FC236}">
                <a16:creationId xmlns:a16="http://schemas.microsoft.com/office/drawing/2014/main" id="{4087B5DE-6663-D978-12D9-08313F9ABF4D}"/>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845066" y="2457681"/>
            <a:ext cx="6867093" cy="1951734"/>
          </a:xfrm>
          <a:prstGeom prst="rect">
            <a:avLst/>
          </a:prstGeom>
        </p:spPr>
      </p:pic>
      <p:sp>
        <p:nvSpPr>
          <p:cNvPr id="3" name="Footer Placeholder 4">
            <a:extLst>
              <a:ext uri="{FF2B5EF4-FFF2-40B4-BE49-F238E27FC236}">
                <a16:creationId xmlns:a16="http://schemas.microsoft.com/office/drawing/2014/main" id="{7371125D-6646-25B8-919F-CB5B8635C663}"/>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4" name="Slide Number Placeholder 5">
            <a:extLst>
              <a:ext uri="{FF2B5EF4-FFF2-40B4-BE49-F238E27FC236}">
                <a16:creationId xmlns:a16="http://schemas.microsoft.com/office/drawing/2014/main" id="{CC4816D7-713A-D4CB-760A-A94DF15D0C08}"/>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545187931"/>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860" r:id="rId3"/>
    <p:sldLayoutId id="2147483780" r:id="rId4"/>
    <p:sldLayoutId id="2147483863" r:id="rId5"/>
    <p:sldLayoutId id="2147483680" r:id="rId6"/>
    <p:sldLayoutId id="2147483857" r:id="rId7"/>
    <p:sldLayoutId id="2147483858" r:id="rId8"/>
    <p:sldLayoutId id="2147483652" r:id="rId9"/>
    <p:sldLayoutId id="2147483653" r:id="rId10"/>
    <p:sldLayoutId id="2147483805" r:id="rId11"/>
    <p:sldLayoutId id="2147483775" r:id="rId12"/>
    <p:sldLayoutId id="2147483862" r:id="rId13"/>
    <p:sldLayoutId id="2147483777" r:id="rId14"/>
    <p:sldLayoutId id="2147483859" r:id="rId15"/>
    <p:sldLayoutId id="2147483888" r:id="rId16"/>
    <p:sldLayoutId id="2147484011" r:id="rId17"/>
    <p:sldLayoutId id="2147483976" r:id="rId18"/>
    <p:sldLayoutId id="2147484006" r:id="rId19"/>
    <p:sldLayoutId id="2147483807" r:id="rId20"/>
    <p:sldLayoutId id="2147483683" r:id="rId21"/>
    <p:sldLayoutId id="2147484012" r:id="rId22"/>
  </p:sldLayoutIdLst>
  <p:txStyles>
    <p:titleStyle>
      <a:lvl1pPr algn="l" defTabSz="914400" rtl="0" eaLnBrk="1" latinLnBrk="0" hangingPunct="1">
        <a:lnSpc>
          <a:spcPct val="90000"/>
        </a:lnSpc>
        <a:spcBef>
          <a:spcPct val="0"/>
        </a:spcBef>
        <a:buNone/>
        <a:defRPr sz="4400" b="1" i="0" kern="1200">
          <a:solidFill>
            <a:schemeClr val="tx1"/>
          </a:solidFill>
          <a:latin typeface="Segoe Sans Text" pitchFamily="2" charset="0"/>
          <a:ea typeface="+mj-ea"/>
          <a:cs typeface="Segoe Sans Text" pitchFamily="2"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Sans Display" pitchFamily="2" charset="0"/>
          <a:ea typeface="+mn-ea"/>
          <a:cs typeface="Segoe Sans Display"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595808"/>
      </p:ext>
    </p:extLst>
  </p:cSld>
  <p:clrMap bg1="lt1" tx1="dk1" bg2="lt2" tx2="dk2" accent1="accent1" accent2="accent2" accent3="accent3" accent4="accent4" accent5="accent5" accent6="accent6" hlink="hlink" folHlink="folHlink"/>
  <p:sldLayoutIdLst>
    <p:sldLayoutId id="214748402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hyperlink" Target="https://microsoft.seismic.com/app#/doccenter/a5266a70-9230-4c1e-a553-c5bddcb7a896/doc/%252Fdde0caec0e-9236-f21b-2991-5868e63d3984%252FdfYTZjNDRiZDMtMzEwZS1kNWZkLTNjOGEtNjliYWJjMjhmMmUw%252CPT0%253D%252CQmVzdCBQcmFjdGljZXM%253D%252Flf7559a83f-94ff-4fae-888a-4518fbfc5f4b//?mode=view" TargetMode="External"/><Relationship Id="rId13" Type="http://schemas.openxmlformats.org/officeDocument/2006/relationships/hyperlink" Target="https://learn.microsoft.com/en-us/azure/architecture/ai-ml/idea/multi-modal-content-processing" TargetMode="External"/><Relationship Id="rId3" Type="http://schemas.openxmlformats.org/officeDocument/2006/relationships/image" Target="../media/image15.jpeg"/><Relationship Id="rId7" Type="http://schemas.openxmlformats.org/officeDocument/2006/relationships/hyperlink" Target="https://microsoft.sharepoint.com/:p:/r/sites/CloudAICSU/_layouts/15/Doc.aspx?sourcedoc=%7BDE2890F7-E10D-4A39-9755-324DF0D3317C%7D&amp;file=FY26%20Solution%20Play%20Deep%20Dive%20-%20Innovate%20with%20Azure%20AI%20Apps%20and%20Agents%20-%20July%2030%2C%202025.pptx&amp;action=edit&amp;mobileredirect=true&amp;DefaultItemOpen=1&amp;wdLOR=c8CDA2357-DB11-4E28-A3F6-2716C36A8399" TargetMode="External"/><Relationship Id="rId12" Type="http://schemas.openxmlformats.org/officeDocument/2006/relationships/hyperlink" Target="https://learn.microsoft.com/en-us/azure/architecture/ai-ml/idea/generate-documents-from-your-data"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hyperlink" Target="https://microsoft.sharepoint.com/:p:/r/sites/IPSPartnerCSAandMarketing/_layouts/15/Doc.aspx?sourcedoc=%7BF4943670-F54E-482C-8C8D-6C302CE66B18%7D&amp;file=FY26%20Cloud%20%26%20AI%20Platform%20Partner%20Playbook%20-%20INTERNAL%20-%20FINAL.pptx&amp;action=edit&amp;mobileredirect=true&amp;DefaultItemOpen=1&amp;share=IQFwNpT0TvUsSIyNbDAs5msYAY-ey_DwZfBjno36RkZcAkg&amp;wdLOR=cCF216DE5-8754-4128-8009-212DB42BAA7B" TargetMode="External"/><Relationship Id="rId11" Type="http://schemas.openxmlformats.org/officeDocument/2006/relationships/hyperlink" Target="https://learn.microsoft.com/en-us/azure/architecture/ai-ml/idea/unlock-insights-from-conversational-data" TargetMode="External"/><Relationship Id="rId5" Type="http://schemas.openxmlformats.org/officeDocument/2006/relationships/hyperlink" Target="https://microsoft.seismic.com/app#/doccenter/a5266a70-9230-4c1e-a553-c5bddcb7a896/doc/%252Fdde0caec0e-9236-f21b-2991-5868e63d3984%252FdfYTZjNDRiZDMtMzEwZS1kNWZkLTNjOGEtNjliYWJjMjhmMmUw%252CPT0%253D%252CU2FsZXMgR3VpZGFuY2UvU2FsZXMgR3VpZGU%253D%252Flf34b7cb30-316b-4a1e-9174-183d2d1f1a1c//?mode=view" TargetMode="External"/><Relationship Id="rId10" Type="http://schemas.openxmlformats.org/officeDocument/2006/relationships/hyperlink" Target="https://learn.microsoft.com/en-us/azure/architecture/ai-ml/guide/ai-agent-design-patterns" TargetMode="External"/><Relationship Id="rId4" Type="http://schemas.openxmlformats.org/officeDocument/2006/relationships/hyperlink" Target="https://microsoft.seismic.com/app#/doccenter/a5266a70-9230-4c1e-a553-c5bddcb7a896/doc/%252Fdde0caec0e-9236-f21b-2991-5868e63d3984%252FdfYTZjNDRiZDMtMzEwZS1kNWZkLTNjOGEtNjliYWJjMjhmMmUw%252CPT0%253D%252CUHJvZHVjdCBQaXRjaCBEZWNr%252Flfa743e174-a9d2-47bb-b0ea-6502a0b8438c//?mode=view" TargetMode="External"/><Relationship Id="rId9" Type="http://schemas.openxmlformats.org/officeDocument/2006/relationships/hyperlink" Target="https://microsoft.seismic.com/app?ContentId=de80d743-493a-48e3-a7aa-02e650753537#/doccenter/a5266a70-9230-4c1e-a553-c5bddcb7a896/doc/%252Fdde0caec0e-9236-f21b-2991-5868e63d3984%252FdfYTZjNDRiZDMtMzEwZS1kNWZkLTNjOGEtNjliYWJjMjhmMmUw%252CPT0%253D%252CU2FsZXMgR3VpZGFuY2UvU2FsZXMgR3VpZGU%253D%252Flfe92cf9c6-c211-49fb-ba52-fb35d9fac816/grid/" TargetMode="External"/><Relationship Id="rId14" Type="http://schemas.openxmlformats.org/officeDocument/2006/relationships/hyperlink" Target="https://learn.microsoft.com/en-us/azure/architecture/ai-ml/idea/multiple-agent-workflow-automation"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notesSlide" Target="../notesSlides/notesSlide18.xml"/><Relationship Id="rId16" Type="http://schemas.openxmlformats.org/officeDocument/2006/relationships/image" Target="../media/image36.svg"/><Relationship Id="rId1" Type="http://schemas.openxmlformats.org/officeDocument/2006/relationships/slideLayout" Target="../slideLayouts/slideLayout10.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microsoft.com/office/2007/relationships/hdphoto" Target="../media/hdphoto1.wdp"/><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6.jpe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57.png"/><Relationship Id="rId9" Type="http://schemas.openxmlformats.org/officeDocument/2006/relationships/image" Target="../media/image65.svg"/></Relationships>
</file>

<file path=ppt/slides/_rels/slide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7.png"/><Relationship Id="rId7"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72.png"/><Relationship Id="rId5" Type="http://schemas.openxmlformats.org/officeDocument/2006/relationships/image" Target="../media/image59.png"/><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aka.ms/AIAppsCIAB" TargetMode="External"/><Relationship Id="rId13" Type="http://schemas.openxmlformats.org/officeDocument/2006/relationships/hyperlink" Target="https://partner.microsoft.com/en-GB/partnership/azure-essentials" TargetMode="External"/><Relationship Id="rId3" Type="http://schemas.openxmlformats.org/officeDocument/2006/relationships/hyperlink" Target="https://aka.ms/AIForPartners/CoSell" TargetMode="External"/><Relationship Id="rId7" Type="http://schemas.openxmlformats.org/officeDocument/2006/relationships/hyperlink" Target="https://partner.microsoft.com/en-us/solutions/cloudascent" TargetMode="External"/><Relationship Id="rId12" Type="http://schemas.openxmlformats.org/officeDocument/2006/relationships/hyperlink" Target="https://github.com/microsoft/solution-accelerators" TargetMode="External"/><Relationship Id="rId2" Type="http://schemas.openxmlformats.org/officeDocument/2006/relationships/notesSlide" Target="../notesSlides/notesSlide30.xml"/><Relationship Id="rId16" Type="http://schemas.openxmlformats.org/officeDocument/2006/relationships/hyperlink" Target="https://learn.microsoft.com/en-us/azure/well-architected/ai/assessment" TargetMode="External"/><Relationship Id="rId1" Type="http://schemas.openxmlformats.org/officeDocument/2006/relationships/slideLayout" Target="../slideLayouts/slideLayout10.xml"/><Relationship Id="rId6" Type="http://schemas.openxmlformats.org/officeDocument/2006/relationships/hyperlink" Target="https://devblogs.microsoft.com/all-things-azure/how-to-subscribe-to-github-enterprise-with-advanced-security-and-copilot/" TargetMode="External"/><Relationship Id="rId11" Type="http://schemas.openxmlformats.org/officeDocument/2006/relationships/hyperlink" Target="https://partner.microsoft.com/en-US/partnership/sell-with-microsoft#tab-3" TargetMode="External"/><Relationship Id="rId5" Type="http://schemas.openxmlformats.org/officeDocument/2006/relationships/hyperlink" Target="https://assetsprod.microsoft.com/mpn/en-ca/benefits-guide-learn-more-about-updated-benefits.pdf" TargetMode="External"/><Relationship Id="rId15" Type="http://schemas.openxmlformats.org/officeDocument/2006/relationships/hyperlink" Target="https://learn.microsoft.com/azure/architecture/ai-ml/" TargetMode="External"/><Relationship Id="rId10" Type="http://schemas.openxmlformats.org/officeDocument/2006/relationships/hyperlink" Target="../../FY26%20Partner%20Playbooks/aka.ms/AzurePLofferings" TargetMode="External"/><Relationship Id="rId4" Type="http://schemas.openxmlformats.org/officeDocument/2006/relationships/hyperlink" Target="https://learn.microsoft.com/en-us/partner-center/insights/spark-propensity" TargetMode="External"/><Relationship Id="rId9" Type="http://schemas.openxmlformats.org/officeDocument/2006/relationships/hyperlink" Target="https://partner.microsoft.com/en-us/solutions/industry-solutions" TargetMode="External"/><Relationship Id="rId14" Type="http://schemas.openxmlformats.org/officeDocument/2006/relationships/hyperlink" Target="https://partner.microsoft.com/en-us/partnership/partner-incentive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sharepoint.com/:p:/s/CloudAICSU/Ea3_4emnXDRHj_joPOdBvSkB-aagJfgx3Wgocp3F04Wj-Q?e=deQ8DR"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hyperlink" Target="https://microsoft.sharepoint.com/:p:/s/CSUMigrationFactory/Ee1DpSNK0OFKq_RZ2y70S9ABzJ8rRHpTpIxpQBBbREvGNA?e=DDAt3O&amp;nav=eyJzSWQiOjM3OCwiY0lkIjoxOTg2OTA5MDU4fQ"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aka.ms/factorynom"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7.png"/><Relationship Id="rId7"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8.svg"/><Relationship Id="rId9"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87.png"/><Relationship Id="rId4" Type="http://schemas.openxmlformats.org/officeDocument/2006/relationships/image" Target="../media/image86.svg"/></Relationships>
</file>

<file path=ppt/slides/_rels/slide45.xml.rels><?xml version="1.0" encoding="UTF-8" standalone="yes"?>
<Relationships xmlns="http://schemas.openxmlformats.org/package/2006/relationships"><Relationship Id="rId13" Type="http://schemas.openxmlformats.org/officeDocument/2006/relationships/image" Target="../media/image98.jpeg"/><Relationship Id="rId18" Type="http://schemas.openxmlformats.org/officeDocument/2006/relationships/image" Target="../media/image103.png"/><Relationship Id="rId26" Type="http://schemas.openxmlformats.org/officeDocument/2006/relationships/image" Target="../media/image109.png"/><Relationship Id="rId3" Type="http://schemas.openxmlformats.org/officeDocument/2006/relationships/image" Target="../media/image88.png"/><Relationship Id="rId21" Type="http://schemas.openxmlformats.org/officeDocument/2006/relationships/image" Target="../media/image106.png"/><Relationship Id="rId34" Type="http://schemas.openxmlformats.org/officeDocument/2006/relationships/image" Target="../media/image11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5" Type="http://schemas.microsoft.com/office/2007/relationships/hdphoto" Target="../media/hdphoto3.wdp"/><Relationship Id="rId33" Type="http://schemas.openxmlformats.org/officeDocument/2006/relationships/image" Target="../media/image115.png"/><Relationship Id="rId2" Type="http://schemas.openxmlformats.org/officeDocument/2006/relationships/notesSlide" Target="../notesSlides/notesSlide43.xml"/><Relationship Id="rId16" Type="http://schemas.openxmlformats.org/officeDocument/2006/relationships/image" Target="../media/image101.png"/><Relationship Id="rId20" Type="http://schemas.openxmlformats.org/officeDocument/2006/relationships/image" Target="../media/image105.png"/><Relationship Id="rId29" Type="http://schemas.openxmlformats.org/officeDocument/2006/relationships/image" Target="../media/image111.jpeg"/><Relationship Id="rId1" Type="http://schemas.openxmlformats.org/officeDocument/2006/relationships/slideLayout" Target="../slideLayouts/slideLayout10.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8.png"/><Relationship Id="rId32" Type="http://schemas.openxmlformats.org/officeDocument/2006/relationships/image" Target="../media/image114.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7.png"/><Relationship Id="rId28" Type="http://schemas.openxmlformats.org/officeDocument/2006/relationships/image" Target="../media/image110.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3.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microsoft.com/office/2007/relationships/hdphoto" Target="../media/hdphoto2.wdp"/><Relationship Id="rId27" Type="http://schemas.openxmlformats.org/officeDocument/2006/relationships/image" Target="../media/image66.png"/><Relationship Id="rId30" Type="http://schemas.openxmlformats.org/officeDocument/2006/relationships/image" Target="../media/image112.png"/><Relationship Id="rId35" Type="http://schemas.openxmlformats.org/officeDocument/2006/relationships/image" Target="../media/image117.svg"/><Relationship Id="rId8" Type="http://schemas.openxmlformats.org/officeDocument/2006/relationships/image" Target="../media/image93.png"/></Relationships>
</file>

<file path=ppt/slides/_rels/slide46.xml.rels><?xml version="1.0" encoding="UTF-8" standalone="yes"?>
<Relationships xmlns="http://schemas.openxmlformats.org/package/2006/relationships"><Relationship Id="rId8" Type="http://schemas.openxmlformats.org/officeDocument/2006/relationships/image" Target="../media/image123.emf"/><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18.png"/><Relationship Id="rId21" Type="http://schemas.openxmlformats.org/officeDocument/2006/relationships/image" Target="../media/image136.png"/><Relationship Id="rId7" Type="http://schemas.openxmlformats.org/officeDocument/2006/relationships/image" Target="../media/image122.emf"/><Relationship Id="rId12" Type="http://schemas.openxmlformats.org/officeDocument/2006/relationships/image" Target="../media/image127.jpeg"/><Relationship Id="rId17" Type="http://schemas.openxmlformats.org/officeDocument/2006/relationships/image" Target="../media/image132.emf"/><Relationship Id="rId25" Type="http://schemas.openxmlformats.org/officeDocument/2006/relationships/image" Target="../media/image140.png"/><Relationship Id="rId2" Type="http://schemas.openxmlformats.org/officeDocument/2006/relationships/notesSlide" Target="../notesSlides/notesSlide44.xml"/><Relationship Id="rId16" Type="http://schemas.openxmlformats.org/officeDocument/2006/relationships/image" Target="../media/image131.jpeg"/><Relationship Id="rId20" Type="http://schemas.openxmlformats.org/officeDocument/2006/relationships/image" Target="../media/image135.png"/><Relationship Id="rId1" Type="http://schemas.openxmlformats.org/officeDocument/2006/relationships/slideLayout" Target="../slideLayouts/slideLayout10.xml"/><Relationship Id="rId6" Type="http://schemas.openxmlformats.org/officeDocument/2006/relationships/image" Target="../media/image121.emf"/><Relationship Id="rId11" Type="http://schemas.openxmlformats.org/officeDocument/2006/relationships/image" Target="../media/image126.emf"/><Relationship Id="rId24" Type="http://schemas.openxmlformats.org/officeDocument/2006/relationships/image" Target="../media/image139.jpeg"/><Relationship Id="rId5" Type="http://schemas.openxmlformats.org/officeDocument/2006/relationships/image" Target="../media/image120.emf"/><Relationship Id="rId15" Type="http://schemas.openxmlformats.org/officeDocument/2006/relationships/image" Target="../media/image130.png"/><Relationship Id="rId23" Type="http://schemas.openxmlformats.org/officeDocument/2006/relationships/image" Target="../media/image138.png"/><Relationship Id="rId10" Type="http://schemas.openxmlformats.org/officeDocument/2006/relationships/image" Target="../media/image125.emf"/><Relationship Id="rId19" Type="http://schemas.openxmlformats.org/officeDocument/2006/relationships/image" Target="../media/image134.png"/><Relationship Id="rId4" Type="http://schemas.openxmlformats.org/officeDocument/2006/relationships/image" Target="../media/image119.emf"/><Relationship Id="rId9" Type="http://schemas.openxmlformats.org/officeDocument/2006/relationships/image" Target="../media/image124.emf"/><Relationship Id="rId14" Type="http://schemas.openxmlformats.org/officeDocument/2006/relationships/image" Target="../media/image129.png"/><Relationship Id="rId22" Type="http://schemas.openxmlformats.org/officeDocument/2006/relationships/image" Target="../media/image13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6.sv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svg"/><Relationship Id="rId17" Type="http://schemas.openxmlformats.org/officeDocument/2006/relationships/image" Target="../media/image155.png"/><Relationship Id="rId2" Type="http://schemas.openxmlformats.org/officeDocument/2006/relationships/notesSlide" Target="../notesSlides/notesSlide47.xml"/><Relationship Id="rId16" Type="http://schemas.openxmlformats.org/officeDocument/2006/relationships/image" Target="../media/image154.png"/><Relationship Id="rId1" Type="http://schemas.openxmlformats.org/officeDocument/2006/relationships/slideLayout" Target="../slideLayouts/slideLayout9.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3.png"/><Relationship Id="rId10" Type="http://schemas.openxmlformats.org/officeDocument/2006/relationships/image" Target="../media/image148.png"/><Relationship Id="rId19" Type="http://schemas.openxmlformats.org/officeDocument/2006/relationships/image" Target="../media/image157.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sv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8.png"/><Relationship Id="rId21" Type="http://schemas.openxmlformats.org/officeDocument/2006/relationships/image" Target="../media/image116.png"/><Relationship Id="rId7" Type="http://schemas.microsoft.com/office/2007/relationships/hdphoto" Target="../media/hdphoto4.wdp"/><Relationship Id="rId12" Type="http://schemas.openxmlformats.org/officeDocument/2006/relationships/image" Target="../media/image165.png"/><Relationship Id="rId17" Type="http://schemas.microsoft.com/office/2007/relationships/hdphoto" Target="../media/hdphoto6.wdp"/><Relationship Id="rId2" Type="http://schemas.openxmlformats.org/officeDocument/2006/relationships/notesSlide" Target="../notesSlides/notesSlide48.xml"/><Relationship Id="rId16" Type="http://schemas.openxmlformats.org/officeDocument/2006/relationships/image" Target="../media/image169.png"/><Relationship Id="rId20" Type="http://schemas.openxmlformats.org/officeDocument/2006/relationships/image" Target="../media/image171.png"/><Relationship Id="rId1" Type="http://schemas.openxmlformats.org/officeDocument/2006/relationships/slideLayout" Target="../slideLayouts/slideLayout9.xml"/><Relationship Id="rId6" Type="http://schemas.openxmlformats.org/officeDocument/2006/relationships/image" Target="../media/image161.png"/><Relationship Id="rId11" Type="http://schemas.openxmlformats.org/officeDocument/2006/relationships/image" Target="../media/image164.png"/><Relationship Id="rId5" Type="http://schemas.openxmlformats.org/officeDocument/2006/relationships/image" Target="../media/image160.png"/><Relationship Id="rId15" Type="http://schemas.openxmlformats.org/officeDocument/2006/relationships/image" Target="../media/image168.png"/><Relationship Id="rId10" Type="http://schemas.microsoft.com/office/2007/relationships/hdphoto" Target="../media/hdphoto5.wdp"/><Relationship Id="rId19" Type="http://schemas.microsoft.com/office/2007/relationships/hdphoto" Target="../media/hdphoto7.wdp"/><Relationship Id="rId4" Type="http://schemas.openxmlformats.org/officeDocument/2006/relationships/image" Target="../media/image159.png"/><Relationship Id="rId9" Type="http://schemas.openxmlformats.org/officeDocument/2006/relationships/image" Target="../media/image163.png"/><Relationship Id="rId14" Type="http://schemas.openxmlformats.org/officeDocument/2006/relationships/image" Target="../media/image167.png"/><Relationship Id="rId22" Type="http://schemas.openxmlformats.org/officeDocument/2006/relationships/image" Target="../media/image117.svg"/></Relationships>
</file>

<file path=ppt/slides/_rels/slide51.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svg"/><Relationship Id="rId18" Type="http://schemas.openxmlformats.org/officeDocument/2006/relationships/image" Target="../media/image184.png"/><Relationship Id="rId26" Type="http://schemas.openxmlformats.org/officeDocument/2006/relationships/image" Target="../media/image116.png"/><Relationship Id="rId3" Type="http://schemas.openxmlformats.org/officeDocument/2006/relationships/image" Target="../media/image168.png"/><Relationship Id="rId21" Type="http://schemas.openxmlformats.org/officeDocument/2006/relationships/image" Target="../media/image158.png"/><Relationship Id="rId7" Type="http://schemas.openxmlformats.org/officeDocument/2006/relationships/image" Target="../media/image173.svg"/><Relationship Id="rId12" Type="http://schemas.openxmlformats.org/officeDocument/2006/relationships/image" Target="../media/image178.png"/><Relationship Id="rId17" Type="http://schemas.openxmlformats.org/officeDocument/2006/relationships/image" Target="../media/image183.svg"/><Relationship Id="rId25" Type="http://schemas.openxmlformats.org/officeDocument/2006/relationships/image" Target="../media/image164.png"/><Relationship Id="rId2" Type="http://schemas.openxmlformats.org/officeDocument/2006/relationships/notesSlide" Target="../notesSlides/notesSlide49.xml"/><Relationship Id="rId16" Type="http://schemas.openxmlformats.org/officeDocument/2006/relationships/image" Target="../media/image182.png"/><Relationship Id="rId20" Type="http://schemas.openxmlformats.org/officeDocument/2006/relationships/image" Target="../media/image171.png"/><Relationship Id="rId29" Type="http://schemas.openxmlformats.org/officeDocument/2006/relationships/image" Target="../media/image186.png"/><Relationship Id="rId1" Type="http://schemas.openxmlformats.org/officeDocument/2006/relationships/slideLayout" Target="../slideLayouts/slideLayout9.xml"/><Relationship Id="rId6" Type="http://schemas.openxmlformats.org/officeDocument/2006/relationships/image" Target="../media/image172.png"/><Relationship Id="rId11" Type="http://schemas.openxmlformats.org/officeDocument/2006/relationships/image" Target="../media/image177.svg"/><Relationship Id="rId24" Type="http://schemas.microsoft.com/office/2007/relationships/hdphoto" Target="../media/hdphoto5.wdp"/><Relationship Id="rId32" Type="http://schemas.microsoft.com/office/2007/relationships/hdphoto" Target="../media/hdphoto8.wdp"/><Relationship Id="rId5" Type="http://schemas.microsoft.com/office/2007/relationships/hdphoto" Target="../media/hdphoto6.wdp"/><Relationship Id="rId15" Type="http://schemas.openxmlformats.org/officeDocument/2006/relationships/image" Target="../media/image181.svg"/><Relationship Id="rId23" Type="http://schemas.openxmlformats.org/officeDocument/2006/relationships/image" Target="../media/image163.png"/><Relationship Id="rId28" Type="http://schemas.openxmlformats.org/officeDocument/2006/relationships/image" Target="../media/image165.png"/><Relationship Id="rId10" Type="http://schemas.openxmlformats.org/officeDocument/2006/relationships/image" Target="../media/image176.png"/><Relationship Id="rId19" Type="http://schemas.openxmlformats.org/officeDocument/2006/relationships/image" Target="../media/image185.svg"/><Relationship Id="rId31" Type="http://schemas.openxmlformats.org/officeDocument/2006/relationships/image" Target="../media/image187.png"/><Relationship Id="rId4" Type="http://schemas.openxmlformats.org/officeDocument/2006/relationships/image" Target="../media/image169.png"/><Relationship Id="rId9" Type="http://schemas.openxmlformats.org/officeDocument/2006/relationships/image" Target="../media/image175.svg"/><Relationship Id="rId14" Type="http://schemas.openxmlformats.org/officeDocument/2006/relationships/image" Target="../media/image180.png"/><Relationship Id="rId22" Type="http://schemas.openxmlformats.org/officeDocument/2006/relationships/image" Target="../media/image162.png"/><Relationship Id="rId27" Type="http://schemas.openxmlformats.org/officeDocument/2006/relationships/image" Target="../media/image117.svg"/><Relationship Id="rId30" Type="http://schemas.microsoft.com/office/2007/relationships/hdphoto" Target="../media/hdphoto7.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198.jpeg"/><Relationship Id="rId3" Type="http://schemas.openxmlformats.org/officeDocument/2006/relationships/image" Target="../media/image193.png"/><Relationship Id="rId7" Type="http://schemas.openxmlformats.org/officeDocument/2006/relationships/image" Target="../media/image197.jpe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96.jpeg"/><Relationship Id="rId5" Type="http://schemas.openxmlformats.org/officeDocument/2006/relationships/image" Target="../media/image195.jpeg"/><Relationship Id="rId4" Type="http://schemas.openxmlformats.org/officeDocument/2006/relationships/image" Target="../media/image194.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learn.microsoft.com/en-us/azure/architecture/ai-ml/idea/unlock-insights-from-conversational-data" TargetMode="External"/><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99.png"/></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azure/architecture/ai-ml/idea/unlock-insights-from-conversational-data" TargetMode="External"/><Relationship Id="rId2" Type="http://schemas.openxmlformats.org/officeDocument/2006/relationships/notesSlide" Target="../notesSlides/notesSlide62.xml"/><Relationship Id="rId1" Type="http://schemas.openxmlformats.org/officeDocument/2006/relationships/slideLayout" Target="../slideLayouts/slideLayout23.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99.png"/></Relationships>
</file>

<file path=ppt/slides/_rels/slide65.xml.rels><?xml version="1.0" encoding="UTF-8" standalone="yes"?>
<Relationships xmlns="http://schemas.openxmlformats.org/package/2006/relationships"><Relationship Id="rId3" Type="http://schemas.openxmlformats.org/officeDocument/2006/relationships/hyperlink" Target="https://learn.microsoft.com/en-us/azure/architecture/ai-ml/idea/generate-documents-from-your-data" TargetMode="External"/><Relationship Id="rId2" Type="http://schemas.openxmlformats.org/officeDocument/2006/relationships/notesSlide" Target="../notesSlides/notesSlide63.xml"/><Relationship Id="rId1" Type="http://schemas.openxmlformats.org/officeDocument/2006/relationships/slideLayout" Target="../slideLayouts/slideLayout23.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azure/architecture/ai-ml/idea/multi-modal-content-processing" TargetMode="External"/><Relationship Id="rId2" Type="http://schemas.openxmlformats.org/officeDocument/2006/relationships/notesSlide" Target="../notesSlides/notesSlide64.xml"/><Relationship Id="rId1" Type="http://schemas.openxmlformats.org/officeDocument/2006/relationships/slideLayout" Target="../slideLayouts/slideLayout23.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201.png"/></Relationships>
</file>

<file path=ppt/slides/_rels/slide67.xml.rels><?xml version="1.0" encoding="UTF-8" standalone="yes"?>
<Relationships xmlns="http://schemas.openxmlformats.org/package/2006/relationships"><Relationship Id="rId3" Type="http://schemas.openxmlformats.org/officeDocument/2006/relationships/hyperlink" Target="https://learn.microsoft.com/en-us/azure/architecture/ai-ml/idea/multiple-agent-workflow-automation" TargetMode="External"/><Relationship Id="rId2" Type="http://schemas.openxmlformats.org/officeDocument/2006/relationships/notesSlide" Target="../notesSlides/notesSlide65.xml"/><Relationship Id="rId1" Type="http://schemas.openxmlformats.org/officeDocument/2006/relationships/slideLayout" Target="../slideLayouts/slideLayout23.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202.png"/></Relationships>
</file>

<file path=ppt/slides/_rels/slide6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sv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206.png"/><Relationship Id="rId11" Type="http://schemas.openxmlformats.org/officeDocument/2006/relationships/image" Target="../media/image117.svg"/><Relationship Id="rId5" Type="http://schemas.openxmlformats.org/officeDocument/2006/relationships/image" Target="../media/image205.svg"/><Relationship Id="rId10" Type="http://schemas.openxmlformats.org/officeDocument/2006/relationships/image" Target="../media/image116.png"/><Relationship Id="rId4" Type="http://schemas.openxmlformats.org/officeDocument/2006/relationships/image" Target="../media/image204.png"/><Relationship Id="rId9" Type="http://schemas.openxmlformats.org/officeDocument/2006/relationships/image" Target="../media/image209.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221.png"/><Relationship Id="rId18" Type="http://schemas.openxmlformats.org/officeDocument/2006/relationships/image" Target="../media/image226.svg"/><Relationship Id="rId3" Type="http://schemas.openxmlformats.org/officeDocument/2006/relationships/image" Target="../media/image213.png"/><Relationship Id="rId21" Type="http://schemas.openxmlformats.org/officeDocument/2006/relationships/image" Target="../media/image229.png"/><Relationship Id="rId7" Type="http://schemas.openxmlformats.org/officeDocument/2006/relationships/image" Target="../media/image81.png"/><Relationship Id="rId12" Type="http://schemas.openxmlformats.org/officeDocument/2006/relationships/image" Target="../media/image220.svg"/><Relationship Id="rId17" Type="http://schemas.openxmlformats.org/officeDocument/2006/relationships/image" Target="../media/image225.png"/><Relationship Id="rId2" Type="http://schemas.openxmlformats.org/officeDocument/2006/relationships/notesSlide" Target="../notesSlides/notesSlide80.xml"/><Relationship Id="rId16" Type="http://schemas.openxmlformats.org/officeDocument/2006/relationships/image" Target="../media/image224.svg"/><Relationship Id="rId20" Type="http://schemas.openxmlformats.org/officeDocument/2006/relationships/image" Target="../media/image228.svg"/><Relationship Id="rId1" Type="http://schemas.openxmlformats.org/officeDocument/2006/relationships/slideLayout" Target="../slideLayouts/slideLayout5.xml"/><Relationship Id="rId6" Type="http://schemas.openxmlformats.org/officeDocument/2006/relationships/image" Target="../media/image216.svg"/><Relationship Id="rId11" Type="http://schemas.openxmlformats.org/officeDocument/2006/relationships/image" Target="../media/image219.png"/><Relationship Id="rId5" Type="http://schemas.openxmlformats.org/officeDocument/2006/relationships/image" Target="../media/image215.png"/><Relationship Id="rId15" Type="http://schemas.openxmlformats.org/officeDocument/2006/relationships/image" Target="../media/image223.png"/><Relationship Id="rId10" Type="http://schemas.openxmlformats.org/officeDocument/2006/relationships/image" Target="../media/image218.svg"/><Relationship Id="rId19" Type="http://schemas.openxmlformats.org/officeDocument/2006/relationships/image" Target="../media/image227.png"/><Relationship Id="rId4" Type="http://schemas.openxmlformats.org/officeDocument/2006/relationships/image" Target="../media/image214.svg"/><Relationship Id="rId9" Type="http://schemas.openxmlformats.org/officeDocument/2006/relationships/image" Target="../media/image217.png"/><Relationship Id="rId14" Type="http://schemas.openxmlformats.org/officeDocument/2006/relationships/image" Target="../media/image222.svg"/><Relationship Id="rId22" Type="http://schemas.openxmlformats.org/officeDocument/2006/relationships/image" Target="../media/image230.sv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2.svg"/><Relationship Id="rId3" Type="http://schemas.openxmlformats.org/officeDocument/2006/relationships/notesSlide" Target="../notesSlides/notesSlide83.xml"/><Relationship Id="rId7" Type="http://schemas.openxmlformats.org/officeDocument/2006/relationships/image" Target="../media/image214.svg"/><Relationship Id="rId12" Type="http://schemas.openxmlformats.org/officeDocument/2006/relationships/image" Target="../media/image221.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213.png"/><Relationship Id="rId11" Type="http://schemas.openxmlformats.org/officeDocument/2006/relationships/image" Target="../media/image82.svg"/><Relationship Id="rId5" Type="http://schemas.openxmlformats.org/officeDocument/2006/relationships/image" Target="../media/image230.svg"/><Relationship Id="rId15" Type="http://schemas.openxmlformats.org/officeDocument/2006/relationships/image" Target="../media/image218.svg"/><Relationship Id="rId10" Type="http://schemas.openxmlformats.org/officeDocument/2006/relationships/image" Target="../media/image81.png"/><Relationship Id="rId4" Type="http://schemas.openxmlformats.org/officeDocument/2006/relationships/image" Target="../media/image229.png"/><Relationship Id="rId9" Type="http://schemas.openxmlformats.org/officeDocument/2006/relationships/image" Target="../media/image216.svg"/><Relationship Id="rId14" Type="http://schemas.openxmlformats.org/officeDocument/2006/relationships/image" Target="../media/image21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s://aka.ms/CWYDDeck-EmployeeOnboarding" TargetMode="External"/><Relationship Id="rId3" Type="http://schemas.openxmlformats.org/officeDocument/2006/relationships/hyperlink" Target="https://aka.ms/csaGoldStandards" TargetMode="External"/><Relationship Id="rId7" Type="http://schemas.openxmlformats.org/officeDocument/2006/relationships/hyperlink" Target="https://aka.ms/CWYD-Energy" TargetMode="External"/><Relationship Id="rId2" Type="http://schemas.openxmlformats.org/officeDocument/2006/relationships/notesSlide" Target="../notesSlides/notesSlide90.xml"/><Relationship Id="rId1" Type="http://schemas.openxmlformats.org/officeDocument/2006/relationships/slideLayout" Target="../slideLayouts/slideLayout9.xml"/><Relationship Id="rId6" Type="http://schemas.openxmlformats.org/officeDocument/2006/relationships/hyperlink" Target="https://aka.ms/CWYDDeck" TargetMode="External"/><Relationship Id="rId5" Type="http://schemas.openxmlformats.org/officeDocument/2006/relationships/hyperlink" Target="https://aka.ms/ModernizeCodeDeck" TargetMode="External"/><Relationship Id="rId10" Type="http://schemas.openxmlformats.org/officeDocument/2006/relationships/hyperlink" Target="https://aka.ms/CWYDDeck-FinancialAdvisor" TargetMode="External"/><Relationship Id="rId4" Type="http://schemas.openxmlformats.org/officeDocument/2006/relationships/hyperlink" Target="https://aka.ms/ContentProcessingDeck" TargetMode="External"/><Relationship Id="rId9" Type="http://schemas.openxmlformats.org/officeDocument/2006/relationships/hyperlink" Target="https://aka.ms/CWYDDeck-ContractReview" TargetMode="External"/></Relationships>
</file>

<file path=ppt/slides/_rels/slide95.xml.rels><?xml version="1.0" encoding="UTF-8" standalone="yes"?>
<Relationships xmlns="http://schemas.openxmlformats.org/package/2006/relationships"><Relationship Id="rId8" Type="http://schemas.openxmlformats.org/officeDocument/2006/relationships/hyperlink" Target="https://aka.ms/BYCDeck-GrantSubmission" TargetMode="External"/><Relationship Id="rId13" Type="http://schemas.openxmlformats.org/officeDocument/2006/relationships/hyperlink" Target="https://aka.ms/MultiAgentDeck" TargetMode="External"/><Relationship Id="rId3" Type="http://schemas.openxmlformats.org/officeDocument/2006/relationships/hyperlink" Target="https://aka.ms/csaGoldStandards" TargetMode="External"/><Relationship Id="rId7" Type="http://schemas.openxmlformats.org/officeDocument/2006/relationships/hyperlink" Target="https://aka.ms/BYCDeck-PromissoryNote" TargetMode="External"/><Relationship Id="rId12" Type="http://schemas.openxmlformats.org/officeDocument/2006/relationships/hyperlink" Target="https://aka.ms/DKMDeck" TargetMode="External"/><Relationship Id="rId17" Type="http://schemas.openxmlformats.org/officeDocument/2006/relationships/hyperlink" Target="https://aka.ms/CWYDDeck-FinancialAdvisor" TargetMode="External"/><Relationship Id="rId2" Type="http://schemas.openxmlformats.org/officeDocument/2006/relationships/notesSlide" Target="../notesSlides/notesSlide91.xml"/><Relationship Id="rId16" Type="http://schemas.openxmlformats.org/officeDocument/2006/relationships/hyperlink" Target="https://aka.ms/CWYDDeck-ContractReview" TargetMode="External"/><Relationship Id="rId1" Type="http://schemas.openxmlformats.org/officeDocument/2006/relationships/slideLayout" Target="../slideLayouts/slideLayout9.xml"/><Relationship Id="rId6" Type="http://schemas.openxmlformats.org/officeDocument/2006/relationships/hyperlink" Target="https://aka.ms/BYCDeck-Researcher" TargetMode="External"/><Relationship Id="rId11" Type="http://schemas.openxmlformats.org/officeDocument/2006/relationships/hyperlink" Target="https://aka.ms/CKMDeck" TargetMode="External"/><Relationship Id="rId5" Type="http://schemas.openxmlformats.org/officeDocument/2006/relationships/hyperlink" Target="https://aka.ms/BYCDeck-ClientAdvisor" TargetMode="External"/><Relationship Id="rId15" Type="http://schemas.openxmlformats.org/officeDocument/2006/relationships/hyperlink" Target="https://aka.ms/CWYDDeck-EmployeeOnboarding" TargetMode="External"/><Relationship Id="rId10" Type="http://schemas.openxmlformats.org/officeDocument/2006/relationships/hyperlink" Target="https://aka.ms/BYCDeck-InvestmentProposal" TargetMode="External"/><Relationship Id="rId4" Type="http://schemas.openxmlformats.org/officeDocument/2006/relationships/hyperlink" Target="https://aka.ms/byoc_DocumentGeneration" TargetMode="External"/><Relationship Id="rId9" Type="http://schemas.openxmlformats.org/officeDocument/2006/relationships/hyperlink" Target="https://aka.ms/BYCDeck-Invoice" TargetMode="External"/><Relationship Id="rId14" Type="http://schemas.openxmlformats.org/officeDocument/2006/relationships/hyperlink" Target="https://aka.ms/CWYD-Energy"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3D9C8FA4-AFCC-9FF4-DDEB-9ADC0EA038C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5A6B4DB-B444-7A12-4329-59DBD011C8DC}"/>
              </a:ext>
            </a:extLst>
          </p:cNvPr>
          <p:cNvSpPr>
            <a:spLocks noGrp="1"/>
          </p:cNvSpPr>
          <p:nvPr>
            <p:ph type="title" idx="4294967295"/>
          </p:nvPr>
        </p:nvSpPr>
        <p:spPr>
          <a:xfrm>
            <a:off x="655638" y="1324232"/>
            <a:ext cx="9060599" cy="29915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7200" dirty="0" err="1">
                <a:solidFill>
                  <a:schemeClr val="bg1"/>
                </a:solidFill>
                <a:latin typeface="Segoe Sans Text"/>
                <a:ea typeface="+mn-ea"/>
                <a:cs typeface="Segoe Sans Text"/>
              </a:rPr>
              <a:t>TechWorkshop</a:t>
            </a:r>
            <a:r>
              <a:rPr lang="en-US" sz="7200" dirty="0">
                <a:solidFill>
                  <a:schemeClr val="bg1"/>
                </a:solidFill>
                <a:latin typeface="Segoe Sans Text"/>
                <a:ea typeface="+mn-ea"/>
                <a:cs typeface="Segoe Sans Text"/>
              </a:rPr>
              <a:t> L300: Azure AI Apps and Agents</a:t>
            </a:r>
            <a:endParaRPr lang="en-US" sz="7200" dirty="0">
              <a:solidFill>
                <a:schemeClr val="bg1"/>
              </a:solidFill>
              <a:ea typeface="+mn-ea"/>
            </a:endParaRPr>
          </a:p>
        </p:txBody>
      </p:sp>
      <p:sp>
        <p:nvSpPr>
          <p:cNvPr id="2" name="Text Placeholder 1">
            <a:extLst>
              <a:ext uri="{FF2B5EF4-FFF2-40B4-BE49-F238E27FC236}">
                <a16:creationId xmlns:a16="http://schemas.microsoft.com/office/drawing/2014/main" id="{732EE745-0F33-1AF9-0325-77C18A53B612}"/>
              </a:ext>
            </a:extLst>
          </p:cNvPr>
          <p:cNvSpPr>
            <a:spLocks noGrp="1"/>
          </p:cNvSpPr>
          <p:nvPr>
            <p:ph type="body" sz="quarter" idx="16"/>
          </p:nvPr>
        </p:nvSpPr>
        <p:spPr>
          <a:xfrm>
            <a:off x="655983" y="4997474"/>
            <a:ext cx="10964997" cy="332399"/>
          </a:xfrm>
        </p:spPr>
        <p:txBody>
          <a:bodyPr/>
          <a:lstStyle/>
          <a:p>
            <a:r>
              <a:rPr lang="en-US" b="1"/>
              <a:t>Day 1</a:t>
            </a:r>
          </a:p>
        </p:txBody>
      </p:sp>
      <p:sp>
        <p:nvSpPr>
          <p:cNvPr id="5" name="Slide Number Placeholder 5">
            <a:extLst>
              <a:ext uri="{FF2B5EF4-FFF2-40B4-BE49-F238E27FC236}">
                <a16:creationId xmlns:a16="http://schemas.microsoft.com/office/drawing/2014/main" id="{EDC46952-3317-3B41-DEBD-43BF726B7B20}"/>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2136561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AD767-AC71-53FA-F0EF-D4BBC92A16BB}"/>
            </a:ext>
          </a:extLst>
        </p:cNvPr>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CF6DC3-45CB-1DAB-6D06-BD0E20721175}"/>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8" name="Text Placeholder 7">
            <a:extLst>
              <a:ext uri="{FF2B5EF4-FFF2-40B4-BE49-F238E27FC236}">
                <a16:creationId xmlns:a16="http://schemas.microsoft.com/office/drawing/2014/main" id="{9B934831-689C-DDA6-C601-90D149C6514D}"/>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Workshop agenda day one</a:t>
            </a:r>
          </a:p>
        </p:txBody>
      </p:sp>
      <p:graphicFrame>
        <p:nvGraphicFramePr>
          <p:cNvPr id="5" name="Table 4">
            <a:extLst>
              <a:ext uri="{FF2B5EF4-FFF2-40B4-BE49-F238E27FC236}">
                <a16:creationId xmlns:a16="http://schemas.microsoft.com/office/drawing/2014/main" id="{C2D5A1F3-2EE8-03E7-8542-2CAA9753AE34}"/>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503508431"/>
              </p:ext>
            </p:extLst>
          </p:nvPr>
        </p:nvGraphicFramePr>
        <p:xfrm>
          <a:off x="704088" y="832104"/>
          <a:ext cx="10393164" cy="5458260"/>
        </p:xfrm>
        <a:graphic>
          <a:graphicData uri="http://schemas.openxmlformats.org/drawingml/2006/table">
            <a:tbl>
              <a:tblPr firstRow="1" firstCol="1" bandRow="1">
                <a:tableStyleId>{0E3FDE45-AF77-4B5C-9715-49D594BDF05E}</a:tableStyleId>
              </a:tblPr>
              <a:tblGrid>
                <a:gridCol w="1459319">
                  <a:extLst>
                    <a:ext uri="{9D8B030D-6E8A-4147-A177-3AD203B41FA5}">
                      <a16:colId xmlns:a16="http://schemas.microsoft.com/office/drawing/2014/main" val="527267129"/>
                    </a:ext>
                  </a:extLst>
                </a:gridCol>
                <a:gridCol w="1122218">
                  <a:extLst>
                    <a:ext uri="{9D8B030D-6E8A-4147-A177-3AD203B41FA5}">
                      <a16:colId xmlns:a16="http://schemas.microsoft.com/office/drawing/2014/main" val="2839577996"/>
                    </a:ext>
                  </a:extLst>
                </a:gridCol>
                <a:gridCol w="5413663">
                  <a:extLst>
                    <a:ext uri="{9D8B030D-6E8A-4147-A177-3AD203B41FA5}">
                      <a16:colId xmlns:a16="http://schemas.microsoft.com/office/drawing/2014/main" val="4207423568"/>
                    </a:ext>
                  </a:extLst>
                </a:gridCol>
                <a:gridCol w="2397964">
                  <a:extLst>
                    <a:ext uri="{9D8B030D-6E8A-4147-A177-3AD203B41FA5}">
                      <a16:colId xmlns:a16="http://schemas.microsoft.com/office/drawing/2014/main" val="19851787"/>
                    </a:ext>
                  </a:extLst>
                </a:gridCol>
              </a:tblGrid>
              <a:tr h="489801">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sz="1600" b="0" i="0">
                          <a:solidFill>
                            <a:schemeClr val="tx1"/>
                          </a:solidFill>
                          <a:effectLst/>
                          <a:latin typeface="Segoe Sans Text Semibold"/>
                          <a:cs typeface="Segoe Sans Text Semibold"/>
                        </a:rPr>
                        <a:t>Start </a:t>
                      </a:r>
                    </a:p>
                  </a:txBody>
                  <a:tcPr marT="137160" marB="137160" anchor="ctr">
                    <a:lnL>
                      <a:noFill/>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marL="0" algn="ctr" defTabSz="914400" rtl="0" eaLnBrk="1" latinLnBrk="0" hangingPunct="1"/>
                      <a:r>
                        <a:rPr lang="en-US" sz="1600" b="0" i="0" kern="1200">
                          <a:solidFill>
                            <a:schemeClr val="tx1"/>
                          </a:solidFill>
                          <a:effectLst/>
                          <a:latin typeface="Segoe Sans Text Semibold"/>
                          <a:ea typeface="+mn-ea"/>
                          <a:cs typeface="Segoe Sans Text Semibold"/>
                        </a:rPr>
                        <a:t>Duration</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tc>
                  <a:txBody>
                    <a:bodyPr/>
                    <a:lstStyle/>
                    <a:p>
                      <a:pPr marL="0" algn="ctr" defTabSz="914400" rtl="0" eaLnBrk="1" latinLnBrk="0" hangingPunct="1"/>
                      <a:r>
                        <a:rPr lang="en-US" sz="1600" b="0" i="0" kern="1200">
                          <a:solidFill>
                            <a:schemeClr val="tx1"/>
                          </a:solidFill>
                          <a:effectLst/>
                          <a:latin typeface="Segoe Sans Text Semibold"/>
                          <a:ea typeface="+mn-ea"/>
                          <a:cs typeface="Segoe Sans Text Semibold"/>
                        </a:rPr>
                        <a:t>Session</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tc>
                  <a:txBody>
                    <a:bodyPr/>
                    <a:lstStyle/>
                    <a:p>
                      <a:pPr marL="0" algn="ctr" defTabSz="914400" rtl="0" eaLnBrk="1" latinLnBrk="0" hangingPunct="1"/>
                      <a:r>
                        <a:rPr lang="en-US" sz="1600" b="0" i="0" kern="1200">
                          <a:solidFill>
                            <a:schemeClr val="tx1"/>
                          </a:solidFill>
                          <a:effectLst/>
                          <a:latin typeface="Segoe Sans Text Semibold"/>
                          <a:ea typeface="+mn-ea"/>
                          <a:cs typeface="Segoe Sans Text Semibold"/>
                        </a:rPr>
                        <a:t>Mode</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extLst>
                  <a:ext uri="{0D108BD9-81ED-4DB2-BD59-A6C34878D82A}">
                    <a16:rowId xmlns:a16="http://schemas.microsoft.com/office/drawing/2014/main" val="1145816881"/>
                  </a:ext>
                </a:extLst>
              </a:tr>
              <a:tr h="433284">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09:00</a:t>
                      </a:r>
                      <a:endParaRPr lang="en-US"/>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10</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buNone/>
                      </a:pPr>
                      <a:r>
                        <a:rPr lang="en-US" sz="1600">
                          <a:latin typeface="Segoe Sans Text"/>
                          <a:cs typeface="Segoe Sans Text"/>
                        </a:rPr>
                        <a:t>Welcome and course overview</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General</a:t>
                      </a: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31417893"/>
                  </a:ext>
                </a:extLst>
              </a:tr>
              <a:tr h="847732">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09:10</a:t>
                      </a:r>
                      <a:endParaRPr lang="en-US"/>
                    </a:p>
                  </a:txBody>
                  <a:tcPr marT="137160" marB="13716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60</a:t>
                      </a:r>
                      <a:endParaRPr lang="en-US"/>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dirty="0">
                          <a:latin typeface="Segoe Sans Text"/>
                          <a:cs typeface="Segoe Sans Text"/>
                        </a:rPr>
                        <a:t>Overview of agentic AI, use cases, Innovate with Azure AI Apps and Agents solution play, and agentic AI solution architecture</a:t>
                      </a:r>
                      <a:endParaRPr lang="en-US" dirty="0"/>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General</a:t>
                      </a:r>
                      <a:endParaRPr lang="en-US"/>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3848162"/>
                  </a:ext>
                </a:extLst>
              </a:tr>
              <a:tr h="621670">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10:10</a:t>
                      </a:r>
                      <a:endParaRPr lang="en-US"/>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30</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a:lnSpc>
                          <a:spcPct val="100000"/>
                        </a:lnSpc>
                        <a:spcBef>
                          <a:spcPts val="0"/>
                        </a:spcBef>
                        <a:spcAft>
                          <a:spcPts val="0"/>
                        </a:spcAft>
                        <a:buNone/>
                      </a:pPr>
                      <a:r>
                        <a:rPr lang="en-US" sz="1600" b="0" i="0" u="none" strike="noStrike" noProof="0">
                          <a:solidFill>
                            <a:srgbClr val="000000"/>
                          </a:solidFill>
                          <a:latin typeface="Segoe Sans Text"/>
                          <a:cs typeface="Segoe Sans Text"/>
                        </a:rPr>
                        <a:t>Intro to case study, envisioning whiteboard, and lab exercises one and two</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General</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6093991"/>
                  </a:ext>
                </a:extLst>
              </a:tr>
              <a:tr h="433284">
                <a:tc>
                  <a:txBody>
                    <a:bodyPr/>
                    <a:lstStyle/>
                    <a:p>
                      <a:pPr lvl="0" algn="ctr">
                        <a:buNone/>
                      </a:pPr>
                      <a:r>
                        <a:rPr lang="en-US" sz="1600" b="1">
                          <a:latin typeface="Segoe Sans Text"/>
                          <a:cs typeface="Segoe Sans Text"/>
                        </a:rPr>
                        <a:t>10:40</a:t>
                      </a:r>
                      <a:endParaRPr lang="en-US"/>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60</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None/>
                      </a:pPr>
                      <a:r>
                        <a:rPr lang="en-US" sz="1600" b="0" i="0" u="none" strike="noStrike" kern="1200">
                          <a:solidFill>
                            <a:srgbClr val="000000"/>
                          </a:solidFill>
                          <a:latin typeface="Segoe Sans Text"/>
                          <a:ea typeface="+mn-ea"/>
                          <a:cs typeface="Segoe Sans Text"/>
                        </a:rPr>
                        <a:t>Technical envisioning and architecture whiteboard session</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7196922"/>
                  </a:ext>
                </a:extLst>
              </a:tr>
              <a:tr h="433284">
                <a:tc>
                  <a:txBody>
                    <a:bodyPr/>
                    <a:lstStyle/>
                    <a:p>
                      <a:pPr lvl="0" algn="ctr">
                        <a:buNone/>
                      </a:pPr>
                      <a:r>
                        <a:rPr lang="en-US" sz="1600" b="1">
                          <a:latin typeface="Segoe Sans Text"/>
                          <a:cs typeface="Segoe Sans Text"/>
                        </a:rPr>
                        <a:t>11:40</a:t>
                      </a:r>
                      <a:endParaRPr lang="en-US"/>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30</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Tx/>
                        <a:buNone/>
                        <a:tabLst/>
                        <a:defRPr/>
                      </a:pPr>
                      <a:r>
                        <a:rPr lang="en-US" sz="1600" b="1" kern="1200">
                          <a:solidFill>
                            <a:schemeClr val="tx1"/>
                          </a:solidFill>
                          <a:effectLst/>
                          <a:latin typeface="Segoe Sans Text"/>
                          <a:ea typeface="+mn-ea"/>
                          <a:cs typeface="Segoe Sans Text"/>
                        </a:rPr>
                        <a:t>Break</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endParaRPr lang="en-US" sz="1600">
                        <a:latin typeface="Segoe Sans Text"/>
                        <a:cs typeface="Segoe Sans Text"/>
                      </a:endParaRPr>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64005596"/>
                  </a:ext>
                </a:extLst>
              </a:tr>
              <a:tr h="433284">
                <a:tc>
                  <a:txBody>
                    <a:bodyPr/>
                    <a:lstStyle/>
                    <a:p>
                      <a:pPr lvl="0" algn="ctr">
                        <a:buNone/>
                      </a:pPr>
                      <a:r>
                        <a:rPr lang="en-US" sz="1600" b="1">
                          <a:latin typeface="Segoe Sans Text"/>
                          <a:cs typeface="Segoe Sans Text"/>
                        </a:rPr>
                        <a:t>12:10</a:t>
                      </a:r>
                      <a:endParaRPr lang="en-US"/>
                    </a:p>
                  </a:txBody>
                  <a:tcPr marT="91440" marB="91440"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60</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Tx/>
                        <a:buSzTx/>
                        <a:buFontTx/>
                        <a:buNone/>
                      </a:pPr>
                      <a:r>
                        <a:rPr lang="en-US" sz="1600" kern="1200">
                          <a:solidFill>
                            <a:schemeClr val="tx1"/>
                          </a:solidFill>
                          <a:latin typeface="Segoe Sans Text"/>
                          <a:ea typeface="+mn-ea"/>
                          <a:cs typeface="Segoe Sans Text"/>
                        </a:rPr>
                        <a:t>Exercise one: Deploy application resources</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6404376"/>
                  </a:ext>
                </a:extLst>
              </a:tr>
              <a:tr h="621670">
                <a:tc>
                  <a:txBody>
                    <a:bodyPr/>
                    <a:lstStyle/>
                    <a:p>
                      <a:pPr lvl="0" algn="ctr">
                        <a:buNone/>
                      </a:pPr>
                      <a:r>
                        <a:rPr lang="en-US" sz="1600" b="1">
                          <a:latin typeface="Segoe Sans Text"/>
                          <a:cs typeface="Segoe Sans Text"/>
                        </a:rPr>
                        <a:t>13:10</a:t>
                      </a:r>
                      <a:endParaRPr lang="en-US"/>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lvl="0" algn="ctr" rtl="0">
                        <a:buFont typeface="Arial" panose="020B0604020202020204" pitchFamily="34" charset="0"/>
                        <a:buNone/>
                      </a:pPr>
                      <a:r>
                        <a:rPr lang="en-US" sz="1600" b="0" i="0">
                          <a:effectLst/>
                          <a:latin typeface="Segoe Sans Text"/>
                          <a:cs typeface="Segoe Sans Text"/>
                        </a:rPr>
                        <a:t>60</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lvl="0">
                        <a:buNone/>
                      </a:pPr>
                      <a:r>
                        <a:rPr lang="en-US" sz="1600">
                          <a:latin typeface="Segoe Sans Text"/>
                          <a:cs typeface="Segoe Sans Text"/>
                        </a:rPr>
                        <a:t>Exercise two: Implement a multimodal AI shopping assistant</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55217932"/>
                  </a:ext>
                </a:extLst>
              </a:tr>
              <a:tr h="433284">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14:10</a:t>
                      </a:r>
                      <a:endParaRPr lang="en-US"/>
                    </a:p>
                  </a:txBody>
                  <a:tcPr marT="91440" marB="91440">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10</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kern="1200">
                          <a:solidFill>
                            <a:schemeClr val="tx1"/>
                          </a:solidFill>
                          <a:effectLst/>
                          <a:latin typeface="Segoe Sans Text"/>
                          <a:ea typeface="+mn-ea"/>
                          <a:cs typeface="Segoe Sans Text"/>
                        </a:rPr>
                        <a:t>Debrief on exercises one and two</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a:t>
                      </a:r>
                      <a:endParaRPr lang="en-US"/>
                    </a:p>
                  </a:txBody>
                  <a:tcPr marT="91440" marB="9144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1902862"/>
                  </a:ext>
                </a:extLst>
              </a:tr>
              <a:tr h="489801">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14:20</a:t>
                      </a:r>
                      <a:endParaRPr lang="en-US"/>
                    </a:p>
                  </a:txBody>
                  <a:tcPr marT="137160" marB="137160">
                    <a:lnL w="6350">
                      <a:solidFill>
                        <a:schemeClr val="bg1">
                          <a:lumMod val="95000"/>
                        </a:schemeClr>
                      </a:solidFill>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9524">
                      <a:solidFill>
                        <a:schemeClr val="bg1">
                          <a:lumMod val="75000"/>
                        </a:schemeClr>
                      </a:solid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10</a:t>
                      </a:r>
                      <a:endParaRPr lang="en-US"/>
                    </a:p>
                  </a:txBody>
                  <a:tcPr marT="137160" marB="137160" anchor="ctr">
                    <a:lnL w="6350">
                      <a:solidFill>
                        <a:schemeClr val="bg1">
                          <a:lumMod val="85000"/>
                        </a:schemeClr>
                      </a:solidFill>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9524">
                      <a:solidFill>
                        <a:schemeClr val="bg1">
                          <a:lumMod val="75000"/>
                        </a:schemeClr>
                      </a:solidFill>
                    </a:lnB>
                    <a:lnTlToBr w="0">
                      <a:noFill/>
                    </a:lnTlToBr>
                    <a:lnBlToTr w="0">
                      <a:noFill/>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kern="1200">
                          <a:solidFill>
                            <a:schemeClr val="tx1"/>
                          </a:solidFill>
                          <a:effectLst/>
                          <a:latin typeface="Segoe Sans Text"/>
                          <a:ea typeface="+mn-ea"/>
                          <a:cs typeface="Segoe Sans Text"/>
                        </a:rPr>
                        <a:t>Day one wrap-up</a:t>
                      </a:r>
                      <a:endParaRPr lang="en-US"/>
                    </a:p>
                  </a:txBody>
                  <a:tcPr marT="137160" marB="137160" anchor="ctr">
                    <a:lnL w="6350">
                      <a:solidFill>
                        <a:schemeClr val="bg1">
                          <a:lumMod val="85000"/>
                        </a:schemeClr>
                      </a:solidFill>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9524">
                      <a:solidFill>
                        <a:schemeClr val="bg1">
                          <a:lumMod val="75000"/>
                        </a:schemeClr>
                      </a:solid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dirty="0">
                          <a:latin typeface="Segoe Sans Text"/>
                          <a:cs typeface="Segoe Sans Text"/>
                        </a:rPr>
                        <a:t>General</a:t>
                      </a:r>
                      <a:endParaRPr lang="en-US" dirty="0"/>
                    </a:p>
                  </a:txBody>
                  <a:tcPr marT="137160" marB="137160" anchor="ctr">
                    <a:lnL w="6350" cap="flat" cmpd="sng" algn="ctr">
                      <a:solidFill>
                        <a:schemeClr val="bg1">
                          <a:lumMod val="85000"/>
                        </a:schemeClr>
                      </a:solidFill>
                      <a:prstDash val="solid"/>
                      <a:round/>
                      <a:headEnd type="none" w="med" len="med"/>
                      <a:tailEnd type="none" w="med" len="med"/>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9524">
                      <a:solidFill>
                        <a:schemeClr val="bg1">
                          <a:lumMod val="75000"/>
                        </a:schemeClr>
                      </a:solidFill>
                    </a:lnB>
                    <a:lnTlToBr w="0">
                      <a:noFill/>
                    </a:lnTlToBr>
                    <a:lnBlToTr w="0">
                      <a:noFill/>
                    </a:lnBlToTr>
                    <a:solidFill>
                      <a:schemeClr val="bg1"/>
                    </a:solidFill>
                  </a:tcPr>
                </a:tc>
                <a:extLst>
                  <a:ext uri="{0D108BD9-81ED-4DB2-BD59-A6C34878D82A}">
                    <a16:rowId xmlns:a16="http://schemas.microsoft.com/office/drawing/2014/main" val="3632449947"/>
                  </a:ext>
                </a:extLst>
              </a:tr>
            </a:tbl>
          </a:graphicData>
        </a:graphic>
      </p:graphicFrame>
    </p:spTree>
    <p:extLst>
      <p:ext uri="{BB962C8B-B14F-4D97-AF65-F5344CB8AC3E}">
        <p14:creationId xmlns:p14="http://schemas.microsoft.com/office/powerpoint/2010/main" val="305093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B639A-AA17-857D-7AE6-214866F42AB7}"/>
            </a:ext>
          </a:extLst>
        </p:cNvPr>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4E541E4-F95E-84DC-4C38-ACBC7F844935}"/>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9" name="Text Placeholder 8">
            <a:extLst>
              <a:ext uri="{FF2B5EF4-FFF2-40B4-BE49-F238E27FC236}">
                <a16:creationId xmlns:a16="http://schemas.microsoft.com/office/drawing/2014/main" id="{AA9BFB99-DE22-0F1A-B1B0-C345FB53C49F}"/>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Workshop agenda day two</a:t>
            </a:r>
          </a:p>
        </p:txBody>
      </p:sp>
      <p:graphicFrame>
        <p:nvGraphicFramePr>
          <p:cNvPr id="5" name="Table 4">
            <a:extLst>
              <a:ext uri="{FF2B5EF4-FFF2-40B4-BE49-F238E27FC236}">
                <a16:creationId xmlns:a16="http://schemas.microsoft.com/office/drawing/2014/main" id="{E959B0A4-0E72-36A0-9BF3-A3308564E82F}"/>
              </a:ext>
              <a:ext uri="{C183D7F6-B498-43B3-948B-1728B52AA6E4}">
                <adec:decorative xmlns:adec="http://schemas.microsoft.com/office/drawing/2017/decorative" val="0"/>
              </a:ext>
            </a:extLst>
          </p:cNvPr>
          <p:cNvGraphicFramePr>
            <a:graphicFrameLocks noGrp="1"/>
          </p:cNvGraphicFramePr>
          <p:nvPr/>
        </p:nvGraphicFramePr>
        <p:xfrm>
          <a:off x="701346" y="831234"/>
          <a:ext cx="10393166" cy="5612290"/>
        </p:xfrm>
        <a:graphic>
          <a:graphicData uri="http://schemas.openxmlformats.org/drawingml/2006/table">
            <a:tbl>
              <a:tblPr firstRow="1" firstCol="1" bandRow="1">
                <a:tableStyleId>{0E3FDE45-AF77-4B5C-9715-49D594BDF05E}</a:tableStyleId>
              </a:tblPr>
              <a:tblGrid>
                <a:gridCol w="1459319">
                  <a:extLst>
                    <a:ext uri="{9D8B030D-6E8A-4147-A177-3AD203B41FA5}">
                      <a16:colId xmlns:a16="http://schemas.microsoft.com/office/drawing/2014/main" val="527267129"/>
                    </a:ext>
                  </a:extLst>
                </a:gridCol>
                <a:gridCol w="1122219">
                  <a:extLst>
                    <a:ext uri="{9D8B030D-6E8A-4147-A177-3AD203B41FA5}">
                      <a16:colId xmlns:a16="http://schemas.microsoft.com/office/drawing/2014/main" val="2839577996"/>
                    </a:ext>
                  </a:extLst>
                </a:gridCol>
                <a:gridCol w="5413663">
                  <a:extLst>
                    <a:ext uri="{9D8B030D-6E8A-4147-A177-3AD203B41FA5}">
                      <a16:colId xmlns:a16="http://schemas.microsoft.com/office/drawing/2014/main" val="4207423568"/>
                    </a:ext>
                  </a:extLst>
                </a:gridCol>
                <a:gridCol w="2397965">
                  <a:extLst>
                    <a:ext uri="{9D8B030D-6E8A-4147-A177-3AD203B41FA5}">
                      <a16:colId xmlns:a16="http://schemas.microsoft.com/office/drawing/2014/main" val="19851787"/>
                    </a:ext>
                  </a:extLst>
                </a:gridCol>
              </a:tblGrid>
              <a:tr h="479974">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sz="1600" b="0" i="0">
                          <a:solidFill>
                            <a:schemeClr val="tx1"/>
                          </a:solidFill>
                          <a:effectLst/>
                          <a:latin typeface="Segoe Sans Text Semibold"/>
                          <a:cs typeface="Segoe Sans Text Semibold"/>
                        </a:rPr>
                        <a:t>Start </a:t>
                      </a:r>
                    </a:p>
                  </a:txBody>
                  <a:tcPr marT="137160" marB="137160" anchor="ctr">
                    <a:lnL>
                      <a:noFill/>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marL="0" algn="ctr" defTabSz="914400" rtl="0" eaLnBrk="1" latinLnBrk="0" hangingPunct="1"/>
                      <a:r>
                        <a:rPr lang="en-US" sz="1600" b="0" i="0" kern="1200">
                          <a:solidFill>
                            <a:schemeClr val="tx1"/>
                          </a:solidFill>
                          <a:effectLst/>
                          <a:latin typeface="Segoe Sans Text Semibold"/>
                          <a:ea typeface="+mn-ea"/>
                          <a:cs typeface="Segoe Sans Text Semibold"/>
                        </a:rPr>
                        <a:t>Duration</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tc>
                  <a:txBody>
                    <a:bodyPr/>
                    <a:lstStyle/>
                    <a:p>
                      <a:pPr marL="0" algn="ctr" defTabSz="914400" rtl="0" eaLnBrk="1" latinLnBrk="0" hangingPunct="1"/>
                      <a:r>
                        <a:rPr lang="en-US" sz="1600" b="0" i="0" kern="1200">
                          <a:solidFill>
                            <a:schemeClr val="tx1"/>
                          </a:solidFill>
                          <a:effectLst/>
                          <a:latin typeface="Segoe Sans Text Semibold"/>
                          <a:ea typeface="+mn-ea"/>
                          <a:cs typeface="Segoe Sans Text Semibold"/>
                        </a:rPr>
                        <a:t>Session</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tc>
                  <a:txBody>
                    <a:bodyPr/>
                    <a:lstStyle/>
                    <a:p>
                      <a:pPr marL="0" algn="ctr" defTabSz="914400" rtl="0" eaLnBrk="1" latinLnBrk="0" hangingPunct="1"/>
                      <a:r>
                        <a:rPr lang="en-US" sz="1600" b="0" i="0" kern="1200">
                          <a:solidFill>
                            <a:schemeClr val="tx1"/>
                          </a:solidFill>
                          <a:effectLst/>
                          <a:latin typeface="Segoe Sans Text Semibold"/>
                          <a:ea typeface="+mn-ea"/>
                          <a:cs typeface="Segoe Sans Text Semibold"/>
                        </a:rPr>
                        <a:t>Mode</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extLst>
                  <a:ext uri="{0D108BD9-81ED-4DB2-BD59-A6C34878D82A}">
                    <a16:rowId xmlns:a16="http://schemas.microsoft.com/office/drawing/2014/main" val="1145816881"/>
                  </a:ext>
                </a:extLst>
              </a:tr>
              <a:tr h="406132">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09:00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buNone/>
                      </a:pPr>
                      <a:r>
                        <a:rPr lang="en-US" sz="1600">
                          <a:latin typeface="Segoe Sans Text"/>
                          <a:cs typeface="Segoe Sans Text"/>
                        </a:rPr>
                        <a:t>Day two welcome and day one review</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General</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31417893"/>
                  </a:ext>
                </a:extLst>
              </a:tr>
              <a:tr h="406132">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09:10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30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a:latin typeface="Segoe Sans Text"/>
                          <a:cs typeface="Segoe Sans Text"/>
                        </a:rPr>
                        <a:t>Challenges and multi-agent orchestration</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General</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3848162"/>
                  </a:ext>
                </a:extLst>
              </a:tr>
              <a:tr h="406132">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09:40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a:latin typeface="Segoe Sans Text"/>
                          <a:cs typeface="Segoe Sans Text"/>
                        </a:rPr>
                        <a:t>Intro to lab exercises three through six</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General</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093991"/>
                  </a:ext>
                </a:extLst>
              </a:tr>
              <a:tr h="535355">
                <a:tc>
                  <a:txBody>
                    <a:bodyPr/>
                    <a:lstStyle/>
                    <a:p>
                      <a:pPr marL="0" marR="0" lvl="0" indent="0" algn="ctr" rtl="0">
                        <a:lnSpc>
                          <a:spcPct val="100000"/>
                        </a:lnSpc>
                        <a:spcBef>
                          <a:spcPts val="0"/>
                        </a:spcBef>
                        <a:spcAft>
                          <a:spcPts val="0"/>
                        </a:spcAft>
                        <a:buClrTx/>
                        <a:buSzTx/>
                        <a:buFontTx/>
                        <a:buNone/>
                      </a:pPr>
                      <a:r>
                        <a:rPr lang="en-US" sz="1600" b="1">
                          <a:latin typeface="Segoe Sans Text"/>
                          <a:cs typeface="Segoe Sans Text"/>
                        </a:rPr>
                        <a:t>09:50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40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a:lnSpc>
                          <a:spcPct val="100000"/>
                        </a:lnSpc>
                        <a:spcBef>
                          <a:spcPts val="0"/>
                        </a:spcBef>
                        <a:spcAft>
                          <a:spcPts val="0"/>
                        </a:spcAft>
                        <a:buNone/>
                      </a:pPr>
                      <a:r>
                        <a:rPr lang="en-US" sz="1600" b="0" i="0" u="none" strike="noStrike" noProof="0">
                          <a:solidFill>
                            <a:srgbClr val="000000"/>
                          </a:solidFill>
                          <a:latin typeface="Segoe Sans Text"/>
                          <a:cs typeface="Segoe Sans Text"/>
                        </a:rPr>
                        <a:t>Exercise three: Extend the shopping assistant using the A2A protocol</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247196922"/>
                  </a:ext>
                </a:extLst>
              </a:tr>
              <a:tr h="535355">
                <a:tc>
                  <a:txBody>
                    <a:bodyPr/>
                    <a:lstStyle/>
                    <a:p>
                      <a:pPr lvl="0" algn="ctr">
                        <a:buNone/>
                      </a:pPr>
                      <a:r>
                        <a:rPr lang="en-US" sz="1600" b="1">
                          <a:latin typeface="Segoe Sans Text"/>
                          <a:cs typeface="Segoe Sans Text"/>
                        </a:rPr>
                        <a:t>10:30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60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None/>
                      </a:pPr>
                      <a:r>
                        <a:rPr lang="en-US" sz="1600" b="0" i="0" u="none" strike="noStrike" kern="1200">
                          <a:solidFill>
                            <a:srgbClr val="000000"/>
                          </a:solidFill>
                          <a:latin typeface="Segoe Sans Text"/>
                          <a:ea typeface="+mn-ea"/>
                          <a:cs typeface="Segoe Sans Text"/>
                        </a:rPr>
                        <a:t>Exercise four: Observe model utilization in Microsoft Foundry</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4005596"/>
                  </a:ext>
                </a:extLst>
              </a:tr>
              <a:tr h="406132">
                <a:tc>
                  <a:txBody>
                    <a:bodyPr/>
                    <a:lstStyle/>
                    <a:p>
                      <a:pPr lvl="0" algn="ctr">
                        <a:buNone/>
                      </a:pPr>
                      <a:r>
                        <a:rPr lang="en-US" sz="1600" b="1">
                          <a:latin typeface="Segoe Sans Text"/>
                          <a:cs typeface="Segoe Sans Text"/>
                        </a:rPr>
                        <a:t>11:30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rtl="0">
                        <a:lnSpc>
                          <a:spcPct val="100000"/>
                        </a:lnSpc>
                        <a:spcBef>
                          <a:spcPts val="0"/>
                        </a:spcBef>
                        <a:spcAft>
                          <a:spcPts val="0"/>
                        </a:spcAft>
                        <a:buClrTx/>
                        <a:buSzTx/>
                        <a:buFontTx/>
                        <a:buNone/>
                      </a:pPr>
                      <a:r>
                        <a:rPr lang="en-US" sz="1600" b="0" kern="1200">
                          <a:solidFill>
                            <a:schemeClr val="tx1"/>
                          </a:solidFill>
                          <a:effectLst/>
                          <a:latin typeface="Segoe Sans Text"/>
                          <a:ea typeface="+mn-ea"/>
                          <a:cs typeface="Segoe Sans Text"/>
                        </a:rPr>
                        <a:t>Debrief on exercises three and four</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336404376"/>
                  </a:ext>
                </a:extLst>
              </a:tr>
              <a:tr h="350750">
                <a:tc>
                  <a:txBody>
                    <a:bodyPr/>
                    <a:lstStyle/>
                    <a:p>
                      <a:pPr lvl="0" algn="ctr">
                        <a:buNone/>
                      </a:pPr>
                      <a:r>
                        <a:rPr lang="en-US" sz="1600" b="1">
                          <a:latin typeface="Segoe Sans Text"/>
                          <a:cs typeface="Segoe Sans Text"/>
                        </a:rPr>
                        <a:t>11:40</a:t>
                      </a:r>
                      <a:endParaRPr lang="en-US"/>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Tx/>
                        <a:buSzTx/>
                        <a:buFont typeface="Arial" panose="020B0604020202020204" pitchFamily="34" charset="0"/>
                        <a:buNone/>
                      </a:pPr>
                      <a:r>
                        <a:rPr lang="en-US" sz="1600">
                          <a:latin typeface="Segoe Sans Text"/>
                          <a:cs typeface="Segoe Sans Text"/>
                        </a:rPr>
                        <a:t>45</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Tx/>
                        <a:buSzTx/>
                        <a:buFontTx/>
                        <a:buNone/>
                      </a:pPr>
                      <a:r>
                        <a:rPr lang="en-US" sz="1600" b="1" kern="1200">
                          <a:solidFill>
                            <a:schemeClr val="tx1"/>
                          </a:solidFill>
                          <a:latin typeface="Segoe Sans Text"/>
                          <a:ea typeface="+mn-ea"/>
                          <a:cs typeface="Segoe Sans Text"/>
                        </a:rPr>
                        <a:t>Break</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endParaRPr lang="en-US" sz="1600">
                        <a:latin typeface="Segoe Sans Text"/>
                        <a:cs typeface="Segoe Sans Text"/>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55217932"/>
                  </a:ext>
                </a:extLst>
              </a:tr>
              <a:tr h="406132">
                <a:tc>
                  <a:txBody>
                    <a:bodyPr/>
                    <a:lstStyle/>
                    <a:p>
                      <a:pPr lvl="0" algn="ctr" defTabSz="932742">
                        <a:buNone/>
                        <a:tabLst/>
                        <a:defRPr/>
                      </a:pPr>
                      <a:r>
                        <a:rPr lang="en-US" sz="1600" b="1">
                          <a:latin typeface="Segoe Sans Text"/>
                          <a:cs typeface="Segoe Sans Text"/>
                        </a:rPr>
                        <a:t>12:25</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lvl="0" algn="ctr" defTabSz="932742" rtl="0">
                        <a:buFont typeface="Arial" panose="020B0604020202020204" pitchFamily="34" charset="0"/>
                        <a:buNone/>
                        <a:tabLst/>
                        <a:defRPr/>
                      </a:pPr>
                      <a:r>
                        <a:rPr lang="en-US" sz="1600" b="0" i="0">
                          <a:effectLst/>
                          <a:latin typeface="Segoe Sans Text"/>
                          <a:cs typeface="Segoe Sans Text"/>
                        </a:rPr>
                        <a:t>60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lvl="0">
                        <a:buNone/>
                      </a:pPr>
                      <a:r>
                        <a:rPr lang="en-US" sz="1600">
                          <a:latin typeface="Segoe Sans Text"/>
                          <a:cs typeface="Segoe Sans Text"/>
                        </a:rPr>
                        <a:t>Exercise five: Agentic DevOps</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871902862"/>
                  </a:ext>
                </a:extLst>
              </a:tr>
              <a:tr h="479974">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13:25</a:t>
                      </a:r>
                      <a:endParaRPr lang="en-US"/>
                    </a:p>
                  </a:txBody>
                  <a:tcPr marT="137160" marB="137160">
                    <a:lnL w="6350">
                      <a:solidFill>
                        <a:schemeClr val="bg1">
                          <a:lumMod val="95000"/>
                        </a:schemeClr>
                      </a:solidFill>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40</a:t>
                      </a:r>
                      <a:endParaRPr lang="en-US"/>
                    </a:p>
                  </a:txBody>
                  <a:tcPr marT="137160" marB="137160" anchor="ctr">
                    <a:lnL w="6350">
                      <a:solidFill>
                        <a:schemeClr val="bg1">
                          <a:lumMod val="85000"/>
                        </a:schemeClr>
                      </a:solidFill>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0">
                      <a:noFill/>
                    </a:lnB>
                    <a:lnTlToBr w="0">
                      <a:noFill/>
                    </a:lnTlToBr>
                    <a:lnBlToTr w="0">
                      <a:noFill/>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kern="1200">
                          <a:solidFill>
                            <a:schemeClr val="tx1"/>
                          </a:solidFill>
                          <a:effectLst/>
                          <a:latin typeface="Segoe Sans Text"/>
                          <a:ea typeface="+mn-ea"/>
                          <a:cs typeface="Segoe Sans Text"/>
                        </a:rPr>
                        <a:t>Exercise six: AI-enhanced red teaming</a:t>
                      </a:r>
                      <a:endParaRPr lang="en-US"/>
                    </a:p>
                  </a:txBody>
                  <a:tcPr marT="137160" marB="137160" anchor="ctr">
                    <a:lnL w="6350">
                      <a:solidFill>
                        <a:schemeClr val="bg1">
                          <a:lumMod val="85000"/>
                        </a:schemeClr>
                      </a:solidFill>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a:t>
                      </a:r>
                      <a:endParaRPr lang="en-US"/>
                    </a:p>
                  </a:txBody>
                  <a:tcPr marT="137160" marB="137160" anchor="ctr">
                    <a:lnL w="6350">
                      <a:solidFill>
                        <a:schemeClr val="bg1">
                          <a:lumMod val="85000"/>
                        </a:schemeClr>
                      </a:solidFill>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0">
                      <a:noFill/>
                    </a:lnB>
                    <a:lnTlToBr w="0">
                      <a:noFill/>
                    </a:lnTlToBr>
                    <a:lnBlToTr w="0">
                      <a:noFill/>
                    </a:lnBlToTr>
                    <a:solidFill>
                      <a:schemeClr val="bg1"/>
                    </a:solidFill>
                  </a:tcPr>
                </a:tc>
                <a:extLst>
                  <a:ext uri="{0D108BD9-81ED-4DB2-BD59-A6C34878D82A}">
                    <a16:rowId xmlns:a16="http://schemas.microsoft.com/office/drawing/2014/main" val="128282547"/>
                  </a:ext>
                </a:extLst>
              </a:tr>
              <a:tr h="479974">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14:05</a:t>
                      </a:r>
                      <a:endParaRPr lang="en-US"/>
                    </a:p>
                  </a:txBody>
                  <a:tcPr marT="137160" marB="137160">
                    <a:lnL w="6350">
                      <a:solidFill>
                        <a:schemeClr val="bg1">
                          <a:lumMod val="9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10</a:t>
                      </a:r>
                      <a:endParaRPr lang="en-US"/>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kern="1200">
                          <a:solidFill>
                            <a:schemeClr val="tx1"/>
                          </a:solidFill>
                          <a:effectLst/>
                          <a:latin typeface="Segoe Sans Text"/>
                          <a:ea typeface="+mn-ea"/>
                          <a:cs typeface="Segoe Sans Text"/>
                        </a:rPr>
                        <a:t>Debrief on exercises five and six</a:t>
                      </a:r>
                      <a:endParaRPr lang="en-US"/>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a:t>
                      </a:r>
                      <a:endParaRPr lang="en-US"/>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extLst>
                  <a:ext uri="{0D108BD9-81ED-4DB2-BD59-A6C34878D82A}">
                    <a16:rowId xmlns:a16="http://schemas.microsoft.com/office/drawing/2014/main" val="275180660"/>
                  </a:ext>
                </a:extLst>
              </a:tr>
              <a:tr h="479974">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14:15</a:t>
                      </a:r>
                      <a:endParaRPr lang="en-US"/>
                    </a:p>
                  </a:txBody>
                  <a:tcPr marT="137160" marB="137160">
                    <a:lnL w="6350">
                      <a:solidFill>
                        <a:schemeClr val="bg1">
                          <a:lumMod val="9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15</a:t>
                      </a:r>
                      <a:endParaRPr lang="en-US"/>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kern="1200">
                          <a:solidFill>
                            <a:schemeClr val="tx1"/>
                          </a:solidFill>
                          <a:effectLst/>
                          <a:latin typeface="Segoe Sans Text"/>
                          <a:ea typeface="+mn-ea"/>
                          <a:cs typeface="Segoe Sans Text"/>
                        </a:rPr>
                        <a:t>Course wrap-up</a:t>
                      </a:r>
                      <a:endParaRPr lang="en-US"/>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dirty="0">
                          <a:latin typeface="Segoe Sans Text"/>
                          <a:cs typeface="Segoe Sans Text"/>
                        </a:rPr>
                        <a:t>General</a:t>
                      </a:r>
                      <a:endParaRPr lang="en-US" dirty="0"/>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extLst>
                  <a:ext uri="{0D108BD9-81ED-4DB2-BD59-A6C34878D82A}">
                    <a16:rowId xmlns:a16="http://schemas.microsoft.com/office/drawing/2014/main" val="3793761573"/>
                  </a:ext>
                </a:extLst>
              </a:tr>
            </a:tbl>
          </a:graphicData>
        </a:graphic>
      </p:graphicFrame>
    </p:spTree>
    <p:extLst>
      <p:ext uri="{BB962C8B-B14F-4D97-AF65-F5344CB8AC3E}">
        <p14:creationId xmlns:p14="http://schemas.microsoft.com/office/powerpoint/2010/main" val="289473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88BFE-CB72-D17F-CEC6-F1169B670A49}"/>
            </a:ext>
          </a:extLst>
        </p:cNvPr>
        <p:cNvGrpSpPr/>
        <p:nvPr/>
      </p:nvGrpSpPr>
      <p:grpSpPr>
        <a:xfrm>
          <a:off x="0" y="0"/>
          <a:ext cx="0" cy="0"/>
          <a:chOff x="0" y="0"/>
          <a:chExt cx="0" cy="0"/>
        </a:xfrm>
      </p:grpSpPr>
      <p:sp>
        <p:nvSpPr>
          <p:cNvPr id="17" name="Rectangle: Rounded Corners 66">
            <a:extLst>
              <a:ext uri="{FF2B5EF4-FFF2-40B4-BE49-F238E27FC236}">
                <a16:creationId xmlns:a16="http://schemas.microsoft.com/office/drawing/2014/main" id="{D3EDB635-A43C-34E3-0033-4231D1AA9F26}"/>
              </a:ext>
              <a:ext uri="{C183D7F6-B498-43B3-948B-1728B52AA6E4}">
                <adec:decorative xmlns:adec="http://schemas.microsoft.com/office/drawing/2017/decorative" val="1"/>
              </a:ext>
            </a:extLst>
          </p:cNvPr>
          <p:cNvSpPr/>
          <p:nvPr/>
        </p:nvSpPr>
        <p:spPr>
          <a:xfrm>
            <a:off x="5963039" y="1673685"/>
            <a:ext cx="4835046" cy="4513561"/>
          </a:xfrm>
          <a:prstGeom prst="roundRect">
            <a:avLst>
              <a:gd name="adj" fmla="val 481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sz="1400">
              <a:solidFill>
                <a:srgbClr val="3A3A3A"/>
              </a:solidFill>
              <a:latin typeface="Segoe Sans Text"/>
              <a:cs typeface="Segoe Sans Text"/>
            </a:endParaRPr>
          </a:p>
        </p:txBody>
      </p:sp>
      <p:sp>
        <p:nvSpPr>
          <p:cNvPr id="18" name="Rectangle: Rounded Corners 77">
            <a:extLst>
              <a:ext uri="{FF2B5EF4-FFF2-40B4-BE49-F238E27FC236}">
                <a16:creationId xmlns:a16="http://schemas.microsoft.com/office/drawing/2014/main" id="{06609B3E-7BA5-324D-0BD0-E68F6042DE60}"/>
              </a:ext>
              <a:ext uri="{C183D7F6-B498-43B3-948B-1728B52AA6E4}">
                <adec:decorative xmlns:adec="http://schemas.microsoft.com/office/drawing/2017/decorative" val="1"/>
              </a:ext>
            </a:extLst>
          </p:cNvPr>
          <p:cNvSpPr/>
          <p:nvPr/>
        </p:nvSpPr>
        <p:spPr>
          <a:xfrm>
            <a:off x="6330861" y="1791714"/>
            <a:ext cx="4597052" cy="348410"/>
          </a:xfrm>
          <a:prstGeom prst="round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19" name="Rectangle: Rounded Corners 66">
            <a:extLst>
              <a:ext uri="{FF2B5EF4-FFF2-40B4-BE49-F238E27FC236}">
                <a16:creationId xmlns:a16="http://schemas.microsoft.com/office/drawing/2014/main" id="{11A21355-72BB-64E7-58BE-2C5BF2DC2A2F}"/>
              </a:ext>
              <a:ext uri="{C183D7F6-B498-43B3-948B-1728B52AA6E4}">
                <adec:decorative xmlns:adec="http://schemas.microsoft.com/office/drawing/2017/decorative" val="1"/>
              </a:ext>
            </a:extLst>
          </p:cNvPr>
          <p:cNvSpPr/>
          <p:nvPr/>
        </p:nvSpPr>
        <p:spPr>
          <a:xfrm>
            <a:off x="1193694" y="1673685"/>
            <a:ext cx="4835046" cy="4513561"/>
          </a:xfrm>
          <a:prstGeom prst="roundRect">
            <a:avLst>
              <a:gd name="adj" fmla="val 481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Rounded Corners 77">
            <a:extLst>
              <a:ext uri="{FF2B5EF4-FFF2-40B4-BE49-F238E27FC236}">
                <a16:creationId xmlns:a16="http://schemas.microsoft.com/office/drawing/2014/main" id="{50D8C128-983E-0AB5-0FBE-390C45929B1A}"/>
              </a:ext>
              <a:ext uri="{C183D7F6-B498-43B3-948B-1728B52AA6E4}">
                <adec:decorative xmlns:adec="http://schemas.microsoft.com/office/drawing/2017/decorative" val="1"/>
              </a:ext>
            </a:extLst>
          </p:cNvPr>
          <p:cNvSpPr/>
          <p:nvPr/>
        </p:nvSpPr>
        <p:spPr>
          <a:xfrm>
            <a:off x="1331478" y="1791714"/>
            <a:ext cx="4597052" cy="348410"/>
          </a:xfrm>
          <a:prstGeom prst="round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4" name="Text Placeholder 3">
            <a:extLst>
              <a:ext uri="{FF2B5EF4-FFF2-40B4-BE49-F238E27FC236}">
                <a16:creationId xmlns:a16="http://schemas.microsoft.com/office/drawing/2014/main" id="{4094A662-18B6-FFB7-DFD4-B63EBBC4216C}"/>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Lab outline</a:t>
            </a:r>
          </a:p>
        </p:txBody>
      </p:sp>
      <p:sp>
        <p:nvSpPr>
          <p:cNvPr id="12" name="Text Placeholder 11">
            <a:extLst>
              <a:ext uri="{FF2B5EF4-FFF2-40B4-BE49-F238E27FC236}">
                <a16:creationId xmlns:a16="http://schemas.microsoft.com/office/drawing/2014/main" id="{D7316BE0-235E-5718-ADE8-111E6EF18725}"/>
              </a:ext>
            </a:extLst>
          </p:cNvPr>
          <p:cNvSpPr>
            <a:spLocks noGrp="1"/>
          </p:cNvSpPr>
          <p:nvPr>
            <p:ph type="body" sz="quarter" idx="42"/>
          </p:nvPr>
        </p:nvSpPr>
        <p:spPr/>
        <p:txBody>
          <a:bodyPr/>
          <a:lstStyle/>
          <a:p>
            <a:r>
              <a:rPr lang="en-US"/>
              <a:t>DAY ONE</a:t>
            </a:r>
          </a:p>
        </p:txBody>
      </p:sp>
      <p:sp>
        <p:nvSpPr>
          <p:cNvPr id="10" name="Text Placeholder 9">
            <a:extLst>
              <a:ext uri="{FF2B5EF4-FFF2-40B4-BE49-F238E27FC236}">
                <a16:creationId xmlns:a16="http://schemas.microsoft.com/office/drawing/2014/main" id="{40872ACC-3F13-EF50-D2A2-AE11046E7780}"/>
              </a:ext>
            </a:extLst>
          </p:cNvPr>
          <p:cNvSpPr>
            <a:spLocks noGrp="1"/>
          </p:cNvSpPr>
          <p:nvPr>
            <p:ph type="body" sz="quarter" idx="40"/>
          </p:nvPr>
        </p:nvSpPr>
        <p:spPr/>
        <p:txBody>
          <a:bodyPr/>
          <a:lstStyle/>
          <a:p>
            <a:pPr algn="l"/>
            <a:r>
              <a:rPr lang="en-US" sz="2000"/>
              <a:t>Exercise one</a:t>
            </a:r>
          </a:p>
        </p:txBody>
      </p:sp>
      <p:sp>
        <p:nvSpPr>
          <p:cNvPr id="36" name="Text Placeholder 35">
            <a:extLst>
              <a:ext uri="{FF2B5EF4-FFF2-40B4-BE49-F238E27FC236}">
                <a16:creationId xmlns:a16="http://schemas.microsoft.com/office/drawing/2014/main" id="{B124C42D-D8BB-DE90-7DFF-2714C223E41E}"/>
              </a:ext>
              <a:ext uri="{C183D7F6-B498-43B3-948B-1728B52AA6E4}">
                <adec:decorative xmlns:adec="http://schemas.microsoft.com/office/drawing/2017/decorative" val="0"/>
              </a:ext>
            </a:extLst>
          </p:cNvPr>
          <p:cNvSpPr>
            <a:spLocks noGrp="1"/>
          </p:cNvSpPr>
          <p:nvPr>
            <p:ph type="body" sz="quarter" idx="44"/>
          </p:nvPr>
        </p:nvSpPr>
        <p:spPr>
          <a:xfrm>
            <a:off x="2879245" y="2828339"/>
            <a:ext cx="2912363" cy="193899"/>
          </a:xfrm>
        </p:spPr>
        <p:txBody>
          <a:bodyPr vert="horz" wrap="square" lIns="0" tIns="0" rIns="0" bIns="0" rtlCol="0" anchor="t">
            <a:spAutoFit/>
          </a:bodyPr>
          <a:lstStyle/>
          <a:p>
            <a:r>
              <a:rPr lang="en-US">
                <a:solidFill>
                  <a:srgbClr val="000000"/>
                </a:solidFill>
                <a:latin typeface="Segoe Sans Text"/>
                <a:cs typeface="Segoe Sans Text"/>
              </a:rPr>
              <a:t>Deploy application resources</a:t>
            </a:r>
            <a:endParaRPr lang="en-US">
              <a:solidFill>
                <a:srgbClr val="000000"/>
              </a:solidFill>
            </a:endParaRPr>
          </a:p>
        </p:txBody>
      </p:sp>
      <p:sp>
        <p:nvSpPr>
          <p:cNvPr id="35" name="Text Placeholder 34">
            <a:extLst>
              <a:ext uri="{FF2B5EF4-FFF2-40B4-BE49-F238E27FC236}">
                <a16:creationId xmlns:a16="http://schemas.microsoft.com/office/drawing/2014/main" id="{070A39BF-67EA-F7FC-267E-6A1CBA4326F2}"/>
              </a:ext>
              <a:ext uri="{C183D7F6-B498-43B3-948B-1728B52AA6E4}">
                <adec:decorative xmlns:adec="http://schemas.microsoft.com/office/drawing/2017/decorative" val="0"/>
              </a:ext>
            </a:extLst>
          </p:cNvPr>
          <p:cNvSpPr>
            <a:spLocks noGrp="1"/>
          </p:cNvSpPr>
          <p:nvPr>
            <p:ph type="body" sz="quarter" idx="43"/>
          </p:nvPr>
        </p:nvSpPr>
        <p:spPr>
          <a:xfrm>
            <a:off x="1440023" y="3734113"/>
            <a:ext cx="1192893" cy="553998"/>
          </a:xfrm>
        </p:spPr>
        <p:txBody>
          <a:bodyPr vert="horz" wrap="square" lIns="0" tIns="0" rIns="0" bIns="0" rtlCol="0" anchor="t">
            <a:spAutoFit/>
          </a:bodyPr>
          <a:lstStyle/>
          <a:p>
            <a:pPr algn="l"/>
            <a:r>
              <a:rPr lang="en-US" sz="2000">
                <a:latin typeface="Segoe Sans Text"/>
                <a:cs typeface="Segoe Sans Text"/>
              </a:rPr>
              <a:t>Exercise    two</a:t>
            </a:r>
            <a:endParaRPr lang="en-US"/>
          </a:p>
        </p:txBody>
      </p:sp>
      <p:sp>
        <p:nvSpPr>
          <p:cNvPr id="38" name="Text Placeholder 37">
            <a:extLst>
              <a:ext uri="{FF2B5EF4-FFF2-40B4-BE49-F238E27FC236}">
                <a16:creationId xmlns:a16="http://schemas.microsoft.com/office/drawing/2014/main" id="{3AC82C35-0735-9E3F-4B9B-40E00DC1FDC0}"/>
              </a:ext>
            </a:extLst>
          </p:cNvPr>
          <p:cNvSpPr>
            <a:spLocks noGrp="1"/>
          </p:cNvSpPr>
          <p:nvPr>
            <p:ph type="body" sz="quarter" idx="46"/>
          </p:nvPr>
        </p:nvSpPr>
        <p:spPr>
          <a:xfrm>
            <a:off x="2879245" y="3855257"/>
            <a:ext cx="2912363" cy="387798"/>
          </a:xfrm>
        </p:spPr>
        <p:txBody>
          <a:bodyPr vert="horz" wrap="square" lIns="0" tIns="0" rIns="0" bIns="0" rtlCol="0" anchor="t">
            <a:spAutoFit/>
          </a:bodyPr>
          <a:lstStyle/>
          <a:p>
            <a:r>
              <a:rPr lang="en-US">
                <a:solidFill>
                  <a:srgbClr val="000000"/>
                </a:solidFill>
                <a:latin typeface="Segoe Sans Text"/>
                <a:cs typeface="Segoe Sans Text"/>
              </a:rPr>
              <a:t>Implement a multimodal AI shopping assistant</a:t>
            </a:r>
            <a:endParaRPr lang="en-US"/>
          </a:p>
        </p:txBody>
      </p:sp>
      <p:sp>
        <p:nvSpPr>
          <p:cNvPr id="5" name="Text Placeholder 4">
            <a:extLst>
              <a:ext uri="{FF2B5EF4-FFF2-40B4-BE49-F238E27FC236}">
                <a16:creationId xmlns:a16="http://schemas.microsoft.com/office/drawing/2014/main" id="{835C73A8-63C3-8BEE-109E-AE42F7CE72B0}"/>
              </a:ext>
            </a:extLst>
          </p:cNvPr>
          <p:cNvSpPr>
            <a:spLocks noGrp="1"/>
          </p:cNvSpPr>
          <p:nvPr>
            <p:ph type="body" sz="quarter" idx="35"/>
          </p:nvPr>
        </p:nvSpPr>
        <p:spPr/>
        <p:txBody>
          <a:bodyPr/>
          <a:lstStyle/>
          <a:p>
            <a:r>
              <a:rPr lang="en-US"/>
              <a:t>DAY TWO</a:t>
            </a:r>
          </a:p>
        </p:txBody>
      </p:sp>
      <p:sp>
        <p:nvSpPr>
          <p:cNvPr id="2" name="Text Placeholder 1">
            <a:extLst>
              <a:ext uri="{FF2B5EF4-FFF2-40B4-BE49-F238E27FC236}">
                <a16:creationId xmlns:a16="http://schemas.microsoft.com/office/drawing/2014/main" id="{70DA0BCE-B483-9D5E-A247-AECC22A07536}"/>
              </a:ext>
            </a:extLst>
          </p:cNvPr>
          <p:cNvSpPr>
            <a:spLocks noGrp="1"/>
          </p:cNvSpPr>
          <p:nvPr>
            <p:ph type="body" sz="quarter" idx="33"/>
          </p:nvPr>
        </p:nvSpPr>
        <p:spPr>
          <a:xfrm>
            <a:off x="6439406" y="2620931"/>
            <a:ext cx="1192893" cy="553998"/>
          </a:xfrm>
        </p:spPr>
        <p:txBody>
          <a:bodyPr vert="horz" wrap="square" lIns="0" tIns="0" rIns="0" bIns="0" rtlCol="0" anchor="t">
            <a:spAutoFit/>
          </a:bodyPr>
          <a:lstStyle/>
          <a:p>
            <a:pPr algn="l"/>
            <a:r>
              <a:rPr lang="en-US" sz="2000">
                <a:latin typeface="Segoe Sans Text"/>
                <a:cs typeface="Segoe Sans Text"/>
              </a:rPr>
              <a:t>Exercise three</a:t>
            </a:r>
            <a:endParaRPr lang="en-US" sz="2000"/>
          </a:p>
        </p:txBody>
      </p:sp>
      <p:sp>
        <p:nvSpPr>
          <p:cNvPr id="32" name="Text Placeholder 31">
            <a:extLst>
              <a:ext uri="{FF2B5EF4-FFF2-40B4-BE49-F238E27FC236}">
                <a16:creationId xmlns:a16="http://schemas.microsoft.com/office/drawing/2014/main" id="{3F7D3E42-792F-F0F2-F03E-AAC1EB26588C}"/>
              </a:ext>
            </a:extLst>
          </p:cNvPr>
          <p:cNvSpPr>
            <a:spLocks noGrp="1"/>
          </p:cNvSpPr>
          <p:nvPr>
            <p:ph type="body" sz="quarter" idx="37"/>
          </p:nvPr>
        </p:nvSpPr>
        <p:spPr>
          <a:xfrm>
            <a:off x="7878628" y="2641433"/>
            <a:ext cx="2869231" cy="387798"/>
          </a:xfrm>
        </p:spPr>
        <p:txBody>
          <a:bodyPr vert="horz" wrap="square" lIns="0" tIns="0" rIns="0" bIns="0" rtlCol="0" anchor="t">
            <a:spAutoFit/>
          </a:bodyPr>
          <a:lstStyle/>
          <a:p>
            <a:r>
              <a:rPr lang="en-US">
                <a:solidFill>
                  <a:schemeClr val="tx1"/>
                </a:solidFill>
                <a:latin typeface="Segoe Sans Text"/>
                <a:cs typeface="Segoe Sans Text"/>
              </a:rPr>
              <a:t>Extend the shopping assistant using the A2A protocol</a:t>
            </a:r>
            <a:endParaRPr lang="en-US">
              <a:solidFill>
                <a:schemeClr val="tx1"/>
              </a:solidFill>
            </a:endParaRPr>
          </a:p>
        </p:txBody>
      </p:sp>
      <p:sp>
        <p:nvSpPr>
          <p:cNvPr id="33" name="Text Placeholder 32">
            <a:extLst>
              <a:ext uri="{FF2B5EF4-FFF2-40B4-BE49-F238E27FC236}">
                <a16:creationId xmlns:a16="http://schemas.microsoft.com/office/drawing/2014/main" id="{4CB8EAF4-2779-804A-1DFC-EA5F2C78CF50}"/>
              </a:ext>
              <a:ext uri="{C183D7F6-B498-43B3-948B-1728B52AA6E4}">
                <adec:decorative xmlns:adec="http://schemas.microsoft.com/office/drawing/2017/decorative" val="0"/>
              </a:ext>
            </a:extLst>
          </p:cNvPr>
          <p:cNvSpPr>
            <a:spLocks noGrp="1"/>
          </p:cNvSpPr>
          <p:nvPr>
            <p:ph type="body" sz="quarter" idx="38"/>
          </p:nvPr>
        </p:nvSpPr>
        <p:spPr>
          <a:xfrm>
            <a:off x="6439406" y="3481446"/>
            <a:ext cx="1192893" cy="553998"/>
          </a:xfrm>
        </p:spPr>
        <p:txBody>
          <a:bodyPr vert="horz" wrap="square" lIns="0" tIns="0" rIns="0" bIns="0" rtlCol="0" anchor="t">
            <a:spAutoFit/>
          </a:bodyPr>
          <a:lstStyle/>
          <a:p>
            <a:pPr algn="l"/>
            <a:r>
              <a:rPr lang="en-US" sz="2000">
                <a:latin typeface="Segoe Sans Text"/>
                <a:cs typeface="Segoe Sans Text"/>
              </a:rPr>
              <a:t>Exercise   four</a:t>
            </a:r>
            <a:endParaRPr lang="en-US" sz="2000"/>
          </a:p>
        </p:txBody>
      </p:sp>
      <p:sp>
        <p:nvSpPr>
          <p:cNvPr id="24" name="TextBox 23">
            <a:extLst>
              <a:ext uri="{FF2B5EF4-FFF2-40B4-BE49-F238E27FC236}">
                <a16:creationId xmlns:a16="http://schemas.microsoft.com/office/drawing/2014/main" id="{29AF2534-DAAB-5D59-2238-059C4C62A76D}"/>
              </a:ext>
            </a:extLst>
          </p:cNvPr>
          <p:cNvSpPr txBox="1"/>
          <p:nvPr/>
        </p:nvSpPr>
        <p:spPr>
          <a:xfrm>
            <a:off x="7835660" y="3414623"/>
            <a:ext cx="28754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0" i="0" u="none" strike="noStrike" baseline="0">
                <a:latin typeface="Segoe Sans Text"/>
                <a:ea typeface="Segoe Sans Text"/>
                <a:cs typeface="Segoe Sans Text"/>
              </a:rPr>
              <a:t>Observe model utilization in  </a:t>
            </a:r>
            <a:r>
              <a:rPr lang="en-US" sz="1400">
                <a:latin typeface="Segoe Sans Text"/>
                <a:ea typeface="Segoe Sans Text"/>
                <a:cs typeface="Segoe Sans Text"/>
              </a:rPr>
              <a:t>        Microsoft Foundry    </a:t>
            </a:r>
            <a:r>
              <a:rPr lang="en-US" sz="1400" b="0" i="0" u="none" strike="noStrike" baseline="0">
                <a:latin typeface="Segoe Sans Text"/>
                <a:ea typeface="Segoe Sans Text"/>
                <a:cs typeface="Segoe Sans Text"/>
              </a:rPr>
              <a:t>        </a:t>
            </a:r>
            <a:r>
              <a:rPr lang="en-US" sz="1400">
                <a:latin typeface="Segoe Sans Text"/>
                <a:ea typeface="Segoe Sans Text"/>
                <a:cs typeface="Segoe Sans Text"/>
              </a:rPr>
              <a:t> </a:t>
            </a:r>
            <a:endParaRPr lang="en-US"/>
          </a:p>
        </p:txBody>
      </p:sp>
      <p:sp>
        <p:nvSpPr>
          <p:cNvPr id="9" name="Text Placeholder 32">
            <a:extLst>
              <a:ext uri="{FF2B5EF4-FFF2-40B4-BE49-F238E27FC236}">
                <a16:creationId xmlns:a16="http://schemas.microsoft.com/office/drawing/2014/main" id="{09AB061A-DE00-4BDF-0AA1-5662441372EC}"/>
              </a:ext>
              <a:ext uri="{C183D7F6-B498-43B3-948B-1728B52AA6E4}">
                <adec:decorative xmlns:adec="http://schemas.microsoft.com/office/drawing/2017/decorative" val="0"/>
              </a:ext>
            </a:extLst>
          </p:cNvPr>
          <p:cNvSpPr txBox="1">
            <a:spLocks/>
          </p:cNvSpPr>
          <p:nvPr/>
        </p:nvSpPr>
        <p:spPr>
          <a:xfrm>
            <a:off x="6433655" y="4309582"/>
            <a:ext cx="1192893" cy="553998"/>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6800" b="1" i="0" kern="1200">
                <a:solidFill>
                  <a:srgbClr val="0078D4"/>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a:latin typeface="Segoe Sans Text"/>
                <a:cs typeface="Segoe Sans Text"/>
              </a:rPr>
              <a:t>Exercise   five</a:t>
            </a:r>
            <a:endParaRPr lang="en-US" sz="2000"/>
          </a:p>
        </p:txBody>
      </p:sp>
      <p:sp>
        <p:nvSpPr>
          <p:cNvPr id="3" name="Text Placeholder 2">
            <a:extLst>
              <a:ext uri="{FF2B5EF4-FFF2-40B4-BE49-F238E27FC236}">
                <a16:creationId xmlns:a16="http://schemas.microsoft.com/office/drawing/2014/main" id="{53A6105A-B6D4-E998-D5AF-C7CD5EE65232}"/>
              </a:ext>
            </a:extLst>
          </p:cNvPr>
          <p:cNvSpPr>
            <a:spLocks noGrp="1"/>
          </p:cNvSpPr>
          <p:nvPr>
            <p:ph type="body" sz="quarter" idx="34"/>
          </p:nvPr>
        </p:nvSpPr>
        <p:spPr>
          <a:xfrm>
            <a:off x="7835496" y="4274328"/>
            <a:ext cx="2912363" cy="193899"/>
          </a:xfrm>
        </p:spPr>
        <p:txBody>
          <a:bodyPr vert="horz" wrap="square" lIns="0" tIns="0" rIns="0" bIns="0" rtlCol="0" anchor="t">
            <a:spAutoFit/>
          </a:bodyPr>
          <a:lstStyle/>
          <a:p>
            <a:r>
              <a:rPr lang="en-US">
                <a:solidFill>
                  <a:schemeClr val="tx1"/>
                </a:solidFill>
                <a:latin typeface="Segoe Sans Text"/>
                <a:cs typeface="Segoe Sans Text"/>
              </a:rPr>
              <a:t>Agentic DevOps</a:t>
            </a:r>
            <a:endParaRPr lang="en-US">
              <a:solidFill>
                <a:schemeClr val="tx1"/>
              </a:solidFill>
            </a:endParaRPr>
          </a:p>
        </p:txBody>
      </p:sp>
      <p:sp>
        <p:nvSpPr>
          <p:cNvPr id="14" name="Text Placeholder 32">
            <a:extLst>
              <a:ext uri="{FF2B5EF4-FFF2-40B4-BE49-F238E27FC236}">
                <a16:creationId xmlns:a16="http://schemas.microsoft.com/office/drawing/2014/main" id="{A8677CCE-9E8B-FE18-1A68-40F0EA8E0B8B}"/>
              </a:ext>
              <a:ext uri="{C183D7F6-B498-43B3-948B-1728B52AA6E4}">
                <adec:decorative xmlns:adec="http://schemas.microsoft.com/office/drawing/2017/decorative" val="0"/>
              </a:ext>
            </a:extLst>
          </p:cNvPr>
          <p:cNvSpPr txBox="1">
            <a:spLocks/>
          </p:cNvSpPr>
          <p:nvPr/>
        </p:nvSpPr>
        <p:spPr>
          <a:xfrm>
            <a:off x="6439406" y="5149220"/>
            <a:ext cx="1192893" cy="553998"/>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6800" b="1" i="0" kern="1200">
                <a:solidFill>
                  <a:srgbClr val="0078D4"/>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a:latin typeface="Segoe Sans Text"/>
                <a:cs typeface="Segoe Sans Text"/>
              </a:rPr>
              <a:t>Exercise  six</a:t>
            </a:r>
            <a:endParaRPr lang="en-US" sz="2000"/>
          </a:p>
        </p:txBody>
      </p:sp>
      <p:sp>
        <p:nvSpPr>
          <p:cNvPr id="34" name="Text Placeholder 33">
            <a:extLst>
              <a:ext uri="{FF2B5EF4-FFF2-40B4-BE49-F238E27FC236}">
                <a16:creationId xmlns:a16="http://schemas.microsoft.com/office/drawing/2014/main" id="{5AF2C08E-9A88-FB50-C636-10C0950C6168}"/>
              </a:ext>
            </a:extLst>
          </p:cNvPr>
          <p:cNvSpPr>
            <a:spLocks noGrp="1"/>
          </p:cNvSpPr>
          <p:nvPr>
            <p:ph type="body" sz="quarter" idx="39"/>
          </p:nvPr>
        </p:nvSpPr>
        <p:spPr>
          <a:xfrm>
            <a:off x="7849873" y="5235484"/>
            <a:ext cx="2912363" cy="193899"/>
          </a:xfrm>
        </p:spPr>
        <p:txBody>
          <a:bodyPr vert="horz" wrap="square" lIns="0" tIns="0" rIns="0" bIns="0" rtlCol="0" anchor="t">
            <a:spAutoFit/>
          </a:bodyPr>
          <a:lstStyle/>
          <a:p>
            <a:r>
              <a:rPr lang="en-US">
                <a:latin typeface="Segoe Sans Text"/>
                <a:cs typeface="Segoe Sans Text"/>
              </a:rPr>
              <a:t>AI-enhanced red teaming</a:t>
            </a:r>
            <a:endParaRPr lang="en-US"/>
          </a:p>
        </p:txBody>
      </p:sp>
      <p:sp>
        <p:nvSpPr>
          <p:cNvPr id="22" name="Slide Number Placeholder 5">
            <a:extLst>
              <a:ext uri="{FF2B5EF4-FFF2-40B4-BE49-F238E27FC236}">
                <a16:creationId xmlns:a16="http://schemas.microsoft.com/office/drawing/2014/main" id="{3EF2748C-2D35-8D1E-607C-621DBBA3FE12}"/>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3643646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1A838-9304-2FB8-8E2B-47D6BFF4E159}"/>
            </a:ext>
          </a:extLst>
        </p:cNvPr>
        <p:cNvGrpSpPr/>
        <p:nvPr/>
      </p:nvGrpSpPr>
      <p:grpSpPr>
        <a:xfrm>
          <a:off x="0" y="0"/>
          <a:ext cx="0" cy="0"/>
          <a:chOff x="0" y="0"/>
          <a:chExt cx="0" cy="0"/>
        </a:xfrm>
      </p:grpSpPr>
      <p:sp>
        <p:nvSpPr>
          <p:cNvPr id="6" name="Freeform 3">
            <a:extLst>
              <a:ext uri="{FF2B5EF4-FFF2-40B4-BE49-F238E27FC236}">
                <a16:creationId xmlns:a16="http://schemas.microsoft.com/office/drawing/2014/main" id="{A54A3E89-BBE6-7C91-5E6C-BDB42CD79054}"/>
              </a:ext>
              <a:ext uri="{C183D7F6-B498-43B3-948B-1728B52AA6E4}">
                <adec:decorative xmlns:adec="http://schemas.microsoft.com/office/drawing/2017/decorative" val="1"/>
              </a:ext>
            </a:extLst>
          </p:cNvPr>
          <p:cNvSpPr/>
          <p:nvPr/>
        </p:nvSpPr>
        <p:spPr>
          <a:xfrm>
            <a:off x="4173415" y="0"/>
            <a:ext cx="8018585" cy="6858000"/>
          </a:xfrm>
          <a:custGeom>
            <a:avLst/>
            <a:gdLst/>
            <a:ahLst/>
            <a:cxnLst/>
            <a:rect l="l" t="t" r="r" b="b"/>
            <a:pathLst>
              <a:path w="2929009" h="2709333">
                <a:moveTo>
                  <a:pt x="0" y="0"/>
                </a:moveTo>
                <a:lnTo>
                  <a:pt x="2929009" y="0"/>
                </a:lnTo>
                <a:lnTo>
                  <a:pt x="2929009" y="2709333"/>
                </a:lnTo>
                <a:lnTo>
                  <a:pt x="0" y="2709333"/>
                </a:lnTo>
                <a:close/>
              </a:path>
            </a:pathLst>
          </a:custGeom>
          <a:solidFill>
            <a:schemeClr val="bg1">
              <a:lumMod val="95000"/>
            </a:schemeClr>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2"/>
              </a:solidFill>
              <a:effectLst/>
              <a:uLnTx/>
              <a:uFillTx/>
              <a:latin typeface="Calibri"/>
              <a:ea typeface="+mn-ea"/>
              <a:cs typeface="+mn-cs"/>
            </a:endParaRPr>
          </a:p>
        </p:txBody>
      </p:sp>
      <p:sp>
        <p:nvSpPr>
          <p:cNvPr id="9" name="Slide Number Placeholder 5">
            <a:extLst>
              <a:ext uri="{FF2B5EF4-FFF2-40B4-BE49-F238E27FC236}">
                <a16:creationId xmlns:a16="http://schemas.microsoft.com/office/drawing/2014/main" id="{9180F165-B7FC-FF87-A982-00726166EB50}"/>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7C7D7F"/>
              </a:solidFill>
              <a:effectLst/>
              <a:uLnTx/>
              <a:uFillTx/>
              <a:latin typeface="Aptos" panose="02110004020202020204"/>
              <a:ea typeface="+mn-ea"/>
              <a:cs typeface="+mn-cs"/>
            </a:endParaRPr>
          </a:p>
        </p:txBody>
      </p:sp>
      <p:sp>
        <p:nvSpPr>
          <p:cNvPr id="19" name="Text Placeholder 18">
            <a:extLst>
              <a:ext uri="{FF2B5EF4-FFF2-40B4-BE49-F238E27FC236}">
                <a16:creationId xmlns:a16="http://schemas.microsoft.com/office/drawing/2014/main" id="{6AB8BB0F-4FFC-D8CD-3F03-DE21D30333C4}"/>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Resources</a:t>
            </a:r>
          </a:p>
        </p:txBody>
      </p:sp>
      <p:sp>
        <p:nvSpPr>
          <p:cNvPr id="20" name="Text Placeholder 19">
            <a:extLst>
              <a:ext uri="{FF2B5EF4-FFF2-40B4-BE49-F238E27FC236}">
                <a16:creationId xmlns:a16="http://schemas.microsoft.com/office/drawing/2014/main" id="{F9E8338D-A58D-FA3E-BC38-E4BF791E3BC2}"/>
              </a:ext>
            </a:extLst>
          </p:cNvPr>
          <p:cNvSpPr>
            <a:spLocks noGrp="1"/>
          </p:cNvSpPr>
          <p:nvPr>
            <p:ph type="body" sz="quarter" idx="18"/>
          </p:nvPr>
        </p:nvSpPr>
        <p:spPr>
          <a:xfrm>
            <a:off x="5361187" y="508958"/>
            <a:ext cx="6242005" cy="332399"/>
          </a:xfrm>
        </p:spPr>
        <p:txBody>
          <a:bodyPr vert="horz" wrap="square" lIns="0" tIns="0" rIns="0" bIns="0" rtlCol="0" anchor="t">
            <a:normAutofit/>
          </a:bodyPr>
          <a:lstStyle/>
          <a:p>
            <a:r>
              <a:rPr lang="en-US" dirty="0">
                <a:latin typeface="Segoe Sans Display"/>
                <a:cs typeface="Segoe Sans Text Semibold"/>
              </a:rPr>
              <a:t>Hands-on training opportunities</a:t>
            </a:r>
            <a:endParaRPr lang="en-US" dirty="0">
              <a:latin typeface="Segoe Sans Display"/>
            </a:endParaRPr>
          </a:p>
        </p:txBody>
      </p:sp>
      <p:sp>
        <p:nvSpPr>
          <p:cNvPr id="21" name="Text Placeholder 20">
            <a:extLst>
              <a:ext uri="{FF2B5EF4-FFF2-40B4-BE49-F238E27FC236}">
                <a16:creationId xmlns:a16="http://schemas.microsoft.com/office/drawing/2014/main" id="{E567C79A-7AFF-34CF-984D-2047F7BD6D4E}"/>
              </a:ext>
            </a:extLst>
          </p:cNvPr>
          <p:cNvSpPr>
            <a:spLocks noGrp="1"/>
          </p:cNvSpPr>
          <p:nvPr>
            <p:ph type="body" sz="quarter" idx="19"/>
          </p:nvPr>
        </p:nvSpPr>
        <p:spPr>
          <a:xfrm>
            <a:off x="4972999" y="874066"/>
            <a:ext cx="6687701" cy="430887"/>
          </a:xfrm>
        </p:spPr>
        <p:txBody>
          <a:bodyPr vert="horz" wrap="square" lIns="0" tIns="0" rIns="0" bIns="0" rtlCol="0" anchor="t">
            <a:spAutoFit/>
          </a:bodyPr>
          <a:lstStyle/>
          <a:p>
            <a:pPr marL="342900" indent="-342900">
              <a:lnSpc>
                <a:spcPct val="100000"/>
              </a:lnSpc>
              <a:spcBef>
                <a:spcPts val="0"/>
              </a:spcBef>
              <a:buFont typeface="Arial,Sans-Serif"/>
              <a:buChar char="•"/>
            </a:pPr>
            <a:r>
              <a:rPr lang="en-US" dirty="0" err="1">
                <a:solidFill>
                  <a:srgbClr val="000000"/>
                </a:solidFill>
                <a:latin typeface="Segoe Sans Text"/>
                <a:cs typeface="Segoe Sans Text"/>
              </a:rPr>
              <a:t>TechWorkshop</a:t>
            </a:r>
            <a:r>
              <a:rPr lang="en-US" dirty="0">
                <a:solidFill>
                  <a:srgbClr val="000000"/>
                </a:solidFill>
                <a:latin typeface="Segoe Sans Text"/>
                <a:cs typeface="Segoe Sans Text"/>
              </a:rPr>
              <a:t> L200: AI Apps and Agents (for Cloud and AI Solution Specialists)</a:t>
            </a:r>
          </a:p>
          <a:p>
            <a:pPr marL="342900" indent="-342900">
              <a:lnSpc>
                <a:spcPct val="100000"/>
              </a:lnSpc>
              <a:spcBef>
                <a:spcPts val="0"/>
              </a:spcBef>
              <a:buFont typeface="Arial,Sans-Serif"/>
              <a:buChar char="•"/>
            </a:pPr>
            <a:r>
              <a:rPr lang="en-US" dirty="0" err="1">
                <a:solidFill>
                  <a:srgbClr val="000000"/>
                </a:solidFill>
                <a:latin typeface="Segoe Sans Text"/>
                <a:cs typeface="Segoe Sans Text"/>
              </a:rPr>
              <a:t>TechWorkshop</a:t>
            </a:r>
            <a:r>
              <a:rPr lang="en-US" dirty="0">
                <a:solidFill>
                  <a:srgbClr val="000000"/>
                </a:solidFill>
                <a:latin typeface="Segoe Sans Text"/>
                <a:cs typeface="Segoe Sans Text"/>
              </a:rPr>
              <a:t> L300: GitHub Copilot and platform</a:t>
            </a:r>
            <a:endParaRPr lang="en-US" dirty="0">
              <a:latin typeface="Segoe Sans Text"/>
              <a:cs typeface="Segoe Sans Text"/>
            </a:endParaRPr>
          </a:p>
        </p:txBody>
      </p:sp>
      <p:pic>
        <p:nvPicPr>
          <p:cNvPr id="24" name="Picture Placeholder 23">
            <a:extLst>
              <a:ext uri="{FF2B5EF4-FFF2-40B4-BE49-F238E27FC236}">
                <a16:creationId xmlns:a16="http://schemas.microsoft.com/office/drawing/2014/main" id="{588492F1-EA61-AC02-6959-2E2BA126AB70}"/>
              </a:ext>
              <a:ext uri="{C183D7F6-B498-43B3-948B-1728B52AA6E4}">
                <adec:decorative xmlns:adec="http://schemas.microsoft.com/office/drawing/2017/decorative" val="1"/>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a:stretch>
            <a:fillRect/>
          </a:stretch>
        </p:blipFill>
        <p:spPr/>
      </p:pic>
      <p:cxnSp>
        <p:nvCxnSpPr>
          <p:cNvPr id="8" name="Straight Connector 7">
            <a:extLst>
              <a:ext uri="{FF2B5EF4-FFF2-40B4-BE49-F238E27FC236}">
                <a16:creationId xmlns:a16="http://schemas.microsoft.com/office/drawing/2014/main" id="{863D1395-BE34-27C4-CC2D-6D9D9FDBE425}"/>
              </a:ext>
              <a:ext uri="{C183D7F6-B498-43B3-948B-1728B52AA6E4}">
                <adec:decorative xmlns:adec="http://schemas.microsoft.com/office/drawing/2017/decorative" val="1"/>
              </a:ext>
            </a:extLst>
          </p:cNvPr>
          <p:cNvCxnSpPr>
            <a:cxnSpLocks/>
          </p:cNvCxnSpPr>
          <p:nvPr/>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3" name="Text Placeholder 19">
            <a:extLst>
              <a:ext uri="{FF2B5EF4-FFF2-40B4-BE49-F238E27FC236}">
                <a16:creationId xmlns:a16="http://schemas.microsoft.com/office/drawing/2014/main" id="{C5578387-DF80-49D0-4ECF-E955251845C0}"/>
              </a:ext>
            </a:extLst>
          </p:cNvPr>
          <p:cNvSpPr txBox="1">
            <a:spLocks/>
          </p:cNvSpPr>
          <p:nvPr/>
        </p:nvSpPr>
        <p:spPr>
          <a:xfrm>
            <a:off x="5355436" y="1969698"/>
            <a:ext cx="6242005" cy="332399"/>
          </a:xfrm>
          <a:prstGeom prst="rect">
            <a:avLst/>
          </a:prstGeom>
        </p:spPr>
        <p:txBody>
          <a:bodyPr vert="horz" wrap="square" lIns="0" tIns="0" rIns="0" bIns="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rgbClr val="0078D4"/>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Sans Display"/>
                <a:cs typeface="Segoe Sans Text Semibold"/>
              </a:rPr>
              <a:t>Microsoft resources</a:t>
            </a:r>
            <a:endParaRPr lang="en-US" dirty="0">
              <a:latin typeface="Segoe Sans Display"/>
            </a:endParaRPr>
          </a:p>
        </p:txBody>
      </p:sp>
      <p:sp>
        <p:nvSpPr>
          <p:cNvPr id="5" name="Text Placeholder 20">
            <a:extLst>
              <a:ext uri="{FF2B5EF4-FFF2-40B4-BE49-F238E27FC236}">
                <a16:creationId xmlns:a16="http://schemas.microsoft.com/office/drawing/2014/main" id="{8D6834DA-0161-EC9F-8388-AC91CBEF9B05}"/>
              </a:ext>
            </a:extLst>
          </p:cNvPr>
          <p:cNvSpPr txBox="1">
            <a:spLocks/>
          </p:cNvSpPr>
          <p:nvPr/>
        </p:nvSpPr>
        <p:spPr>
          <a:xfrm>
            <a:off x="4967248" y="2306051"/>
            <a:ext cx="6946495" cy="3939540"/>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2">
                    <a:lumMod val="25000"/>
                  </a:schemeClr>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Font typeface="Arial,Sans-Serif"/>
              <a:buChar char="•"/>
            </a:pPr>
            <a:r>
              <a:rPr lang="en-US" dirty="0">
                <a:solidFill>
                  <a:schemeClr val="tx2"/>
                </a:solidFill>
                <a:latin typeface="Segoe Sans Text Semibold"/>
                <a:cs typeface="Segoe Sans Text Semibold"/>
                <a:hlinkClick r:id="rId4">
                  <a:extLst>
                    <a:ext uri="{A12FA001-AC4F-418D-AE19-62706E023703}">
                      <ahyp:hlinkClr xmlns:ahyp="http://schemas.microsoft.com/office/drawing/2018/hyperlinkcolor" val="tx"/>
                    </a:ext>
                  </a:extLst>
                </a:hlinkClick>
              </a:rPr>
              <a:t>L200 Innovate with Azure AI Apps and Agents</a:t>
            </a:r>
            <a:endParaRPr lang="en-US" dirty="0">
              <a:solidFill>
                <a:schemeClr val="tx2"/>
              </a:solidFill>
              <a:latin typeface="Segoe Sans Text Semibold"/>
              <a:cs typeface="Segoe Sans Text Semibold"/>
            </a:endParaRPr>
          </a:p>
          <a:p>
            <a:pPr marL="342900" indent="-342900">
              <a:lnSpc>
                <a:spcPct val="100000"/>
              </a:lnSpc>
              <a:spcBef>
                <a:spcPts val="0"/>
              </a:spcBef>
              <a:buFont typeface="Arial,Sans-Serif"/>
              <a:buChar char="•"/>
            </a:pPr>
            <a:r>
              <a:rPr lang="en-US" dirty="0">
                <a:solidFill>
                  <a:schemeClr val="tx2"/>
                </a:solidFill>
                <a:latin typeface="Segoe Sans Text Semibold"/>
                <a:cs typeface="Segoe Sans Text Semibold"/>
                <a:hlinkClick r:id="rId5">
                  <a:extLst>
                    <a:ext uri="{A12FA001-AC4F-418D-AE19-62706E023703}">
                      <ahyp:hlinkClr xmlns:ahyp="http://schemas.microsoft.com/office/drawing/2018/hyperlinkcolor" val="tx"/>
                    </a:ext>
                  </a:extLst>
                </a:hlinkClick>
              </a:rPr>
              <a:t>Azure Essentials - Innovate with Azure AI Platform - L200 Resource Deck</a:t>
            </a:r>
            <a:endParaRPr lang="en-US" dirty="0">
              <a:solidFill>
                <a:schemeClr val="tx2"/>
              </a:solidFill>
              <a:latin typeface="Segoe Sans Text Semibold"/>
              <a:cs typeface="Segoe Sans Text Semibold"/>
            </a:endParaRPr>
          </a:p>
          <a:p>
            <a:pPr marL="342900" indent="-342900">
              <a:lnSpc>
                <a:spcPct val="100000"/>
              </a:lnSpc>
              <a:spcBef>
                <a:spcPts val="0"/>
              </a:spcBef>
              <a:buFont typeface="Arial,Sans-Serif"/>
              <a:buChar char="•"/>
            </a:pPr>
            <a:r>
              <a:rPr lang="en-US" dirty="0">
                <a:solidFill>
                  <a:schemeClr val="tx2"/>
                </a:solidFill>
                <a:latin typeface="Segoe Sans Text Semibold"/>
                <a:cs typeface="Segoe Sans Text Semibold"/>
                <a:hlinkClick r:id="rId6">
                  <a:extLst>
                    <a:ext uri="{A12FA001-AC4F-418D-AE19-62706E023703}">
                      <ahyp:hlinkClr xmlns:ahyp="http://schemas.microsoft.com/office/drawing/2018/hyperlinkcolor" val="tx"/>
                    </a:ext>
                  </a:extLst>
                </a:hlinkClick>
              </a:rPr>
              <a:t>FY26 Cloud &amp; AI Platform Partner Playbook - INTERNAL - FINAL.pptx</a:t>
            </a:r>
            <a:endParaRPr lang="en-US" dirty="0">
              <a:solidFill>
                <a:schemeClr val="tx2"/>
              </a:solidFill>
              <a:latin typeface="Segoe Sans Text Semibold"/>
              <a:cs typeface="Segoe Sans Text Semibold"/>
            </a:endParaRPr>
          </a:p>
          <a:p>
            <a:pPr marL="342900" indent="-342900">
              <a:lnSpc>
                <a:spcPct val="100000"/>
              </a:lnSpc>
              <a:spcBef>
                <a:spcPts val="0"/>
              </a:spcBef>
              <a:buFont typeface="Arial,Sans-Serif"/>
              <a:buChar char="•"/>
            </a:pPr>
            <a:r>
              <a:rPr lang="en-US" dirty="0">
                <a:solidFill>
                  <a:schemeClr val="tx2"/>
                </a:solidFill>
                <a:latin typeface="Segoe Sans Text Semibold"/>
                <a:cs typeface="Segoe Sans Text Semibold"/>
                <a:hlinkClick r:id="rId7">
                  <a:extLst>
                    <a:ext uri="{A12FA001-AC4F-418D-AE19-62706E023703}">
                      <ahyp:hlinkClr xmlns:ahyp="http://schemas.microsoft.com/office/drawing/2018/hyperlinkcolor" val="tx"/>
                    </a:ext>
                  </a:extLst>
                </a:hlinkClick>
              </a:rPr>
              <a:t>FY26 Solution Play Deep Dive - Innovate with Azure AI Apps and Agents - July 30, 2025.pptx</a:t>
            </a:r>
            <a:endParaRPr lang="en-US" dirty="0">
              <a:solidFill>
                <a:schemeClr val="tx2"/>
              </a:solidFill>
              <a:latin typeface="Segoe Sans Text Semibold"/>
              <a:cs typeface="Segoe Sans Text Semibold"/>
            </a:endParaRPr>
          </a:p>
          <a:p>
            <a:pPr marL="342900" indent="-342900">
              <a:lnSpc>
                <a:spcPct val="100000"/>
              </a:lnSpc>
              <a:spcBef>
                <a:spcPts val="0"/>
              </a:spcBef>
              <a:buFont typeface="Arial,Sans-Serif"/>
              <a:buChar char="•"/>
            </a:pPr>
            <a:r>
              <a:rPr lang="en-US" dirty="0">
                <a:solidFill>
                  <a:schemeClr val="tx2"/>
                </a:solidFill>
                <a:latin typeface="Segoe Sans Text Semibold"/>
                <a:cs typeface="Segoe Sans Text Semibold"/>
                <a:hlinkClick r:id="rId8">
                  <a:extLst>
                    <a:ext uri="{A12FA001-AC4F-418D-AE19-62706E023703}">
                      <ahyp:hlinkClr xmlns:ahyp="http://schemas.microsoft.com/office/drawing/2018/hyperlinkcolor" val="tx"/>
                    </a:ext>
                  </a:extLst>
                </a:hlinkClick>
              </a:rPr>
              <a:t>Gold Standard Accelerators (Stage 1-2 positioning)Azure Hero DREAM Demos- Landing Page</a:t>
            </a:r>
            <a:endParaRPr lang="en-US" dirty="0">
              <a:solidFill>
                <a:schemeClr val="tx2"/>
              </a:solidFill>
              <a:latin typeface="Segoe Sans Text Semibold"/>
              <a:cs typeface="Segoe Sans Text Semibold"/>
            </a:endParaRPr>
          </a:p>
          <a:p>
            <a:pPr marL="342900" indent="-342900">
              <a:lnSpc>
                <a:spcPct val="100000"/>
              </a:lnSpc>
              <a:spcBef>
                <a:spcPts val="0"/>
              </a:spcBef>
              <a:buFont typeface="Arial,Sans-Serif"/>
              <a:buChar char="•"/>
            </a:pPr>
            <a:r>
              <a:rPr lang="en-US" dirty="0">
                <a:solidFill>
                  <a:schemeClr val="tx2"/>
                </a:solidFill>
                <a:latin typeface="Segoe Sans Text Semibold"/>
                <a:cs typeface="Segoe Sans Text Semibold"/>
                <a:hlinkClick r:id="rId9">
                  <a:extLst>
                    <a:ext uri="{A12FA001-AC4F-418D-AE19-62706E023703}">
                      <ahyp:hlinkClr xmlns:ahyp="http://schemas.microsoft.com/office/drawing/2018/hyperlinkcolor" val="tx"/>
                    </a:ext>
                  </a:extLst>
                </a:hlinkClick>
              </a:rPr>
              <a:t>Use Case Specific AI Discovery Questionnaire</a:t>
            </a:r>
            <a:endParaRPr lang="en-US" dirty="0">
              <a:solidFill>
                <a:schemeClr val="tx2"/>
              </a:solidFill>
              <a:latin typeface="Segoe Sans Text Semibold"/>
              <a:cs typeface="Segoe Sans Text Semibold"/>
            </a:endParaRPr>
          </a:p>
          <a:p>
            <a:pPr marL="342900" indent="-342900">
              <a:lnSpc>
                <a:spcPct val="100000"/>
              </a:lnSpc>
              <a:spcBef>
                <a:spcPts val="0"/>
              </a:spcBef>
              <a:buFont typeface="Arial,Sans-Serif"/>
              <a:buChar char="•"/>
            </a:pPr>
            <a:r>
              <a:rPr lang="en-US" dirty="0">
                <a:solidFill>
                  <a:schemeClr val="tx2"/>
                </a:solidFill>
                <a:latin typeface="Segoe Sans Text Semibold"/>
                <a:cs typeface="Segoe Sans Text Semibold"/>
                <a:hlinkClick r:id="rId10">
                  <a:extLst>
                    <a:ext uri="{A12FA001-AC4F-418D-AE19-62706E023703}">
                      <ahyp:hlinkClr xmlns:ahyp="http://schemas.microsoft.com/office/drawing/2018/hyperlinkcolor" val="tx"/>
                    </a:ext>
                  </a:extLst>
                </a:hlinkClick>
              </a:rPr>
              <a:t>AI Agent Orchestration Patterns - Azure Architecture Center | Microsoft Learn</a:t>
            </a:r>
            <a:endParaRPr lang="en-US" dirty="0">
              <a:solidFill>
                <a:schemeClr val="tx2"/>
              </a:solidFill>
              <a:latin typeface="Segoe Sans Text Semibold"/>
              <a:cs typeface="Segoe Sans Text Semibold"/>
            </a:endParaRPr>
          </a:p>
          <a:p>
            <a:pPr marL="342900" indent="-342900">
              <a:lnSpc>
                <a:spcPct val="100000"/>
              </a:lnSpc>
              <a:spcBef>
                <a:spcPts val="0"/>
              </a:spcBef>
              <a:buFont typeface="Arial,Sans-Serif"/>
              <a:buChar char="•"/>
            </a:pPr>
            <a:r>
              <a:rPr lang="en-US" dirty="0">
                <a:solidFill>
                  <a:schemeClr val="tx2"/>
                </a:solidFill>
                <a:latin typeface="Segoe Sans Text Semibold"/>
                <a:cs typeface="Segoe Sans Text Semibold"/>
                <a:hlinkClick r:id="rId11">
                  <a:extLst>
                    <a:ext uri="{A12FA001-AC4F-418D-AE19-62706E023703}">
                      <ahyp:hlinkClr xmlns:ahyp="http://schemas.microsoft.com/office/drawing/2018/hyperlinkcolor" val="tx"/>
                    </a:ext>
                  </a:extLst>
                </a:hlinkClick>
              </a:rPr>
              <a:t>Build a Conversation Knowledge Mining Solution by using Azure AI Services - Azure Architecture Center | Microsoft Learn</a:t>
            </a:r>
            <a:endParaRPr lang="en-US" dirty="0">
              <a:solidFill>
                <a:schemeClr val="tx2"/>
              </a:solidFill>
              <a:latin typeface="Segoe Sans Text Semibold"/>
              <a:cs typeface="Segoe Sans Text Semibold"/>
            </a:endParaRPr>
          </a:p>
          <a:p>
            <a:pPr marL="342900" indent="-342900">
              <a:lnSpc>
                <a:spcPct val="100000"/>
              </a:lnSpc>
              <a:spcBef>
                <a:spcPts val="0"/>
              </a:spcBef>
              <a:buFont typeface="Arial,Sans-Serif"/>
              <a:buChar char="•"/>
            </a:pPr>
            <a:r>
              <a:rPr lang="en-US" dirty="0">
                <a:solidFill>
                  <a:schemeClr val="tx2"/>
                </a:solidFill>
                <a:latin typeface="Segoe Sans Text Semibold"/>
                <a:cs typeface="Segoe Sans Text Semibold"/>
                <a:hlinkClick r:id="rId12">
                  <a:extLst>
                    <a:ext uri="{A12FA001-AC4F-418D-AE19-62706E023703}">
                      <ahyp:hlinkClr xmlns:ahyp="http://schemas.microsoft.com/office/drawing/2018/hyperlinkcolor" val="tx"/>
                    </a:ext>
                  </a:extLst>
                </a:hlinkClick>
              </a:rPr>
              <a:t>Build a Document Generation System by Using AI - Azure Architecture Center | Microsoft Learn</a:t>
            </a:r>
            <a:endParaRPr lang="en-US" dirty="0">
              <a:solidFill>
                <a:schemeClr val="tx2"/>
              </a:solidFill>
              <a:latin typeface="Segoe Sans Text Semibold"/>
              <a:cs typeface="Segoe Sans Text Semibold"/>
            </a:endParaRPr>
          </a:p>
          <a:p>
            <a:pPr marL="342900" indent="-342900">
              <a:lnSpc>
                <a:spcPct val="100000"/>
              </a:lnSpc>
              <a:spcBef>
                <a:spcPts val="0"/>
              </a:spcBef>
              <a:buFont typeface="Arial,Sans-Serif"/>
              <a:buChar char="•"/>
            </a:pPr>
            <a:r>
              <a:rPr lang="en-US" dirty="0">
                <a:solidFill>
                  <a:schemeClr val="tx2"/>
                </a:solidFill>
                <a:latin typeface="Segoe Sans Text Semibold"/>
                <a:cs typeface="Segoe Sans Text Semibold"/>
                <a:hlinkClick r:id="rId13">
                  <a:extLst>
                    <a:ext uri="{A12FA001-AC4F-418D-AE19-62706E023703}">
                      <ahyp:hlinkClr xmlns:ahyp="http://schemas.microsoft.com/office/drawing/2018/hyperlinkcolor" val="tx"/>
                    </a:ext>
                  </a:extLst>
                </a:hlinkClick>
              </a:rPr>
              <a:t>Extract and Map Information from Unstructured Content - Azure Architecture Center | Microsoft Learn</a:t>
            </a:r>
            <a:endParaRPr lang="en-US" dirty="0">
              <a:solidFill>
                <a:schemeClr val="tx2"/>
              </a:solidFill>
              <a:latin typeface="Segoe Sans Text Semibold"/>
              <a:cs typeface="Segoe Sans Text Semibold"/>
            </a:endParaRPr>
          </a:p>
          <a:p>
            <a:pPr marL="342900" indent="-342900">
              <a:lnSpc>
                <a:spcPct val="100000"/>
              </a:lnSpc>
              <a:spcBef>
                <a:spcPts val="0"/>
              </a:spcBef>
              <a:buFont typeface="Arial,Sans-Serif"/>
              <a:buChar char="•"/>
            </a:pPr>
            <a:r>
              <a:rPr lang="en-US" dirty="0">
                <a:solidFill>
                  <a:schemeClr val="tx2"/>
                </a:solidFill>
                <a:latin typeface="Segoe Sans Text Semibold"/>
                <a:cs typeface="Segoe Sans Text Semibold"/>
                <a:hlinkClick r:id="rId14">
                  <a:extLst>
                    <a:ext uri="{A12FA001-AC4F-418D-AE19-62706E023703}">
                      <ahyp:hlinkClr xmlns:ahyp="http://schemas.microsoft.com/office/drawing/2018/hyperlinkcolor" val="tx"/>
                    </a:ext>
                  </a:extLst>
                </a:hlinkClick>
              </a:rPr>
              <a:t>Build a Multiple-Agent Workflow Automation Solution with Semantic Kernel - Azure Architecture Center | Microsoft Learn</a:t>
            </a:r>
            <a:endParaRPr lang="en-US" dirty="0">
              <a:solidFill>
                <a:schemeClr val="tx2"/>
              </a:solidFill>
              <a:latin typeface="Segoe UI Semibold"/>
              <a:cs typeface="Segoe UI Semibold"/>
            </a:endParaRPr>
          </a:p>
          <a:p>
            <a:pPr marL="342900" indent="-342900">
              <a:lnSpc>
                <a:spcPct val="100000"/>
              </a:lnSpc>
              <a:spcBef>
                <a:spcPts val="0"/>
              </a:spcBef>
              <a:buFont typeface="Arial,Sans-Serif"/>
              <a:buChar char="•"/>
            </a:pPr>
            <a:endParaRPr lang="en-US" sz="1800" dirty="0">
              <a:solidFill>
                <a:srgbClr val="000000"/>
              </a:solidFill>
              <a:latin typeface="Segoe Sans Text"/>
              <a:cs typeface="Segoe Sans Text"/>
            </a:endParaRPr>
          </a:p>
        </p:txBody>
      </p:sp>
    </p:spTree>
    <p:extLst>
      <p:ext uri="{BB962C8B-B14F-4D97-AF65-F5344CB8AC3E}">
        <p14:creationId xmlns:p14="http://schemas.microsoft.com/office/powerpoint/2010/main" val="731365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862A5711-9F8C-3FAC-684D-E8D146B57B22}"/>
              </a:ext>
            </a:extLst>
          </p:cNvPr>
          <p:cNvSpPr>
            <a:spLocks noGrp="1"/>
          </p:cNvSpPr>
          <p:nvPr>
            <p:ph type="body" sz="quarter" idx="19"/>
          </p:nvPr>
        </p:nvSpPr>
        <p:spPr>
          <a:xfrm>
            <a:off x="655983" y="4324013"/>
            <a:ext cx="11334471" cy="1457835"/>
          </a:xfrm>
        </p:spPr>
        <p:txBody>
          <a:bodyPr vert="horz" wrap="square" lIns="0" tIns="0" rIns="0" bIns="0" rtlCol="0" anchor="t">
            <a:spAutoFit/>
          </a:bodyPr>
          <a:lstStyle/>
          <a:p>
            <a:r>
              <a:rPr lang="en-US">
                <a:latin typeface="Segoe Sans Text Semilight"/>
                <a:cs typeface="Segoe Sans Text"/>
              </a:rPr>
              <a:t>Innovate with Azure AI Apps and Agents</a:t>
            </a:r>
            <a:endParaRPr lang="en-US">
              <a:solidFill>
                <a:srgbClr val="000000"/>
              </a:solidFill>
              <a:latin typeface="Segoe Sans Text Semilight"/>
              <a:cs typeface="Segoe Sans Text"/>
            </a:endParaRPr>
          </a:p>
          <a:p>
            <a:endParaRPr lang="en-US"/>
          </a:p>
        </p:txBody>
      </p:sp>
      <p:sp>
        <p:nvSpPr>
          <p:cNvPr id="3" name="Text Placeholder 2">
            <a:extLst>
              <a:ext uri="{FF2B5EF4-FFF2-40B4-BE49-F238E27FC236}">
                <a16:creationId xmlns:a16="http://schemas.microsoft.com/office/drawing/2014/main" id="{D06D2F39-7930-F5BD-B3BD-D3214319BC3F}"/>
              </a:ext>
            </a:extLst>
          </p:cNvPr>
          <p:cNvSpPr>
            <a:spLocks noGrp="1"/>
          </p:cNvSpPr>
          <p:nvPr>
            <p:ph type="title" idx="4294967295"/>
          </p:nvPr>
        </p:nvSpPr>
        <p:spPr>
          <a:xfrm>
            <a:off x="655638" y="1715039"/>
            <a:ext cx="11336337" cy="26591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9600">
                <a:solidFill>
                  <a:schemeClr val="bg1"/>
                </a:solidFill>
                <a:latin typeface="Segoe Sans Text ExtraBold"/>
                <a:ea typeface="+mn-ea"/>
                <a:cs typeface="Segoe Sans Text ExtraBold"/>
              </a:rPr>
              <a:t>Agentic AI overview</a:t>
            </a:r>
            <a:endParaRPr lang="en-US">
              <a:ea typeface="+mn-ea"/>
            </a:endParaRPr>
          </a:p>
        </p:txBody>
      </p:sp>
      <p:sp>
        <p:nvSpPr>
          <p:cNvPr id="4" name="Slide Number Placeholder 5">
            <a:extLst>
              <a:ext uri="{FF2B5EF4-FFF2-40B4-BE49-F238E27FC236}">
                <a16:creationId xmlns:a16="http://schemas.microsoft.com/office/drawing/2014/main" id="{78E99AF0-1D2E-114D-A682-13E635CF365E}"/>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246616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rgbClr val="0078D4"/>
                </a:solidFill>
                <a:latin typeface="Segoe Sans Text"/>
                <a:ea typeface="+mn-ea"/>
                <a:cs typeface="Segoe Sans Text"/>
              </a:rPr>
              <a:t>Where we are today</a:t>
            </a:r>
            <a:endParaRPr lang="en-US">
              <a:ea typeface="+mn-ea"/>
            </a:endParaRPr>
          </a:p>
        </p:txBody>
      </p:sp>
      <p:sp>
        <p:nvSpPr>
          <p:cNvPr id="4" name="Slide Number Placeholder 5">
            <a:extLst>
              <a:ext uri="{FF2B5EF4-FFF2-40B4-BE49-F238E27FC236}">
                <a16:creationId xmlns:a16="http://schemas.microsoft.com/office/drawing/2014/main" id="{EBFF4304-B17B-EABC-BD72-BE4D53598BBF}"/>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3" name="Rectangle: Rounded Corners 255">
            <a:extLst>
              <a:ext uri="{FF2B5EF4-FFF2-40B4-BE49-F238E27FC236}">
                <a16:creationId xmlns:a16="http://schemas.microsoft.com/office/drawing/2014/main" id="{B4D7F152-193D-8606-54D8-6653DBB3A714}"/>
              </a:ext>
              <a:ext uri="{C183D7F6-B498-43B3-948B-1728B52AA6E4}">
                <adec:decorative xmlns:adec="http://schemas.microsoft.com/office/drawing/2017/decorative" val="1"/>
              </a:ext>
            </a:extLst>
          </p:cNvPr>
          <p:cNvSpPr/>
          <p:nvPr/>
        </p:nvSpPr>
        <p:spPr>
          <a:xfrm>
            <a:off x="1064761" y="2946204"/>
            <a:ext cx="2519166" cy="2498064"/>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Sans Text Semibold"/>
                <a:ea typeface="+mn-ea"/>
                <a:cs typeface="+mn-cs"/>
              </a:rPr>
              <a:t>K</a:t>
            </a:r>
          </a:p>
        </p:txBody>
      </p:sp>
      <p:sp>
        <p:nvSpPr>
          <p:cNvPr id="7" name="Title 1">
            <a:extLst>
              <a:ext uri="{FF2B5EF4-FFF2-40B4-BE49-F238E27FC236}">
                <a16:creationId xmlns:a16="http://schemas.microsoft.com/office/drawing/2014/main" id="{F13FB2E5-64E2-385E-A292-43FB389BFF2F}"/>
              </a:ext>
            </a:extLst>
          </p:cNvPr>
          <p:cNvSpPr txBox="1">
            <a:spLocks/>
          </p:cNvSpPr>
          <p:nvPr/>
        </p:nvSpPr>
        <p:spPr>
          <a:xfrm>
            <a:off x="1526756" y="1291937"/>
            <a:ext cx="9138488" cy="14220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chemeClr val="tx1"/>
                </a:solidFill>
                <a:effectLst/>
                <a:uLnTx/>
                <a:uFillTx/>
                <a:latin typeface="Segoe Sans Display"/>
                <a:cs typeface="Segoe Sans Text"/>
              </a:rPr>
              <a:t>Organizations face significant challenges with complex, manual, and time-consuming workflows and minimal automation</a:t>
            </a:r>
            <a:r>
              <a:rPr lang="en-US" sz="2400" dirty="0">
                <a:solidFill>
                  <a:schemeClr val="tx1"/>
                </a:solidFill>
                <a:latin typeface="Segoe Sans Display"/>
                <a:cs typeface="Segoe Sans Text"/>
              </a:rPr>
              <a:t>.</a:t>
            </a:r>
            <a:endParaRPr kumimoji="0" lang="en-US" sz="2400" b="0" i="0" u="none" strike="noStrike" kern="1200" cap="none" spc="0" normalizeH="0" baseline="0" noProof="0" dirty="0">
              <a:ln>
                <a:noFill/>
              </a:ln>
              <a:solidFill>
                <a:schemeClr val="tx1"/>
              </a:solidFill>
              <a:effectLst/>
              <a:uLnTx/>
              <a:uFillTx/>
              <a:latin typeface="Segoe Sans Display"/>
              <a:cs typeface="Segoe Sans Text"/>
            </a:endParaRPr>
          </a:p>
        </p:txBody>
      </p:sp>
      <p:sp>
        <p:nvSpPr>
          <p:cNvPr id="10" name="Text Placeholder 45216">
            <a:extLst>
              <a:ext uri="{FF2B5EF4-FFF2-40B4-BE49-F238E27FC236}">
                <a16:creationId xmlns:a16="http://schemas.microsoft.com/office/drawing/2014/main" id="{57AA4AA2-FF43-A5A8-1836-2F138C4154B0}"/>
              </a:ext>
            </a:extLst>
          </p:cNvPr>
          <p:cNvSpPr txBox="1">
            <a:spLocks/>
          </p:cNvSpPr>
          <p:nvPr/>
        </p:nvSpPr>
        <p:spPr>
          <a:xfrm>
            <a:off x="1258196" y="3429250"/>
            <a:ext cx="2046000" cy="1510663"/>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Inefficiency</a:t>
            </a:r>
            <a:br>
              <a:rPr kumimoji="0" lang="en-US" sz="2000" b="1"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br>
            <a:r>
              <a:rPr kumimoji="0" lang="en-US" sz="2000" b="1"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 and high operational costs </a:t>
            </a:r>
          </a:p>
        </p:txBody>
      </p:sp>
      <p:sp>
        <p:nvSpPr>
          <p:cNvPr id="12" name="Grey oval containing warning">
            <a:extLst>
              <a:ext uri="{FF2B5EF4-FFF2-40B4-BE49-F238E27FC236}">
                <a16:creationId xmlns:a16="http://schemas.microsoft.com/office/drawing/2014/main" id="{E55C3644-2A0A-59E9-FDCE-AD6BE0105FA8}"/>
              </a:ext>
              <a:ext uri="{C183D7F6-B498-43B3-948B-1728B52AA6E4}">
                <adec:decorative xmlns:adec="http://schemas.microsoft.com/office/drawing/2017/decorative" val="1"/>
              </a:ext>
            </a:extLst>
          </p:cNvPr>
          <p:cNvSpPr/>
          <p:nvPr/>
        </p:nvSpPr>
        <p:spPr>
          <a:xfrm>
            <a:off x="1691259" y="5422956"/>
            <a:ext cx="1266171" cy="64596"/>
          </a:xfrm>
          <a:prstGeom prst="roundRect">
            <a:avLst>
              <a:gd name="adj" fmla="val 50000"/>
            </a:avLst>
          </a:prstGeom>
          <a:solidFill>
            <a:srgbClr val="2A44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14" name="Rectangle: Rounded Corners 255">
            <a:extLst>
              <a:ext uri="{FF2B5EF4-FFF2-40B4-BE49-F238E27FC236}">
                <a16:creationId xmlns:a16="http://schemas.microsoft.com/office/drawing/2014/main" id="{2B7EFB68-2E98-0C46-7F1E-9CAD7829B784}"/>
              </a:ext>
              <a:ext uri="{C183D7F6-B498-43B3-948B-1728B52AA6E4}">
                <adec:decorative xmlns:adec="http://schemas.microsoft.com/office/drawing/2017/decorative" val="1"/>
              </a:ext>
            </a:extLst>
          </p:cNvPr>
          <p:cNvSpPr/>
          <p:nvPr/>
        </p:nvSpPr>
        <p:spPr>
          <a:xfrm>
            <a:off x="8834634" y="2946205"/>
            <a:ext cx="2519166" cy="2498064"/>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6" name="Grey oval containing warning">
            <a:extLst>
              <a:ext uri="{FF2B5EF4-FFF2-40B4-BE49-F238E27FC236}">
                <a16:creationId xmlns:a16="http://schemas.microsoft.com/office/drawing/2014/main" id="{5C808B24-81D2-E8B5-C1B3-50DE2AD9DE15}"/>
              </a:ext>
              <a:ext uri="{C183D7F6-B498-43B3-948B-1728B52AA6E4}">
                <adec:decorative xmlns:adec="http://schemas.microsoft.com/office/drawing/2017/decorative" val="1"/>
              </a:ext>
            </a:extLst>
          </p:cNvPr>
          <p:cNvSpPr/>
          <p:nvPr/>
        </p:nvSpPr>
        <p:spPr>
          <a:xfrm>
            <a:off x="9461132" y="5422956"/>
            <a:ext cx="1266171" cy="64596"/>
          </a:xfrm>
          <a:prstGeom prst="roundRect">
            <a:avLst>
              <a:gd name="adj" fmla="val 50000"/>
            </a:avLst>
          </a:prstGeom>
          <a:solidFill>
            <a:srgbClr val="2A44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18" name="Rectangle: Rounded Corners 255">
            <a:extLst>
              <a:ext uri="{FF2B5EF4-FFF2-40B4-BE49-F238E27FC236}">
                <a16:creationId xmlns:a16="http://schemas.microsoft.com/office/drawing/2014/main" id="{3814C9B9-884F-A145-D27B-D424A0AF8105}"/>
              </a:ext>
              <a:ext uri="{C183D7F6-B498-43B3-948B-1728B52AA6E4}">
                <adec:decorative xmlns:adec="http://schemas.microsoft.com/office/drawing/2017/decorative" val="1"/>
              </a:ext>
            </a:extLst>
          </p:cNvPr>
          <p:cNvSpPr/>
          <p:nvPr/>
        </p:nvSpPr>
        <p:spPr>
          <a:xfrm>
            <a:off x="3647626" y="2946204"/>
            <a:ext cx="2519166" cy="2498064"/>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0" name="Grey oval containing warning">
            <a:extLst>
              <a:ext uri="{FF2B5EF4-FFF2-40B4-BE49-F238E27FC236}">
                <a16:creationId xmlns:a16="http://schemas.microsoft.com/office/drawing/2014/main" id="{2FAA8143-37D2-44D5-15C5-859907F4C9E9}"/>
              </a:ext>
              <a:ext uri="{C183D7F6-B498-43B3-948B-1728B52AA6E4}">
                <adec:decorative xmlns:adec="http://schemas.microsoft.com/office/drawing/2017/decorative" val="1"/>
              </a:ext>
            </a:extLst>
          </p:cNvPr>
          <p:cNvSpPr/>
          <p:nvPr/>
        </p:nvSpPr>
        <p:spPr>
          <a:xfrm>
            <a:off x="4274124" y="5422956"/>
            <a:ext cx="1266171" cy="64596"/>
          </a:xfrm>
          <a:prstGeom prst="roundRect">
            <a:avLst>
              <a:gd name="adj" fmla="val 50000"/>
            </a:avLst>
          </a:prstGeom>
          <a:solidFill>
            <a:srgbClr val="2A44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22" name="Rectangle: Rounded Corners 255">
            <a:extLst>
              <a:ext uri="{FF2B5EF4-FFF2-40B4-BE49-F238E27FC236}">
                <a16:creationId xmlns:a16="http://schemas.microsoft.com/office/drawing/2014/main" id="{3596ACE1-C8F3-D674-8381-38171F6529BB}"/>
              </a:ext>
              <a:ext uri="{C183D7F6-B498-43B3-948B-1728B52AA6E4}">
                <adec:decorative xmlns:adec="http://schemas.microsoft.com/office/drawing/2017/decorative" val="1"/>
              </a:ext>
            </a:extLst>
          </p:cNvPr>
          <p:cNvSpPr/>
          <p:nvPr/>
        </p:nvSpPr>
        <p:spPr>
          <a:xfrm>
            <a:off x="6241124" y="2946206"/>
            <a:ext cx="2519166" cy="2498064"/>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4" name="Grey oval containing warning">
            <a:extLst>
              <a:ext uri="{FF2B5EF4-FFF2-40B4-BE49-F238E27FC236}">
                <a16:creationId xmlns:a16="http://schemas.microsoft.com/office/drawing/2014/main" id="{E9197BC5-DAE8-12EE-D6AF-B1BC4999B92B}"/>
              </a:ext>
              <a:ext uri="{C183D7F6-B498-43B3-948B-1728B52AA6E4}">
                <adec:decorative xmlns:adec="http://schemas.microsoft.com/office/drawing/2017/decorative" val="1"/>
              </a:ext>
            </a:extLst>
          </p:cNvPr>
          <p:cNvSpPr/>
          <p:nvPr/>
        </p:nvSpPr>
        <p:spPr>
          <a:xfrm>
            <a:off x="6867622" y="5422957"/>
            <a:ext cx="1266171" cy="64596"/>
          </a:xfrm>
          <a:prstGeom prst="roundRect">
            <a:avLst>
              <a:gd name="adj" fmla="val 50000"/>
            </a:avLst>
          </a:prstGeom>
          <a:solidFill>
            <a:srgbClr val="2A44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26" name="Text Placeholder 45216">
            <a:extLst>
              <a:ext uri="{FF2B5EF4-FFF2-40B4-BE49-F238E27FC236}">
                <a16:creationId xmlns:a16="http://schemas.microsoft.com/office/drawing/2014/main" id="{1F2D38C2-53BF-D7F9-AD31-74C9C6B71068}"/>
              </a:ext>
            </a:extLst>
          </p:cNvPr>
          <p:cNvSpPr txBox="1">
            <a:spLocks/>
          </p:cNvSpPr>
          <p:nvPr/>
        </p:nvSpPr>
        <p:spPr>
          <a:xfrm>
            <a:off x="3894848" y="3429250"/>
            <a:ext cx="2046000" cy="1510663"/>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Lack of visibility &amp; control</a:t>
            </a:r>
          </a:p>
        </p:txBody>
      </p:sp>
      <p:sp>
        <p:nvSpPr>
          <p:cNvPr id="28" name="Text Placeholder 45216">
            <a:extLst>
              <a:ext uri="{FF2B5EF4-FFF2-40B4-BE49-F238E27FC236}">
                <a16:creationId xmlns:a16="http://schemas.microsoft.com/office/drawing/2014/main" id="{0A9A08D4-8DC9-BD9F-D627-BE1CEB2EDE20}"/>
              </a:ext>
            </a:extLst>
          </p:cNvPr>
          <p:cNvSpPr txBox="1">
            <a:spLocks/>
          </p:cNvSpPr>
          <p:nvPr/>
        </p:nvSpPr>
        <p:spPr>
          <a:xfrm>
            <a:off x="6514875" y="3429250"/>
            <a:ext cx="2046000" cy="1510663"/>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Human error</a:t>
            </a:r>
          </a:p>
        </p:txBody>
      </p:sp>
      <p:sp>
        <p:nvSpPr>
          <p:cNvPr id="30" name="Text Placeholder 45216">
            <a:extLst>
              <a:ext uri="{FF2B5EF4-FFF2-40B4-BE49-F238E27FC236}">
                <a16:creationId xmlns:a16="http://schemas.microsoft.com/office/drawing/2014/main" id="{2380A8FE-D105-0C2B-FD13-D1C135FCA293}"/>
              </a:ext>
            </a:extLst>
          </p:cNvPr>
          <p:cNvSpPr txBox="1">
            <a:spLocks/>
          </p:cNvSpPr>
          <p:nvPr/>
        </p:nvSpPr>
        <p:spPr>
          <a:xfrm>
            <a:off x="9034041" y="3429250"/>
            <a:ext cx="2046000" cy="1510663"/>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Scalability issues</a:t>
            </a:r>
          </a:p>
        </p:txBody>
      </p:sp>
    </p:spTree>
    <p:extLst>
      <p:ext uri="{BB962C8B-B14F-4D97-AF65-F5344CB8AC3E}">
        <p14:creationId xmlns:p14="http://schemas.microsoft.com/office/powerpoint/2010/main" val="2485052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3D9C8FA4-AFCC-9FF4-DDEB-9ADC0EA038C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5A6B4DB-B444-7A12-4329-59DBD011C8DC}"/>
              </a:ext>
            </a:extLst>
          </p:cNvPr>
          <p:cNvSpPr>
            <a:spLocks noGrp="1"/>
          </p:cNvSpPr>
          <p:nvPr>
            <p:ph type="title" idx="4294967295"/>
          </p:nvPr>
        </p:nvSpPr>
        <p:spPr>
          <a:xfrm>
            <a:off x="655638" y="2741613"/>
            <a:ext cx="10964862"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9600">
                <a:solidFill>
                  <a:schemeClr val="bg1"/>
                </a:solidFill>
                <a:latin typeface="Segoe Sans Display Semibold"/>
                <a:ea typeface="+mn-ea"/>
                <a:cs typeface="Segoe Sans Display Semibold"/>
              </a:rPr>
              <a:t>A new frontier:</a:t>
            </a:r>
          </a:p>
        </p:txBody>
      </p:sp>
      <p:sp>
        <p:nvSpPr>
          <p:cNvPr id="2" name="Text Placeholder 1">
            <a:extLst>
              <a:ext uri="{FF2B5EF4-FFF2-40B4-BE49-F238E27FC236}">
                <a16:creationId xmlns:a16="http://schemas.microsoft.com/office/drawing/2014/main" id="{732EE745-0F33-1AF9-0325-77C18A53B612}"/>
              </a:ext>
            </a:extLst>
          </p:cNvPr>
          <p:cNvSpPr>
            <a:spLocks noGrp="1"/>
          </p:cNvSpPr>
          <p:nvPr>
            <p:ph type="body" sz="quarter" idx="16"/>
          </p:nvPr>
        </p:nvSpPr>
        <p:spPr>
          <a:xfrm>
            <a:off x="655983" y="4547619"/>
            <a:ext cx="10964997" cy="664797"/>
          </a:xfrm>
        </p:spPr>
        <p:txBody>
          <a:bodyPr vert="horz" wrap="square" lIns="0" tIns="0" rIns="0" bIns="0" rtlCol="0" anchor="t">
            <a:spAutoFit/>
          </a:bodyPr>
          <a:lstStyle/>
          <a:p>
            <a:r>
              <a:rPr lang="en-US" sz="4800">
                <a:latin typeface="Segoe Sans Display"/>
                <a:cs typeface="Segoe UI Semilight"/>
              </a:rPr>
              <a:t>Agentic AI</a:t>
            </a:r>
          </a:p>
        </p:txBody>
      </p:sp>
      <p:sp>
        <p:nvSpPr>
          <p:cNvPr id="5" name="Slide Number Placeholder 5">
            <a:extLst>
              <a:ext uri="{FF2B5EF4-FFF2-40B4-BE49-F238E27FC236}">
                <a16:creationId xmlns:a16="http://schemas.microsoft.com/office/drawing/2014/main" id="{EDC46952-3317-3B41-DEBD-43BF726B7B20}"/>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2279550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rgbClr val="0078D4"/>
                </a:solidFill>
                <a:latin typeface="Segoe Sans Text"/>
                <a:ea typeface="+mn-ea"/>
                <a:cs typeface="Segoe Sans Text"/>
              </a:rPr>
              <a:t>Why innovate with Azure AI apps and agents</a:t>
            </a:r>
            <a:endParaRPr lang="en-US">
              <a:ea typeface="+mn-ea"/>
            </a:endParaRPr>
          </a:p>
        </p:txBody>
      </p:sp>
      <p:sp>
        <p:nvSpPr>
          <p:cNvPr id="3" name="Rectangle: Rounded Corners 2">
            <a:extLst>
              <a:ext uri="{FF2B5EF4-FFF2-40B4-BE49-F238E27FC236}">
                <a16:creationId xmlns:a16="http://schemas.microsoft.com/office/drawing/2014/main" id="{4524EECA-1211-07F1-C34A-2F80BBE356AA}"/>
              </a:ext>
              <a:ext uri="{C183D7F6-B498-43B3-948B-1728B52AA6E4}">
                <adec:decorative xmlns:adec="http://schemas.microsoft.com/office/drawing/2017/decorative" val="1"/>
              </a:ext>
            </a:extLst>
          </p:cNvPr>
          <p:cNvSpPr/>
          <p:nvPr/>
        </p:nvSpPr>
        <p:spPr>
          <a:xfrm>
            <a:off x="464319" y="1268869"/>
            <a:ext cx="2554495" cy="4121827"/>
          </a:xfrm>
          <a:prstGeom prst="roundRect">
            <a:avLst>
              <a:gd name="adj" fmla="val 4802"/>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4ED9761-260D-CCD7-D521-055BD50E905C}"/>
              </a:ext>
              <a:ext uri="{C183D7F6-B498-43B3-948B-1728B52AA6E4}">
                <adec:decorative xmlns:adec="http://schemas.microsoft.com/office/drawing/2017/decorative" val="1"/>
              </a:ext>
            </a:extLst>
          </p:cNvPr>
          <p:cNvSpPr/>
          <p:nvPr/>
        </p:nvSpPr>
        <p:spPr>
          <a:xfrm>
            <a:off x="457482" y="2664800"/>
            <a:ext cx="2610853" cy="3506206"/>
          </a:xfrm>
          <a:custGeom>
            <a:avLst/>
            <a:gdLst>
              <a:gd name="connsiteX0" fmla="*/ 54288 w 2618913"/>
              <a:gd name="connsiteY0" fmla="*/ 386 h 2748221"/>
              <a:gd name="connsiteX1" fmla="*/ 103106 w 2618913"/>
              <a:gd name="connsiteY1" fmla="*/ 3421 h 2748221"/>
              <a:gd name="connsiteX2" fmla="*/ 232387 w 2618913"/>
              <a:gd name="connsiteY2" fmla="*/ 22301 h 2748221"/>
              <a:gd name="connsiteX3" fmla="*/ 391296 w 2618913"/>
              <a:gd name="connsiteY3" fmla="*/ 70851 h 2748221"/>
              <a:gd name="connsiteX4" fmla="*/ 574445 w 2618913"/>
              <a:gd name="connsiteY4" fmla="*/ 149069 h 2748221"/>
              <a:gd name="connsiteX5" fmla="*/ 780937 w 2618913"/>
              <a:gd name="connsiteY5" fmla="*/ 246168 h 2748221"/>
              <a:gd name="connsiteX6" fmla="*/ 895854 w 2618913"/>
              <a:gd name="connsiteY6" fmla="*/ 295617 h 2748221"/>
              <a:gd name="connsiteX7" fmla="*/ 1017954 w 2618913"/>
              <a:gd name="connsiteY7" fmla="*/ 341469 h 2748221"/>
              <a:gd name="connsiteX8" fmla="*/ 1288189 w 2618913"/>
              <a:gd name="connsiteY8" fmla="*/ 403504 h 2748221"/>
              <a:gd name="connsiteX9" fmla="*/ 1575481 w 2618913"/>
              <a:gd name="connsiteY9" fmla="*/ 392716 h 2748221"/>
              <a:gd name="connsiteX10" fmla="*/ 1644611 w 2618913"/>
              <a:gd name="connsiteY10" fmla="*/ 376532 h 2748221"/>
              <a:gd name="connsiteX11" fmla="*/ 1704763 w 2618913"/>
              <a:gd name="connsiteY11" fmla="*/ 358551 h 2748221"/>
              <a:gd name="connsiteX12" fmla="*/ 1821476 w 2618913"/>
              <a:gd name="connsiteY12" fmla="*/ 323488 h 2748221"/>
              <a:gd name="connsiteX13" fmla="*/ 2040537 w 2618913"/>
              <a:gd name="connsiteY13" fmla="*/ 254260 h 2748221"/>
              <a:gd name="connsiteX14" fmla="*/ 2231766 w 2618913"/>
              <a:gd name="connsiteY14" fmla="*/ 195821 h 2748221"/>
              <a:gd name="connsiteX15" fmla="*/ 2392470 w 2618913"/>
              <a:gd name="connsiteY15" fmla="*/ 165252 h 2748221"/>
              <a:gd name="connsiteX16" fmla="*/ 2520854 w 2618913"/>
              <a:gd name="connsiteY16" fmla="*/ 168849 h 2748221"/>
              <a:gd name="connsiteX17" fmla="*/ 2606144 w 2618913"/>
              <a:gd name="connsiteY17" fmla="*/ 183234 h 2748221"/>
              <a:gd name="connsiteX18" fmla="*/ 2618913 w 2618913"/>
              <a:gd name="connsiteY18" fmla="*/ 185956 h 2748221"/>
              <a:gd name="connsiteX19" fmla="*/ 2618913 w 2618913"/>
              <a:gd name="connsiteY19" fmla="*/ 2622461 h 2748221"/>
              <a:gd name="connsiteX20" fmla="*/ 2493153 w 2618913"/>
              <a:gd name="connsiteY20" fmla="*/ 2748221 h 2748221"/>
              <a:gd name="connsiteX21" fmla="*/ 125760 w 2618913"/>
              <a:gd name="connsiteY21" fmla="*/ 2748221 h 2748221"/>
              <a:gd name="connsiteX22" fmla="*/ 0 w 2618913"/>
              <a:gd name="connsiteY22" fmla="*/ 2622461 h 2748221"/>
              <a:gd name="connsiteX23" fmla="*/ 0 w 2618913"/>
              <a:gd name="connsiteY23" fmla="*/ 1049 h 2748221"/>
              <a:gd name="connsiteX24" fmla="*/ 16918 w 2618913"/>
              <a:gd name="connsiteY24" fmla="*/ 724 h 2748221"/>
              <a:gd name="connsiteX25" fmla="*/ 54288 w 2618913"/>
              <a:gd name="connsiteY25" fmla="*/ 386 h 27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18913" h="2748221">
                <a:moveTo>
                  <a:pt x="54288" y="386"/>
                </a:moveTo>
                <a:cubicBezTo>
                  <a:pt x="68765" y="949"/>
                  <a:pt x="85150" y="2073"/>
                  <a:pt x="103106" y="3421"/>
                </a:cubicBezTo>
                <a:cubicBezTo>
                  <a:pt x="139915" y="6118"/>
                  <a:pt x="183907" y="11512"/>
                  <a:pt x="232387" y="22301"/>
                </a:cubicBezTo>
                <a:cubicBezTo>
                  <a:pt x="280868" y="33989"/>
                  <a:pt x="333838" y="49273"/>
                  <a:pt x="391296" y="70851"/>
                </a:cubicBezTo>
                <a:cubicBezTo>
                  <a:pt x="448755" y="92428"/>
                  <a:pt x="508907" y="118501"/>
                  <a:pt x="574445" y="149069"/>
                </a:cubicBezTo>
                <a:cubicBezTo>
                  <a:pt x="639086" y="178738"/>
                  <a:pt x="707318" y="212903"/>
                  <a:pt x="780937" y="246168"/>
                </a:cubicBezTo>
                <a:cubicBezTo>
                  <a:pt x="817746" y="263250"/>
                  <a:pt x="856351" y="279434"/>
                  <a:pt x="895854" y="295617"/>
                </a:cubicBezTo>
                <a:cubicBezTo>
                  <a:pt x="935357" y="311800"/>
                  <a:pt x="975758" y="327983"/>
                  <a:pt x="1017954" y="341469"/>
                </a:cubicBezTo>
                <a:cubicBezTo>
                  <a:pt x="1102346" y="370239"/>
                  <a:pt x="1193023" y="392716"/>
                  <a:pt x="1288189" y="403504"/>
                </a:cubicBezTo>
                <a:cubicBezTo>
                  <a:pt x="1382456" y="413394"/>
                  <a:pt x="1481213" y="411596"/>
                  <a:pt x="1575481" y="392716"/>
                </a:cubicBezTo>
                <a:cubicBezTo>
                  <a:pt x="1598824" y="387321"/>
                  <a:pt x="1622166" y="381927"/>
                  <a:pt x="1644611" y="376532"/>
                </a:cubicBezTo>
                <a:cubicBezTo>
                  <a:pt x="1664363" y="370239"/>
                  <a:pt x="1685012" y="364845"/>
                  <a:pt x="1704763" y="358551"/>
                </a:cubicBezTo>
                <a:cubicBezTo>
                  <a:pt x="1744266" y="347762"/>
                  <a:pt x="1782871" y="336075"/>
                  <a:pt x="1821476" y="323488"/>
                </a:cubicBezTo>
                <a:cubicBezTo>
                  <a:pt x="1897788" y="300112"/>
                  <a:pt x="1971407" y="275837"/>
                  <a:pt x="2040537" y="254260"/>
                </a:cubicBezTo>
                <a:cubicBezTo>
                  <a:pt x="2108769" y="231783"/>
                  <a:pt x="2173409" y="211105"/>
                  <a:pt x="2231766" y="195821"/>
                </a:cubicBezTo>
                <a:cubicBezTo>
                  <a:pt x="2291020" y="179637"/>
                  <a:pt x="2343990" y="168849"/>
                  <a:pt x="2392470" y="165252"/>
                </a:cubicBezTo>
                <a:cubicBezTo>
                  <a:pt x="2440951" y="162555"/>
                  <a:pt x="2484045" y="164353"/>
                  <a:pt x="2520854" y="168849"/>
                </a:cubicBezTo>
                <a:cubicBezTo>
                  <a:pt x="2556766" y="174243"/>
                  <a:pt x="2586393" y="178738"/>
                  <a:pt x="2606144" y="183234"/>
                </a:cubicBezTo>
                <a:lnTo>
                  <a:pt x="2618913" y="185956"/>
                </a:lnTo>
                <a:lnTo>
                  <a:pt x="2618913" y="2622461"/>
                </a:lnTo>
                <a:cubicBezTo>
                  <a:pt x="2618913" y="2691916"/>
                  <a:pt x="2562608" y="2748221"/>
                  <a:pt x="2493153" y="2748221"/>
                </a:cubicBezTo>
                <a:lnTo>
                  <a:pt x="125760" y="2748221"/>
                </a:lnTo>
                <a:cubicBezTo>
                  <a:pt x="56305" y="2748221"/>
                  <a:pt x="0" y="2691916"/>
                  <a:pt x="0" y="2622461"/>
                </a:cubicBezTo>
                <a:lnTo>
                  <a:pt x="0" y="1049"/>
                </a:lnTo>
                <a:lnTo>
                  <a:pt x="16918" y="724"/>
                </a:lnTo>
                <a:cubicBezTo>
                  <a:pt x="27243" y="-175"/>
                  <a:pt x="39812" y="-175"/>
                  <a:pt x="54288" y="3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A6881008-3D43-44AC-00B2-EB8349256824}"/>
              </a:ext>
            </a:extLst>
          </p:cNvPr>
          <p:cNvSpPr/>
          <p:nvPr/>
        </p:nvSpPr>
        <p:spPr>
          <a:xfrm>
            <a:off x="466148" y="1462708"/>
            <a:ext cx="2515259" cy="1069782"/>
          </a:xfrm>
          <a:custGeom>
            <a:avLst/>
            <a:gdLst>
              <a:gd name="connsiteX0" fmla="*/ 125760 w 2618913"/>
              <a:gd name="connsiteY0" fmla="*/ 0 h 1653709"/>
              <a:gd name="connsiteX1" fmla="*/ 2493153 w 2618913"/>
              <a:gd name="connsiteY1" fmla="*/ 0 h 1653709"/>
              <a:gd name="connsiteX2" fmla="*/ 2618913 w 2618913"/>
              <a:gd name="connsiteY2" fmla="*/ 125760 h 1653709"/>
              <a:gd name="connsiteX3" fmla="*/ 2618913 w 2618913"/>
              <a:gd name="connsiteY3" fmla="*/ 1653709 h 1653709"/>
              <a:gd name="connsiteX4" fmla="*/ 2611531 w 2618913"/>
              <a:gd name="connsiteY4" fmla="*/ 1648197 h 1653709"/>
              <a:gd name="connsiteX5" fmla="*/ 2536117 w 2618913"/>
              <a:gd name="connsiteY5" fmla="*/ 1599647 h 1653709"/>
              <a:gd name="connsiteX6" fmla="*/ 2400550 w 2618913"/>
              <a:gd name="connsiteY6" fmla="*/ 1547502 h 1653709"/>
              <a:gd name="connsiteX7" fmla="*/ 2212912 w 2618913"/>
              <a:gd name="connsiteY7" fmla="*/ 1531318 h 1653709"/>
              <a:gd name="connsiteX8" fmla="*/ 1999238 w 2618913"/>
              <a:gd name="connsiteY8" fmla="*/ 1550199 h 1653709"/>
              <a:gd name="connsiteX9" fmla="*/ 1769404 w 2618913"/>
              <a:gd name="connsiteY9" fmla="*/ 1588858 h 1653709"/>
              <a:gd name="connsiteX10" fmla="*/ 1649998 w 2618913"/>
              <a:gd name="connsiteY10" fmla="*/ 1612234 h 1653709"/>
              <a:gd name="connsiteX11" fmla="*/ 1588948 w 2618913"/>
              <a:gd name="connsiteY11" fmla="*/ 1624821 h 1653709"/>
              <a:gd name="connsiteX12" fmla="*/ 1535081 w 2618913"/>
              <a:gd name="connsiteY12" fmla="*/ 1634711 h 1653709"/>
              <a:gd name="connsiteX13" fmla="*/ 1315122 w 2618913"/>
              <a:gd name="connsiteY13" fmla="*/ 1635610 h 1653709"/>
              <a:gd name="connsiteX14" fmla="*/ 1087981 w 2618913"/>
              <a:gd name="connsiteY14" fmla="*/ 1590657 h 1653709"/>
              <a:gd name="connsiteX15" fmla="*/ 973962 w 2618913"/>
              <a:gd name="connsiteY15" fmla="*/ 1556492 h 1653709"/>
              <a:gd name="connsiteX16" fmla="*/ 859943 w 2618913"/>
              <a:gd name="connsiteY16" fmla="*/ 1519631 h 1653709"/>
              <a:gd name="connsiteX17" fmla="*/ 636393 w 2618913"/>
              <a:gd name="connsiteY17" fmla="*/ 1452201 h 1653709"/>
              <a:gd name="connsiteX18" fmla="*/ 423617 w 2618913"/>
              <a:gd name="connsiteY18" fmla="*/ 1409945 h 1653709"/>
              <a:gd name="connsiteX19" fmla="*/ 304211 w 2618913"/>
              <a:gd name="connsiteY19" fmla="*/ 1402752 h 1653709"/>
              <a:gd name="connsiteX20" fmla="*/ 237774 w 2618913"/>
              <a:gd name="connsiteY20" fmla="*/ 1405449 h 1653709"/>
              <a:gd name="connsiteX21" fmla="*/ 97719 w 2618913"/>
              <a:gd name="connsiteY21" fmla="*/ 1431522 h 1653709"/>
              <a:gd name="connsiteX22" fmla="*/ 48340 w 2618913"/>
              <a:gd name="connsiteY22" fmla="*/ 1449503 h 1653709"/>
              <a:gd name="connsiteX23" fmla="*/ 13327 w 2618913"/>
              <a:gd name="connsiteY23" fmla="*/ 1464788 h 1653709"/>
              <a:gd name="connsiteX24" fmla="*/ 0 w 2618913"/>
              <a:gd name="connsiteY24" fmla="*/ 1471606 h 1653709"/>
              <a:gd name="connsiteX25" fmla="*/ 0 w 2618913"/>
              <a:gd name="connsiteY25" fmla="*/ 125760 h 1653709"/>
              <a:gd name="connsiteX26" fmla="*/ 125760 w 2618913"/>
              <a:gd name="connsiteY26" fmla="*/ 0 h 165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13" h="1653709">
                <a:moveTo>
                  <a:pt x="125760" y="0"/>
                </a:moveTo>
                <a:lnTo>
                  <a:pt x="2493153" y="0"/>
                </a:lnTo>
                <a:cubicBezTo>
                  <a:pt x="2562608" y="0"/>
                  <a:pt x="2618913" y="56305"/>
                  <a:pt x="2618913" y="125760"/>
                </a:cubicBezTo>
                <a:lnTo>
                  <a:pt x="2618913" y="1653709"/>
                </a:lnTo>
                <a:lnTo>
                  <a:pt x="2611531" y="1648197"/>
                </a:lnTo>
                <a:cubicBezTo>
                  <a:pt x="2595371" y="1635610"/>
                  <a:pt x="2570233" y="1618528"/>
                  <a:pt x="2536117" y="1599647"/>
                </a:cubicBezTo>
                <a:cubicBezTo>
                  <a:pt x="2501103" y="1580767"/>
                  <a:pt x="2456213" y="1561887"/>
                  <a:pt x="2400550" y="1547502"/>
                </a:cubicBezTo>
                <a:cubicBezTo>
                  <a:pt x="2345785" y="1534915"/>
                  <a:pt x="2281144" y="1530419"/>
                  <a:pt x="2212912" y="1531318"/>
                </a:cubicBezTo>
                <a:cubicBezTo>
                  <a:pt x="2144680" y="1532217"/>
                  <a:pt x="2072857" y="1540309"/>
                  <a:pt x="1999238" y="1550199"/>
                </a:cubicBezTo>
                <a:cubicBezTo>
                  <a:pt x="1924722" y="1560987"/>
                  <a:pt x="1847512" y="1574473"/>
                  <a:pt x="1769404" y="1588858"/>
                </a:cubicBezTo>
                <a:cubicBezTo>
                  <a:pt x="1729901" y="1596051"/>
                  <a:pt x="1690398" y="1604143"/>
                  <a:pt x="1649998" y="1612234"/>
                </a:cubicBezTo>
                <a:cubicBezTo>
                  <a:pt x="1629349" y="1616729"/>
                  <a:pt x="1608700" y="1620326"/>
                  <a:pt x="1588948" y="1624821"/>
                </a:cubicBezTo>
                <a:cubicBezTo>
                  <a:pt x="1570992" y="1627518"/>
                  <a:pt x="1553037" y="1631115"/>
                  <a:pt x="1535081" y="1634711"/>
                </a:cubicBezTo>
                <a:cubicBezTo>
                  <a:pt x="1463258" y="1643701"/>
                  <a:pt x="1389639" y="1644600"/>
                  <a:pt x="1315122" y="1635610"/>
                </a:cubicBezTo>
                <a:cubicBezTo>
                  <a:pt x="1239708" y="1628417"/>
                  <a:pt x="1164294" y="1610436"/>
                  <a:pt x="1087981" y="1590657"/>
                </a:cubicBezTo>
                <a:cubicBezTo>
                  <a:pt x="1050274" y="1579868"/>
                  <a:pt x="1011669" y="1568180"/>
                  <a:pt x="973962" y="1556492"/>
                </a:cubicBezTo>
                <a:cubicBezTo>
                  <a:pt x="935357" y="1543905"/>
                  <a:pt x="897650" y="1532217"/>
                  <a:pt x="859943" y="1519631"/>
                </a:cubicBezTo>
                <a:cubicBezTo>
                  <a:pt x="784528" y="1495356"/>
                  <a:pt x="709114" y="1471980"/>
                  <a:pt x="636393" y="1452201"/>
                </a:cubicBezTo>
                <a:cubicBezTo>
                  <a:pt x="562774" y="1433320"/>
                  <a:pt x="490951" y="1418036"/>
                  <a:pt x="423617" y="1409945"/>
                </a:cubicBezTo>
                <a:cubicBezTo>
                  <a:pt x="382318" y="1405449"/>
                  <a:pt x="341918" y="1402752"/>
                  <a:pt x="304211" y="1402752"/>
                </a:cubicBezTo>
                <a:cubicBezTo>
                  <a:pt x="280868" y="1402752"/>
                  <a:pt x="259321" y="1403651"/>
                  <a:pt x="237774" y="1405449"/>
                </a:cubicBezTo>
                <a:cubicBezTo>
                  <a:pt x="182111" y="1410844"/>
                  <a:pt x="135426" y="1419834"/>
                  <a:pt x="97719" y="1431522"/>
                </a:cubicBezTo>
                <a:cubicBezTo>
                  <a:pt x="78865" y="1436018"/>
                  <a:pt x="62705" y="1444109"/>
                  <a:pt x="48340" y="1449503"/>
                </a:cubicBezTo>
                <a:cubicBezTo>
                  <a:pt x="33976" y="1453999"/>
                  <a:pt x="23202" y="1460292"/>
                  <a:pt x="13327" y="1464788"/>
                </a:cubicBezTo>
                <a:lnTo>
                  <a:pt x="0" y="1471606"/>
                </a:lnTo>
                <a:lnTo>
                  <a:pt x="0" y="125760"/>
                </a:lnTo>
                <a:cubicBezTo>
                  <a:pt x="0" y="56305"/>
                  <a:pt x="56305" y="0"/>
                  <a:pt x="125760"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69945" rIns="69945" bIns="3497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ea typeface="+mn-ea"/>
                <a:cs typeface="+mn-cs"/>
              </a:rPr>
              <a:t>Empower developers to easily build AI apps and agents</a:t>
            </a:r>
          </a:p>
        </p:txBody>
      </p:sp>
      <p:sp>
        <p:nvSpPr>
          <p:cNvPr id="13" name="TextBox 42">
            <a:extLst>
              <a:ext uri="{FF2B5EF4-FFF2-40B4-BE49-F238E27FC236}">
                <a16:creationId xmlns:a16="http://schemas.microsoft.com/office/drawing/2014/main" id="{05DC3E02-0CF5-D26D-3B28-BED31E1DE0D2}"/>
              </a:ext>
            </a:extLst>
          </p:cNvPr>
          <p:cNvSpPr txBox="1"/>
          <p:nvPr/>
        </p:nvSpPr>
        <p:spPr>
          <a:xfrm>
            <a:off x="451270" y="3373058"/>
            <a:ext cx="2549653" cy="1815882"/>
          </a:xfrm>
          <a:prstGeom prst="rect">
            <a:avLst/>
          </a:prstGeom>
          <a:noFill/>
        </p:spPr>
        <p:txBody>
          <a:bodyPr wrap="square" rtlCol="0" anchor="ctr">
            <a:spAutoFit/>
          </a:bodyPr>
          <a:lstStyle>
            <a:defPPr>
              <a:defRPr lang="en-US"/>
            </a:defPPr>
            <a:lvl1pPr marL="0" algn="ctr"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l">
              <a:defRPr/>
            </a:pPr>
            <a:r>
              <a:rPr lang="en-US" sz="1600"/>
              <a:t>Enable developers </a:t>
            </a:r>
            <a:r>
              <a:rPr lang="en-US" sz="1600">
                <a:latin typeface="Segoe Sans Text Semibold" pitchFamily="2" charset="0"/>
                <a:cs typeface="Segoe Sans Text Semibold" pitchFamily="2" charset="0"/>
              </a:rPr>
              <a:t>with integrated AI-native tools</a:t>
            </a:r>
            <a:br>
              <a:rPr lang="en-US" sz="1600"/>
            </a:br>
            <a:endParaRPr lang="en-US" sz="1600"/>
          </a:p>
          <a:p>
            <a:pPr lvl="0" algn="l">
              <a:defRPr/>
            </a:pPr>
            <a:r>
              <a:rPr lang="en-US" sz="1600"/>
              <a:t>Reduce developer ramp-up and unlock AI-driven innovation across teams</a:t>
            </a:r>
          </a:p>
        </p:txBody>
      </p:sp>
      <p:sp>
        <p:nvSpPr>
          <p:cNvPr id="15" name="Freeform: Shape 14">
            <a:extLst>
              <a:ext uri="{FF2B5EF4-FFF2-40B4-BE49-F238E27FC236}">
                <a16:creationId xmlns:a16="http://schemas.microsoft.com/office/drawing/2014/main" id="{C2614072-78CD-F7B6-CDAD-54EFE52D30D9}"/>
              </a:ext>
              <a:ext uri="{C183D7F6-B498-43B3-948B-1728B52AA6E4}">
                <adec:decorative xmlns:adec="http://schemas.microsoft.com/office/drawing/2017/decorative" val="1"/>
              </a:ext>
            </a:extLst>
          </p:cNvPr>
          <p:cNvSpPr/>
          <p:nvPr/>
        </p:nvSpPr>
        <p:spPr>
          <a:xfrm>
            <a:off x="451270" y="2726344"/>
            <a:ext cx="634117" cy="220035"/>
          </a:xfrm>
          <a:custGeom>
            <a:avLst/>
            <a:gdLst>
              <a:gd name="connsiteX0" fmla="*/ 477 w 636075"/>
              <a:gd name="connsiteY0" fmla="*/ 356 h 220714"/>
              <a:gd name="connsiteX1" fmla="*/ 26591 w 636075"/>
              <a:gd name="connsiteY1" fmla="*/ 379 h 220714"/>
              <a:gd name="connsiteX2" fmla="*/ 104805 w 636075"/>
              <a:gd name="connsiteY2" fmla="*/ 2253 h 220714"/>
              <a:gd name="connsiteX3" fmla="*/ 130729 w 636075"/>
              <a:gd name="connsiteY3" fmla="*/ 4980 h 220714"/>
              <a:gd name="connsiteX4" fmla="*/ 182513 w 636075"/>
              <a:gd name="connsiteY4" fmla="*/ 11336 h 220714"/>
              <a:gd name="connsiteX5" fmla="*/ 234044 w 636075"/>
              <a:gd name="connsiteY5" fmla="*/ 21297 h 220714"/>
              <a:gd name="connsiteX6" fmla="*/ 284552 w 636075"/>
              <a:gd name="connsiteY6" fmla="*/ 32997 h 220714"/>
              <a:gd name="connsiteX7" fmla="*/ 332182 w 636075"/>
              <a:gd name="connsiteY7" fmla="*/ 47211 h 220714"/>
              <a:gd name="connsiteX8" fmla="*/ 420725 w 636075"/>
              <a:gd name="connsiteY8" fmla="*/ 81508 h 220714"/>
              <a:gd name="connsiteX9" fmla="*/ 495510 w 636075"/>
              <a:gd name="connsiteY9" fmla="*/ 119367 h 220714"/>
              <a:gd name="connsiteX10" fmla="*/ 556791 w 636075"/>
              <a:gd name="connsiteY10" fmla="*/ 157182 h 220714"/>
              <a:gd name="connsiteX11" fmla="*/ 600402 w 636075"/>
              <a:gd name="connsiteY11" fmla="*/ 190132 h 220714"/>
              <a:gd name="connsiteX12" fmla="*/ 636075 w 636075"/>
              <a:gd name="connsiteY12" fmla="*/ 220714 h 220714"/>
              <a:gd name="connsiteX13" fmla="*/ 591197 w 636075"/>
              <a:gd name="connsiteY13" fmla="*/ 205787 h 220714"/>
              <a:gd name="connsiteX14" fmla="*/ 540236 w 636075"/>
              <a:gd name="connsiteY14" fmla="*/ 187716 h 220714"/>
              <a:gd name="connsiteX15" fmla="*/ 475065 w 636075"/>
              <a:gd name="connsiteY15" fmla="*/ 166835 h 220714"/>
              <a:gd name="connsiteX16" fmla="*/ 398243 w 636075"/>
              <a:gd name="connsiteY16" fmla="*/ 145135 h 220714"/>
              <a:gd name="connsiteX17" fmla="*/ 311438 w 636075"/>
              <a:gd name="connsiteY17" fmla="*/ 124545 h 220714"/>
              <a:gd name="connsiteX18" fmla="*/ 265284 w 636075"/>
              <a:gd name="connsiteY18" fmla="*/ 114962 h 220714"/>
              <a:gd name="connsiteX19" fmla="*/ 218107 w 636075"/>
              <a:gd name="connsiteY19" fmla="*/ 107119 h 220714"/>
              <a:gd name="connsiteX20" fmla="*/ 194998 w 636075"/>
              <a:gd name="connsiteY20" fmla="*/ 102778 h 220714"/>
              <a:gd name="connsiteX21" fmla="*/ 169971 w 636075"/>
              <a:gd name="connsiteY21" fmla="*/ 100113 h 220714"/>
              <a:gd name="connsiteX22" fmla="*/ 121771 w 636075"/>
              <a:gd name="connsiteY22" fmla="*/ 94009 h 220714"/>
              <a:gd name="connsiteX23" fmla="*/ 24992 w 636075"/>
              <a:gd name="connsiteY23" fmla="*/ 87209 h 220714"/>
              <a:gd name="connsiteX24" fmla="*/ 0 w 636075"/>
              <a:gd name="connsiteY24" fmla="*/ 86640 h 220714"/>
              <a:gd name="connsiteX25" fmla="*/ 0 w 636075"/>
              <a:gd name="connsiteY25" fmla="*/ 373 h 22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6075" h="220714">
                <a:moveTo>
                  <a:pt x="477" y="356"/>
                </a:moveTo>
                <a:cubicBezTo>
                  <a:pt x="8605" y="21"/>
                  <a:pt x="17630" y="-250"/>
                  <a:pt x="26591" y="379"/>
                </a:cubicBezTo>
                <a:cubicBezTo>
                  <a:pt x="51872" y="-561"/>
                  <a:pt x="78818" y="427"/>
                  <a:pt x="104805" y="2253"/>
                </a:cubicBezTo>
                <a:cubicBezTo>
                  <a:pt x="113766" y="2883"/>
                  <a:pt x="121768" y="4351"/>
                  <a:pt x="130729" y="4980"/>
                </a:cubicBezTo>
                <a:cubicBezTo>
                  <a:pt x="148651" y="6240"/>
                  <a:pt x="165550" y="9239"/>
                  <a:pt x="182513" y="11336"/>
                </a:cubicBezTo>
                <a:cubicBezTo>
                  <a:pt x="200372" y="13497"/>
                  <a:pt x="217208" y="17397"/>
                  <a:pt x="234044" y="21297"/>
                </a:cubicBezTo>
                <a:cubicBezTo>
                  <a:pt x="250880" y="25197"/>
                  <a:pt x="267779" y="28196"/>
                  <a:pt x="284552" y="32997"/>
                </a:cubicBezTo>
                <a:cubicBezTo>
                  <a:pt x="300428" y="37735"/>
                  <a:pt x="316305" y="42473"/>
                  <a:pt x="332182" y="47211"/>
                </a:cubicBezTo>
                <a:cubicBezTo>
                  <a:pt x="363935" y="56688"/>
                  <a:pt x="392683" y="70481"/>
                  <a:pt x="420725" y="81508"/>
                </a:cubicBezTo>
                <a:cubicBezTo>
                  <a:pt x="447808" y="93373"/>
                  <a:pt x="472908" y="107816"/>
                  <a:pt x="495510" y="119367"/>
                </a:cubicBezTo>
                <a:cubicBezTo>
                  <a:pt x="518882" y="132782"/>
                  <a:pt x="538669" y="145946"/>
                  <a:pt x="556791" y="157182"/>
                </a:cubicBezTo>
                <a:cubicBezTo>
                  <a:pt x="574912" y="168417"/>
                  <a:pt x="587531" y="181077"/>
                  <a:pt x="600402" y="190132"/>
                </a:cubicBezTo>
                <a:cubicBezTo>
                  <a:pt x="623394" y="208955"/>
                  <a:pt x="636075" y="220714"/>
                  <a:pt x="636075" y="220714"/>
                </a:cubicBezTo>
                <a:cubicBezTo>
                  <a:pt x="636075" y="220714"/>
                  <a:pt x="620199" y="215976"/>
                  <a:pt x="591197" y="205787"/>
                </a:cubicBezTo>
                <a:cubicBezTo>
                  <a:pt x="577113" y="201175"/>
                  <a:pt x="560530" y="193670"/>
                  <a:pt x="540236" y="187716"/>
                </a:cubicBezTo>
                <a:cubicBezTo>
                  <a:pt x="520839" y="181824"/>
                  <a:pt x="498816" y="174843"/>
                  <a:pt x="475065" y="166835"/>
                </a:cubicBezTo>
                <a:cubicBezTo>
                  <a:pt x="451186" y="160628"/>
                  <a:pt x="425643" y="152494"/>
                  <a:pt x="398243" y="145135"/>
                </a:cubicBezTo>
                <a:cubicBezTo>
                  <a:pt x="369885" y="138614"/>
                  <a:pt x="341716" y="129389"/>
                  <a:pt x="311438" y="124545"/>
                </a:cubicBezTo>
                <a:cubicBezTo>
                  <a:pt x="296394" y="120771"/>
                  <a:pt x="281287" y="117898"/>
                  <a:pt x="265284" y="114962"/>
                </a:cubicBezTo>
                <a:cubicBezTo>
                  <a:pt x="250177" y="112089"/>
                  <a:pt x="234174" y="109153"/>
                  <a:pt x="218107" y="107119"/>
                </a:cubicBezTo>
                <a:lnTo>
                  <a:pt x="194998" y="102778"/>
                </a:lnTo>
                <a:lnTo>
                  <a:pt x="169971" y="100113"/>
                </a:lnTo>
                <a:cubicBezTo>
                  <a:pt x="153904" y="98079"/>
                  <a:pt x="137901" y="95143"/>
                  <a:pt x="121771" y="94009"/>
                </a:cubicBezTo>
                <a:cubicBezTo>
                  <a:pt x="89511" y="91743"/>
                  <a:pt x="56419" y="88512"/>
                  <a:pt x="24992" y="87209"/>
                </a:cubicBezTo>
                <a:lnTo>
                  <a:pt x="0" y="86640"/>
                </a:lnTo>
                <a:lnTo>
                  <a:pt x="0" y="373"/>
                </a:lnTo>
                <a:close/>
              </a:path>
            </a:pathLst>
          </a:cu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D38B19EB-5E7C-2979-C37C-DD5A6FD042E9}"/>
              </a:ext>
              <a:ext uri="{C183D7F6-B498-43B3-948B-1728B52AA6E4}">
                <adec:decorative xmlns:adec="http://schemas.microsoft.com/office/drawing/2017/decorative" val="1"/>
              </a:ext>
            </a:extLst>
          </p:cNvPr>
          <p:cNvSpPr/>
          <p:nvPr/>
        </p:nvSpPr>
        <p:spPr>
          <a:xfrm>
            <a:off x="3368276" y="1237293"/>
            <a:ext cx="2558732" cy="4124390"/>
          </a:xfrm>
          <a:prstGeom prst="roundRect">
            <a:avLst>
              <a:gd name="adj" fmla="val 4802"/>
            </a:avLst>
          </a:prstGeom>
          <a:solidFill>
            <a:srgbClr val="225B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86E6F1E-9B0F-63E5-53F8-932D6EDA6F9F}"/>
              </a:ext>
              <a:ext uri="{C183D7F6-B498-43B3-948B-1728B52AA6E4}">
                <adec:decorative xmlns:adec="http://schemas.microsoft.com/office/drawing/2017/decorative" val="1"/>
              </a:ext>
            </a:extLst>
          </p:cNvPr>
          <p:cNvSpPr/>
          <p:nvPr/>
        </p:nvSpPr>
        <p:spPr>
          <a:xfrm>
            <a:off x="3341173" y="2665715"/>
            <a:ext cx="2615184" cy="3506206"/>
          </a:xfrm>
          <a:custGeom>
            <a:avLst/>
            <a:gdLst>
              <a:gd name="connsiteX0" fmla="*/ 54288 w 2618913"/>
              <a:gd name="connsiteY0" fmla="*/ 386 h 2748221"/>
              <a:gd name="connsiteX1" fmla="*/ 103106 w 2618913"/>
              <a:gd name="connsiteY1" fmla="*/ 3421 h 2748221"/>
              <a:gd name="connsiteX2" fmla="*/ 232387 w 2618913"/>
              <a:gd name="connsiteY2" fmla="*/ 22301 h 2748221"/>
              <a:gd name="connsiteX3" fmla="*/ 391296 w 2618913"/>
              <a:gd name="connsiteY3" fmla="*/ 70851 h 2748221"/>
              <a:gd name="connsiteX4" fmla="*/ 574445 w 2618913"/>
              <a:gd name="connsiteY4" fmla="*/ 149069 h 2748221"/>
              <a:gd name="connsiteX5" fmla="*/ 780937 w 2618913"/>
              <a:gd name="connsiteY5" fmla="*/ 246168 h 2748221"/>
              <a:gd name="connsiteX6" fmla="*/ 895854 w 2618913"/>
              <a:gd name="connsiteY6" fmla="*/ 295617 h 2748221"/>
              <a:gd name="connsiteX7" fmla="*/ 1017954 w 2618913"/>
              <a:gd name="connsiteY7" fmla="*/ 341469 h 2748221"/>
              <a:gd name="connsiteX8" fmla="*/ 1288189 w 2618913"/>
              <a:gd name="connsiteY8" fmla="*/ 403504 h 2748221"/>
              <a:gd name="connsiteX9" fmla="*/ 1575481 w 2618913"/>
              <a:gd name="connsiteY9" fmla="*/ 392716 h 2748221"/>
              <a:gd name="connsiteX10" fmla="*/ 1644611 w 2618913"/>
              <a:gd name="connsiteY10" fmla="*/ 376532 h 2748221"/>
              <a:gd name="connsiteX11" fmla="*/ 1704763 w 2618913"/>
              <a:gd name="connsiteY11" fmla="*/ 358551 h 2748221"/>
              <a:gd name="connsiteX12" fmla="*/ 1821476 w 2618913"/>
              <a:gd name="connsiteY12" fmla="*/ 323488 h 2748221"/>
              <a:gd name="connsiteX13" fmla="*/ 2040537 w 2618913"/>
              <a:gd name="connsiteY13" fmla="*/ 254260 h 2748221"/>
              <a:gd name="connsiteX14" fmla="*/ 2231766 w 2618913"/>
              <a:gd name="connsiteY14" fmla="*/ 195821 h 2748221"/>
              <a:gd name="connsiteX15" fmla="*/ 2392470 w 2618913"/>
              <a:gd name="connsiteY15" fmla="*/ 165252 h 2748221"/>
              <a:gd name="connsiteX16" fmla="*/ 2520854 w 2618913"/>
              <a:gd name="connsiteY16" fmla="*/ 168849 h 2748221"/>
              <a:gd name="connsiteX17" fmla="*/ 2606144 w 2618913"/>
              <a:gd name="connsiteY17" fmla="*/ 183234 h 2748221"/>
              <a:gd name="connsiteX18" fmla="*/ 2618913 w 2618913"/>
              <a:gd name="connsiteY18" fmla="*/ 185956 h 2748221"/>
              <a:gd name="connsiteX19" fmla="*/ 2618913 w 2618913"/>
              <a:gd name="connsiteY19" fmla="*/ 2622461 h 2748221"/>
              <a:gd name="connsiteX20" fmla="*/ 2493153 w 2618913"/>
              <a:gd name="connsiteY20" fmla="*/ 2748221 h 2748221"/>
              <a:gd name="connsiteX21" fmla="*/ 125760 w 2618913"/>
              <a:gd name="connsiteY21" fmla="*/ 2748221 h 2748221"/>
              <a:gd name="connsiteX22" fmla="*/ 0 w 2618913"/>
              <a:gd name="connsiteY22" fmla="*/ 2622461 h 2748221"/>
              <a:gd name="connsiteX23" fmla="*/ 0 w 2618913"/>
              <a:gd name="connsiteY23" fmla="*/ 1049 h 2748221"/>
              <a:gd name="connsiteX24" fmla="*/ 16918 w 2618913"/>
              <a:gd name="connsiteY24" fmla="*/ 724 h 2748221"/>
              <a:gd name="connsiteX25" fmla="*/ 54288 w 2618913"/>
              <a:gd name="connsiteY25" fmla="*/ 386 h 27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18913" h="2748221">
                <a:moveTo>
                  <a:pt x="54288" y="386"/>
                </a:moveTo>
                <a:cubicBezTo>
                  <a:pt x="68765" y="949"/>
                  <a:pt x="85150" y="2073"/>
                  <a:pt x="103106" y="3421"/>
                </a:cubicBezTo>
                <a:cubicBezTo>
                  <a:pt x="139915" y="6118"/>
                  <a:pt x="183907" y="11512"/>
                  <a:pt x="232387" y="22301"/>
                </a:cubicBezTo>
                <a:cubicBezTo>
                  <a:pt x="280868" y="33989"/>
                  <a:pt x="333838" y="49273"/>
                  <a:pt x="391296" y="70851"/>
                </a:cubicBezTo>
                <a:cubicBezTo>
                  <a:pt x="448755" y="92428"/>
                  <a:pt x="508907" y="118501"/>
                  <a:pt x="574445" y="149069"/>
                </a:cubicBezTo>
                <a:cubicBezTo>
                  <a:pt x="639086" y="178738"/>
                  <a:pt x="707318" y="212903"/>
                  <a:pt x="780937" y="246168"/>
                </a:cubicBezTo>
                <a:cubicBezTo>
                  <a:pt x="817746" y="263250"/>
                  <a:pt x="856351" y="279434"/>
                  <a:pt x="895854" y="295617"/>
                </a:cubicBezTo>
                <a:cubicBezTo>
                  <a:pt x="935357" y="311800"/>
                  <a:pt x="975758" y="327983"/>
                  <a:pt x="1017954" y="341469"/>
                </a:cubicBezTo>
                <a:cubicBezTo>
                  <a:pt x="1102346" y="370239"/>
                  <a:pt x="1193023" y="392716"/>
                  <a:pt x="1288189" y="403504"/>
                </a:cubicBezTo>
                <a:cubicBezTo>
                  <a:pt x="1382456" y="413394"/>
                  <a:pt x="1481213" y="411596"/>
                  <a:pt x="1575481" y="392716"/>
                </a:cubicBezTo>
                <a:cubicBezTo>
                  <a:pt x="1598824" y="387321"/>
                  <a:pt x="1622166" y="381927"/>
                  <a:pt x="1644611" y="376532"/>
                </a:cubicBezTo>
                <a:cubicBezTo>
                  <a:pt x="1664363" y="370239"/>
                  <a:pt x="1685012" y="364845"/>
                  <a:pt x="1704763" y="358551"/>
                </a:cubicBezTo>
                <a:cubicBezTo>
                  <a:pt x="1744266" y="347762"/>
                  <a:pt x="1782871" y="336075"/>
                  <a:pt x="1821476" y="323488"/>
                </a:cubicBezTo>
                <a:cubicBezTo>
                  <a:pt x="1897788" y="300112"/>
                  <a:pt x="1971407" y="275837"/>
                  <a:pt x="2040537" y="254260"/>
                </a:cubicBezTo>
                <a:cubicBezTo>
                  <a:pt x="2108769" y="231783"/>
                  <a:pt x="2173409" y="211105"/>
                  <a:pt x="2231766" y="195821"/>
                </a:cubicBezTo>
                <a:cubicBezTo>
                  <a:pt x="2291020" y="179637"/>
                  <a:pt x="2343990" y="168849"/>
                  <a:pt x="2392470" y="165252"/>
                </a:cubicBezTo>
                <a:cubicBezTo>
                  <a:pt x="2440951" y="162555"/>
                  <a:pt x="2484045" y="164353"/>
                  <a:pt x="2520854" y="168849"/>
                </a:cubicBezTo>
                <a:cubicBezTo>
                  <a:pt x="2556766" y="174243"/>
                  <a:pt x="2586393" y="178738"/>
                  <a:pt x="2606144" y="183234"/>
                </a:cubicBezTo>
                <a:lnTo>
                  <a:pt x="2618913" y="185956"/>
                </a:lnTo>
                <a:lnTo>
                  <a:pt x="2618913" y="2622461"/>
                </a:lnTo>
                <a:cubicBezTo>
                  <a:pt x="2618913" y="2691916"/>
                  <a:pt x="2562608" y="2748221"/>
                  <a:pt x="2493153" y="2748221"/>
                </a:cubicBezTo>
                <a:lnTo>
                  <a:pt x="125760" y="2748221"/>
                </a:lnTo>
                <a:cubicBezTo>
                  <a:pt x="56305" y="2748221"/>
                  <a:pt x="0" y="2691916"/>
                  <a:pt x="0" y="2622461"/>
                </a:cubicBezTo>
                <a:lnTo>
                  <a:pt x="0" y="1049"/>
                </a:lnTo>
                <a:lnTo>
                  <a:pt x="16918" y="724"/>
                </a:lnTo>
                <a:cubicBezTo>
                  <a:pt x="27243" y="-175"/>
                  <a:pt x="39812" y="-175"/>
                  <a:pt x="54288" y="3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R="0" lvl="0" algn="ctr" defTabSz="932742" rtl="0" eaLnBrk="1" fontAlgn="auto" latinLnBrk="0" hangingPunct="1">
              <a:lnSpc>
                <a:spcPct val="100000"/>
              </a:lnSpc>
              <a:spcBef>
                <a:spcPts val="0"/>
              </a:spcBef>
              <a:spcAft>
                <a:spcPts val="0"/>
              </a:spcAft>
              <a:buClrTx/>
              <a:buSzTx/>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95178A0-E2A5-48FF-F5A2-FD4D53142558}"/>
              </a:ext>
            </a:extLst>
          </p:cNvPr>
          <p:cNvSpPr/>
          <p:nvPr/>
        </p:nvSpPr>
        <p:spPr>
          <a:xfrm>
            <a:off x="3424672" y="1462708"/>
            <a:ext cx="2433867" cy="1185136"/>
          </a:xfrm>
          <a:custGeom>
            <a:avLst/>
            <a:gdLst>
              <a:gd name="connsiteX0" fmla="*/ 125760 w 2618913"/>
              <a:gd name="connsiteY0" fmla="*/ 0 h 1653709"/>
              <a:gd name="connsiteX1" fmla="*/ 2493153 w 2618913"/>
              <a:gd name="connsiteY1" fmla="*/ 0 h 1653709"/>
              <a:gd name="connsiteX2" fmla="*/ 2618913 w 2618913"/>
              <a:gd name="connsiteY2" fmla="*/ 125760 h 1653709"/>
              <a:gd name="connsiteX3" fmla="*/ 2618913 w 2618913"/>
              <a:gd name="connsiteY3" fmla="*/ 1653709 h 1653709"/>
              <a:gd name="connsiteX4" fmla="*/ 2611531 w 2618913"/>
              <a:gd name="connsiteY4" fmla="*/ 1648197 h 1653709"/>
              <a:gd name="connsiteX5" fmla="*/ 2536117 w 2618913"/>
              <a:gd name="connsiteY5" fmla="*/ 1599647 h 1653709"/>
              <a:gd name="connsiteX6" fmla="*/ 2400550 w 2618913"/>
              <a:gd name="connsiteY6" fmla="*/ 1547502 h 1653709"/>
              <a:gd name="connsiteX7" fmla="*/ 2212912 w 2618913"/>
              <a:gd name="connsiteY7" fmla="*/ 1531318 h 1653709"/>
              <a:gd name="connsiteX8" fmla="*/ 1999238 w 2618913"/>
              <a:gd name="connsiteY8" fmla="*/ 1550199 h 1653709"/>
              <a:gd name="connsiteX9" fmla="*/ 1769404 w 2618913"/>
              <a:gd name="connsiteY9" fmla="*/ 1588858 h 1653709"/>
              <a:gd name="connsiteX10" fmla="*/ 1649998 w 2618913"/>
              <a:gd name="connsiteY10" fmla="*/ 1612234 h 1653709"/>
              <a:gd name="connsiteX11" fmla="*/ 1588948 w 2618913"/>
              <a:gd name="connsiteY11" fmla="*/ 1624821 h 1653709"/>
              <a:gd name="connsiteX12" fmla="*/ 1535081 w 2618913"/>
              <a:gd name="connsiteY12" fmla="*/ 1634711 h 1653709"/>
              <a:gd name="connsiteX13" fmla="*/ 1315122 w 2618913"/>
              <a:gd name="connsiteY13" fmla="*/ 1635610 h 1653709"/>
              <a:gd name="connsiteX14" fmla="*/ 1087981 w 2618913"/>
              <a:gd name="connsiteY14" fmla="*/ 1590657 h 1653709"/>
              <a:gd name="connsiteX15" fmla="*/ 973962 w 2618913"/>
              <a:gd name="connsiteY15" fmla="*/ 1556492 h 1653709"/>
              <a:gd name="connsiteX16" fmla="*/ 859943 w 2618913"/>
              <a:gd name="connsiteY16" fmla="*/ 1519631 h 1653709"/>
              <a:gd name="connsiteX17" fmla="*/ 636393 w 2618913"/>
              <a:gd name="connsiteY17" fmla="*/ 1452201 h 1653709"/>
              <a:gd name="connsiteX18" fmla="*/ 423617 w 2618913"/>
              <a:gd name="connsiteY18" fmla="*/ 1409945 h 1653709"/>
              <a:gd name="connsiteX19" fmla="*/ 304211 w 2618913"/>
              <a:gd name="connsiteY19" fmla="*/ 1402752 h 1653709"/>
              <a:gd name="connsiteX20" fmla="*/ 237774 w 2618913"/>
              <a:gd name="connsiteY20" fmla="*/ 1405449 h 1653709"/>
              <a:gd name="connsiteX21" fmla="*/ 97719 w 2618913"/>
              <a:gd name="connsiteY21" fmla="*/ 1431522 h 1653709"/>
              <a:gd name="connsiteX22" fmla="*/ 48340 w 2618913"/>
              <a:gd name="connsiteY22" fmla="*/ 1449503 h 1653709"/>
              <a:gd name="connsiteX23" fmla="*/ 13327 w 2618913"/>
              <a:gd name="connsiteY23" fmla="*/ 1464788 h 1653709"/>
              <a:gd name="connsiteX24" fmla="*/ 0 w 2618913"/>
              <a:gd name="connsiteY24" fmla="*/ 1471606 h 1653709"/>
              <a:gd name="connsiteX25" fmla="*/ 0 w 2618913"/>
              <a:gd name="connsiteY25" fmla="*/ 125760 h 1653709"/>
              <a:gd name="connsiteX26" fmla="*/ 125760 w 2618913"/>
              <a:gd name="connsiteY26" fmla="*/ 0 h 165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13" h="1653709">
                <a:moveTo>
                  <a:pt x="125760" y="0"/>
                </a:moveTo>
                <a:lnTo>
                  <a:pt x="2493153" y="0"/>
                </a:lnTo>
                <a:cubicBezTo>
                  <a:pt x="2562608" y="0"/>
                  <a:pt x="2618913" y="56305"/>
                  <a:pt x="2618913" y="125760"/>
                </a:cubicBezTo>
                <a:lnTo>
                  <a:pt x="2618913" y="1653709"/>
                </a:lnTo>
                <a:lnTo>
                  <a:pt x="2611531" y="1648197"/>
                </a:lnTo>
                <a:cubicBezTo>
                  <a:pt x="2595371" y="1635610"/>
                  <a:pt x="2570233" y="1618528"/>
                  <a:pt x="2536117" y="1599647"/>
                </a:cubicBezTo>
                <a:cubicBezTo>
                  <a:pt x="2501103" y="1580767"/>
                  <a:pt x="2456213" y="1561887"/>
                  <a:pt x="2400550" y="1547502"/>
                </a:cubicBezTo>
                <a:cubicBezTo>
                  <a:pt x="2345785" y="1534915"/>
                  <a:pt x="2281144" y="1530419"/>
                  <a:pt x="2212912" y="1531318"/>
                </a:cubicBezTo>
                <a:cubicBezTo>
                  <a:pt x="2144680" y="1532217"/>
                  <a:pt x="2072857" y="1540309"/>
                  <a:pt x="1999238" y="1550199"/>
                </a:cubicBezTo>
                <a:cubicBezTo>
                  <a:pt x="1924722" y="1560987"/>
                  <a:pt x="1847512" y="1574473"/>
                  <a:pt x="1769404" y="1588858"/>
                </a:cubicBezTo>
                <a:cubicBezTo>
                  <a:pt x="1729901" y="1596051"/>
                  <a:pt x="1690398" y="1604143"/>
                  <a:pt x="1649998" y="1612234"/>
                </a:cubicBezTo>
                <a:cubicBezTo>
                  <a:pt x="1629349" y="1616729"/>
                  <a:pt x="1608700" y="1620326"/>
                  <a:pt x="1588948" y="1624821"/>
                </a:cubicBezTo>
                <a:cubicBezTo>
                  <a:pt x="1570992" y="1627518"/>
                  <a:pt x="1553037" y="1631115"/>
                  <a:pt x="1535081" y="1634711"/>
                </a:cubicBezTo>
                <a:cubicBezTo>
                  <a:pt x="1463258" y="1643701"/>
                  <a:pt x="1389639" y="1644600"/>
                  <a:pt x="1315122" y="1635610"/>
                </a:cubicBezTo>
                <a:cubicBezTo>
                  <a:pt x="1239708" y="1628417"/>
                  <a:pt x="1164294" y="1610436"/>
                  <a:pt x="1087981" y="1590657"/>
                </a:cubicBezTo>
                <a:cubicBezTo>
                  <a:pt x="1050274" y="1579868"/>
                  <a:pt x="1011669" y="1568180"/>
                  <a:pt x="973962" y="1556492"/>
                </a:cubicBezTo>
                <a:cubicBezTo>
                  <a:pt x="935357" y="1543905"/>
                  <a:pt x="897650" y="1532217"/>
                  <a:pt x="859943" y="1519631"/>
                </a:cubicBezTo>
                <a:cubicBezTo>
                  <a:pt x="784528" y="1495356"/>
                  <a:pt x="709114" y="1471980"/>
                  <a:pt x="636393" y="1452201"/>
                </a:cubicBezTo>
                <a:cubicBezTo>
                  <a:pt x="562774" y="1433320"/>
                  <a:pt x="490951" y="1418036"/>
                  <a:pt x="423617" y="1409945"/>
                </a:cubicBezTo>
                <a:cubicBezTo>
                  <a:pt x="382318" y="1405449"/>
                  <a:pt x="341918" y="1402752"/>
                  <a:pt x="304211" y="1402752"/>
                </a:cubicBezTo>
                <a:cubicBezTo>
                  <a:pt x="280868" y="1402752"/>
                  <a:pt x="259321" y="1403651"/>
                  <a:pt x="237774" y="1405449"/>
                </a:cubicBezTo>
                <a:cubicBezTo>
                  <a:pt x="182111" y="1410844"/>
                  <a:pt x="135426" y="1419834"/>
                  <a:pt x="97719" y="1431522"/>
                </a:cubicBezTo>
                <a:cubicBezTo>
                  <a:pt x="78865" y="1436018"/>
                  <a:pt x="62705" y="1444109"/>
                  <a:pt x="48340" y="1449503"/>
                </a:cubicBezTo>
                <a:cubicBezTo>
                  <a:pt x="33976" y="1453999"/>
                  <a:pt x="23202" y="1460292"/>
                  <a:pt x="13327" y="1464788"/>
                </a:cubicBezTo>
                <a:lnTo>
                  <a:pt x="0" y="1471606"/>
                </a:lnTo>
                <a:lnTo>
                  <a:pt x="0" y="125760"/>
                </a:lnTo>
                <a:cubicBezTo>
                  <a:pt x="0" y="56305"/>
                  <a:pt x="56305" y="0"/>
                  <a:pt x="125760"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69945" rIns="69945" bIns="3497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a:solidFill>
                  <a:srgbClr val="FFFFFF"/>
                </a:solidFill>
              </a:rPr>
              <a:t>Design, customize, </a:t>
            </a:r>
          </a:p>
          <a:p>
            <a:pPr algn="ctr"/>
            <a:r>
              <a:rPr lang="en-US" sz="2000">
                <a:solidFill>
                  <a:srgbClr val="FFFFFF"/>
                </a:solidFill>
              </a:rPr>
              <a:t>and manage </a:t>
            </a:r>
          </a:p>
          <a:p>
            <a:pPr algn="ctr"/>
            <a:r>
              <a:rPr lang="en-US" sz="2000">
                <a:solidFill>
                  <a:srgbClr val="FFFFFF"/>
                </a:solidFill>
              </a:rPr>
              <a:t>AI apps and agents at scale</a:t>
            </a:r>
          </a:p>
        </p:txBody>
      </p:sp>
      <p:sp>
        <p:nvSpPr>
          <p:cNvPr id="23" name="TextBox 58">
            <a:extLst>
              <a:ext uri="{FF2B5EF4-FFF2-40B4-BE49-F238E27FC236}">
                <a16:creationId xmlns:a16="http://schemas.microsoft.com/office/drawing/2014/main" id="{E04A5C7C-A66E-BE37-3062-82501FA3249C}"/>
              </a:ext>
            </a:extLst>
          </p:cNvPr>
          <p:cNvSpPr txBox="1"/>
          <p:nvPr/>
        </p:nvSpPr>
        <p:spPr>
          <a:xfrm>
            <a:off x="3358319" y="3373058"/>
            <a:ext cx="2638133" cy="2062103"/>
          </a:xfrm>
          <a:prstGeom prst="rect">
            <a:avLst/>
          </a:prstGeom>
          <a:noFill/>
        </p:spPr>
        <p:txBody>
          <a:bodyPr wrap="square" rtlCol="0" anchor="ctr">
            <a:spAutoFit/>
          </a:bodyPr>
          <a:lstStyle>
            <a:defPPr>
              <a:defRPr lang="en-US"/>
            </a:defPPr>
            <a:lvl1pPr marL="0" algn="ctr"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l">
              <a:defRPr/>
            </a:pPr>
            <a:r>
              <a:rPr lang="en-US" sz="1600"/>
              <a:t>Orchestrate models, agents, and AI apps through a </a:t>
            </a:r>
            <a:r>
              <a:rPr lang="en-US" sz="1600">
                <a:latin typeface="Segoe Sans Text Semibold" pitchFamily="2" charset="0"/>
                <a:cs typeface="Segoe Sans Text Semibold" pitchFamily="2" charset="0"/>
              </a:rPr>
              <a:t>unified platform</a:t>
            </a:r>
          </a:p>
          <a:p>
            <a:pPr lvl="0" algn="l">
              <a:defRPr/>
            </a:pPr>
            <a:endParaRPr lang="en-US" sz="1600"/>
          </a:p>
          <a:p>
            <a:pPr lvl="0" algn="l">
              <a:defRPr/>
            </a:pPr>
            <a:r>
              <a:rPr lang="en-US" sz="1600"/>
              <a:t>Get end-to-end visibility and centralized resource management across departments</a:t>
            </a:r>
          </a:p>
        </p:txBody>
      </p:sp>
      <p:sp>
        <p:nvSpPr>
          <p:cNvPr id="25" name="Freeform: Shape 24">
            <a:extLst>
              <a:ext uri="{FF2B5EF4-FFF2-40B4-BE49-F238E27FC236}">
                <a16:creationId xmlns:a16="http://schemas.microsoft.com/office/drawing/2014/main" id="{8FEDBA0F-D47E-D9EC-FD37-FB82D424AB7E}"/>
              </a:ext>
              <a:ext uri="{C183D7F6-B498-43B3-948B-1728B52AA6E4}">
                <adec:decorative xmlns:adec="http://schemas.microsoft.com/office/drawing/2017/decorative" val="1"/>
              </a:ext>
            </a:extLst>
          </p:cNvPr>
          <p:cNvSpPr/>
          <p:nvPr/>
        </p:nvSpPr>
        <p:spPr>
          <a:xfrm>
            <a:off x="3341173" y="2727298"/>
            <a:ext cx="635169" cy="220171"/>
          </a:xfrm>
          <a:custGeom>
            <a:avLst/>
            <a:gdLst>
              <a:gd name="connsiteX0" fmla="*/ 477 w 636075"/>
              <a:gd name="connsiteY0" fmla="*/ 356 h 220714"/>
              <a:gd name="connsiteX1" fmla="*/ 26591 w 636075"/>
              <a:gd name="connsiteY1" fmla="*/ 379 h 220714"/>
              <a:gd name="connsiteX2" fmla="*/ 104805 w 636075"/>
              <a:gd name="connsiteY2" fmla="*/ 2253 h 220714"/>
              <a:gd name="connsiteX3" fmla="*/ 130729 w 636075"/>
              <a:gd name="connsiteY3" fmla="*/ 4980 h 220714"/>
              <a:gd name="connsiteX4" fmla="*/ 182513 w 636075"/>
              <a:gd name="connsiteY4" fmla="*/ 11336 h 220714"/>
              <a:gd name="connsiteX5" fmla="*/ 234044 w 636075"/>
              <a:gd name="connsiteY5" fmla="*/ 21297 h 220714"/>
              <a:gd name="connsiteX6" fmla="*/ 284552 w 636075"/>
              <a:gd name="connsiteY6" fmla="*/ 32997 h 220714"/>
              <a:gd name="connsiteX7" fmla="*/ 332182 w 636075"/>
              <a:gd name="connsiteY7" fmla="*/ 47211 h 220714"/>
              <a:gd name="connsiteX8" fmla="*/ 420725 w 636075"/>
              <a:gd name="connsiteY8" fmla="*/ 81508 h 220714"/>
              <a:gd name="connsiteX9" fmla="*/ 495510 w 636075"/>
              <a:gd name="connsiteY9" fmla="*/ 119367 h 220714"/>
              <a:gd name="connsiteX10" fmla="*/ 556791 w 636075"/>
              <a:gd name="connsiteY10" fmla="*/ 157182 h 220714"/>
              <a:gd name="connsiteX11" fmla="*/ 600402 w 636075"/>
              <a:gd name="connsiteY11" fmla="*/ 190132 h 220714"/>
              <a:gd name="connsiteX12" fmla="*/ 636075 w 636075"/>
              <a:gd name="connsiteY12" fmla="*/ 220714 h 220714"/>
              <a:gd name="connsiteX13" fmla="*/ 591197 w 636075"/>
              <a:gd name="connsiteY13" fmla="*/ 205787 h 220714"/>
              <a:gd name="connsiteX14" fmla="*/ 540236 w 636075"/>
              <a:gd name="connsiteY14" fmla="*/ 187716 h 220714"/>
              <a:gd name="connsiteX15" fmla="*/ 475065 w 636075"/>
              <a:gd name="connsiteY15" fmla="*/ 166835 h 220714"/>
              <a:gd name="connsiteX16" fmla="*/ 398243 w 636075"/>
              <a:gd name="connsiteY16" fmla="*/ 145135 h 220714"/>
              <a:gd name="connsiteX17" fmla="*/ 311438 w 636075"/>
              <a:gd name="connsiteY17" fmla="*/ 124545 h 220714"/>
              <a:gd name="connsiteX18" fmla="*/ 265284 w 636075"/>
              <a:gd name="connsiteY18" fmla="*/ 114962 h 220714"/>
              <a:gd name="connsiteX19" fmla="*/ 218107 w 636075"/>
              <a:gd name="connsiteY19" fmla="*/ 107119 h 220714"/>
              <a:gd name="connsiteX20" fmla="*/ 194998 w 636075"/>
              <a:gd name="connsiteY20" fmla="*/ 102778 h 220714"/>
              <a:gd name="connsiteX21" fmla="*/ 169971 w 636075"/>
              <a:gd name="connsiteY21" fmla="*/ 100113 h 220714"/>
              <a:gd name="connsiteX22" fmla="*/ 121771 w 636075"/>
              <a:gd name="connsiteY22" fmla="*/ 94009 h 220714"/>
              <a:gd name="connsiteX23" fmla="*/ 24992 w 636075"/>
              <a:gd name="connsiteY23" fmla="*/ 87209 h 220714"/>
              <a:gd name="connsiteX24" fmla="*/ 0 w 636075"/>
              <a:gd name="connsiteY24" fmla="*/ 86640 h 220714"/>
              <a:gd name="connsiteX25" fmla="*/ 0 w 636075"/>
              <a:gd name="connsiteY25" fmla="*/ 373 h 22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6075" h="220714">
                <a:moveTo>
                  <a:pt x="477" y="356"/>
                </a:moveTo>
                <a:cubicBezTo>
                  <a:pt x="8605" y="21"/>
                  <a:pt x="17630" y="-250"/>
                  <a:pt x="26591" y="379"/>
                </a:cubicBezTo>
                <a:cubicBezTo>
                  <a:pt x="51872" y="-561"/>
                  <a:pt x="78818" y="427"/>
                  <a:pt x="104805" y="2253"/>
                </a:cubicBezTo>
                <a:cubicBezTo>
                  <a:pt x="113766" y="2883"/>
                  <a:pt x="121768" y="4351"/>
                  <a:pt x="130729" y="4980"/>
                </a:cubicBezTo>
                <a:cubicBezTo>
                  <a:pt x="148651" y="6240"/>
                  <a:pt x="165550" y="9239"/>
                  <a:pt x="182513" y="11336"/>
                </a:cubicBezTo>
                <a:cubicBezTo>
                  <a:pt x="200372" y="13497"/>
                  <a:pt x="217208" y="17397"/>
                  <a:pt x="234044" y="21297"/>
                </a:cubicBezTo>
                <a:cubicBezTo>
                  <a:pt x="250880" y="25197"/>
                  <a:pt x="267779" y="28196"/>
                  <a:pt x="284552" y="32997"/>
                </a:cubicBezTo>
                <a:cubicBezTo>
                  <a:pt x="300428" y="37735"/>
                  <a:pt x="316305" y="42473"/>
                  <a:pt x="332182" y="47211"/>
                </a:cubicBezTo>
                <a:cubicBezTo>
                  <a:pt x="363935" y="56688"/>
                  <a:pt x="392683" y="70481"/>
                  <a:pt x="420725" y="81508"/>
                </a:cubicBezTo>
                <a:cubicBezTo>
                  <a:pt x="447808" y="93373"/>
                  <a:pt x="472908" y="107816"/>
                  <a:pt x="495510" y="119367"/>
                </a:cubicBezTo>
                <a:cubicBezTo>
                  <a:pt x="518882" y="132782"/>
                  <a:pt x="538669" y="145946"/>
                  <a:pt x="556791" y="157182"/>
                </a:cubicBezTo>
                <a:cubicBezTo>
                  <a:pt x="574912" y="168417"/>
                  <a:pt x="587531" y="181077"/>
                  <a:pt x="600402" y="190132"/>
                </a:cubicBezTo>
                <a:cubicBezTo>
                  <a:pt x="623394" y="208955"/>
                  <a:pt x="636075" y="220714"/>
                  <a:pt x="636075" y="220714"/>
                </a:cubicBezTo>
                <a:cubicBezTo>
                  <a:pt x="636075" y="220714"/>
                  <a:pt x="620199" y="215976"/>
                  <a:pt x="591197" y="205787"/>
                </a:cubicBezTo>
                <a:cubicBezTo>
                  <a:pt x="577113" y="201175"/>
                  <a:pt x="560530" y="193670"/>
                  <a:pt x="540236" y="187716"/>
                </a:cubicBezTo>
                <a:cubicBezTo>
                  <a:pt x="520839" y="181824"/>
                  <a:pt x="498816" y="174843"/>
                  <a:pt x="475065" y="166835"/>
                </a:cubicBezTo>
                <a:cubicBezTo>
                  <a:pt x="451186" y="160628"/>
                  <a:pt x="425643" y="152494"/>
                  <a:pt x="398243" y="145135"/>
                </a:cubicBezTo>
                <a:cubicBezTo>
                  <a:pt x="369885" y="138614"/>
                  <a:pt x="341716" y="129389"/>
                  <a:pt x="311438" y="124545"/>
                </a:cubicBezTo>
                <a:cubicBezTo>
                  <a:pt x="296394" y="120771"/>
                  <a:pt x="281287" y="117898"/>
                  <a:pt x="265284" y="114962"/>
                </a:cubicBezTo>
                <a:cubicBezTo>
                  <a:pt x="250177" y="112089"/>
                  <a:pt x="234174" y="109153"/>
                  <a:pt x="218107" y="107119"/>
                </a:cubicBezTo>
                <a:lnTo>
                  <a:pt x="194998" y="102778"/>
                </a:lnTo>
                <a:lnTo>
                  <a:pt x="169971" y="100113"/>
                </a:lnTo>
                <a:cubicBezTo>
                  <a:pt x="153904" y="98079"/>
                  <a:pt x="137901" y="95143"/>
                  <a:pt x="121771" y="94009"/>
                </a:cubicBezTo>
                <a:cubicBezTo>
                  <a:pt x="89511" y="91743"/>
                  <a:pt x="56419" y="88512"/>
                  <a:pt x="24992" y="87209"/>
                </a:cubicBezTo>
                <a:lnTo>
                  <a:pt x="0" y="86640"/>
                </a:lnTo>
                <a:lnTo>
                  <a:pt x="0" y="373"/>
                </a:lnTo>
                <a:close/>
              </a:path>
            </a:pathLst>
          </a:custGeom>
          <a:solidFill>
            <a:srgbClr val="225B6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CBD725D-C917-7C00-6192-4AB0CD6234A9}"/>
              </a:ext>
              <a:ext uri="{C183D7F6-B498-43B3-948B-1728B52AA6E4}">
                <adec:decorative xmlns:adec="http://schemas.microsoft.com/office/drawing/2017/decorative" val="1"/>
              </a:ext>
            </a:extLst>
          </p:cNvPr>
          <p:cNvSpPr/>
          <p:nvPr/>
        </p:nvSpPr>
        <p:spPr>
          <a:xfrm>
            <a:off x="6329156" y="1239199"/>
            <a:ext cx="2558732" cy="4124390"/>
          </a:xfrm>
          <a:prstGeom prst="roundRect">
            <a:avLst>
              <a:gd name="adj" fmla="val 4802"/>
            </a:avLst>
          </a:prstGeom>
          <a:solidFill>
            <a:srgbClr val="0078D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712D82B-3084-BE5E-EEC3-A19F0BA0FB36}"/>
              </a:ext>
              <a:ext uri="{C183D7F6-B498-43B3-948B-1728B52AA6E4}">
                <adec:decorative xmlns:adec="http://schemas.microsoft.com/office/drawing/2017/decorative" val="1"/>
              </a:ext>
            </a:extLst>
          </p:cNvPr>
          <p:cNvSpPr/>
          <p:nvPr/>
        </p:nvSpPr>
        <p:spPr>
          <a:xfrm>
            <a:off x="6302054" y="2667620"/>
            <a:ext cx="2615184" cy="3506205"/>
          </a:xfrm>
          <a:custGeom>
            <a:avLst/>
            <a:gdLst>
              <a:gd name="connsiteX0" fmla="*/ 54288 w 2618913"/>
              <a:gd name="connsiteY0" fmla="*/ 386 h 2748221"/>
              <a:gd name="connsiteX1" fmla="*/ 103106 w 2618913"/>
              <a:gd name="connsiteY1" fmla="*/ 3421 h 2748221"/>
              <a:gd name="connsiteX2" fmla="*/ 232387 w 2618913"/>
              <a:gd name="connsiteY2" fmla="*/ 22301 h 2748221"/>
              <a:gd name="connsiteX3" fmla="*/ 391296 w 2618913"/>
              <a:gd name="connsiteY3" fmla="*/ 70851 h 2748221"/>
              <a:gd name="connsiteX4" fmla="*/ 574445 w 2618913"/>
              <a:gd name="connsiteY4" fmla="*/ 149069 h 2748221"/>
              <a:gd name="connsiteX5" fmla="*/ 780937 w 2618913"/>
              <a:gd name="connsiteY5" fmla="*/ 246168 h 2748221"/>
              <a:gd name="connsiteX6" fmla="*/ 895854 w 2618913"/>
              <a:gd name="connsiteY6" fmla="*/ 295617 h 2748221"/>
              <a:gd name="connsiteX7" fmla="*/ 1017954 w 2618913"/>
              <a:gd name="connsiteY7" fmla="*/ 341469 h 2748221"/>
              <a:gd name="connsiteX8" fmla="*/ 1288189 w 2618913"/>
              <a:gd name="connsiteY8" fmla="*/ 403504 h 2748221"/>
              <a:gd name="connsiteX9" fmla="*/ 1575481 w 2618913"/>
              <a:gd name="connsiteY9" fmla="*/ 392716 h 2748221"/>
              <a:gd name="connsiteX10" fmla="*/ 1644611 w 2618913"/>
              <a:gd name="connsiteY10" fmla="*/ 376532 h 2748221"/>
              <a:gd name="connsiteX11" fmla="*/ 1704763 w 2618913"/>
              <a:gd name="connsiteY11" fmla="*/ 358551 h 2748221"/>
              <a:gd name="connsiteX12" fmla="*/ 1821476 w 2618913"/>
              <a:gd name="connsiteY12" fmla="*/ 323488 h 2748221"/>
              <a:gd name="connsiteX13" fmla="*/ 2040537 w 2618913"/>
              <a:gd name="connsiteY13" fmla="*/ 254260 h 2748221"/>
              <a:gd name="connsiteX14" fmla="*/ 2231766 w 2618913"/>
              <a:gd name="connsiteY14" fmla="*/ 195821 h 2748221"/>
              <a:gd name="connsiteX15" fmla="*/ 2392470 w 2618913"/>
              <a:gd name="connsiteY15" fmla="*/ 165252 h 2748221"/>
              <a:gd name="connsiteX16" fmla="*/ 2520854 w 2618913"/>
              <a:gd name="connsiteY16" fmla="*/ 168849 h 2748221"/>
              <a:gd name="connsiteX17" fmla="*/ 2606144 w 2618913"/>
              <a:gd name="connsiteY17" fmla="*/ 183234 h 2748221"/>
              <a:gd name="connsiteX18" fmla="*/ 2618913 w 2618913"/>
              <a:gd name="connsiteY18" fmla="*/ 185956 h 2748221"/>
              <a:gd name="connsiteX19" fmla="*/ 2618913 w 2618913"/>
              <a:gd name="connsiteY19" fmla="*/ 2622461 h 2748221"/>
              <a:gd name="connsiteX20" fmla="*/ 2493153 w 2618913"/>
              <a:gd name="connsiteY20" fmla="*/ 2748221 h 2748221"/>
              <a:gd name="connsiteX21" fmla="*/ 125760 w 2618913"/>
              <a:gd name="connsiteY21" fmla="*/ 2748221 h 2748221"/>
              <a:gd name="connsiteX22" fmla="*/ 0 w 2618913"/>
              <a:gd name="connsiteY22" fmla="*/ 2622461 h 2748221"/>
              <a:gd name="connsiteX23" fmla="*/ 0 w 2618913"/>
              <a:gd name="connsiteY23" fmla="*/ 1049 h 2748221"/>
              <a:gd name="connsiteX24" fmla="*/ 16918 w 2618913"/>
              <a:gd name="connsiteY24" fmla="*/ 724 h 2748221"/>
              <a:gd name="connsiteX25" fmla="*/ 54288 w 2618913"/>
              <a:gd name="connsiteY25" fmla="*/ 386 h 27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18913" h="2748221">
                <a:moveTo>
                  <a:pt x="54288" y="386"/>
                </a:moveTo>
                <a:cubicBezTo>
                  <a:pt x="68765" y="949"/>
                  <a:pt x="85150" y="2073"/>
                  <a:pt x="103106" y="3421"/>
                </a:cubicBezTo>
                <a:cubicBezTo>
                  <a:pt x="139915" y="6118"/>
                  <a:pt x="183907" y="11512"/>
                  <a:pt x="232387" y="22301"/>
                </a:cubicBezTo>
                <a:cubicBezTo>
                  <a:pt x="280868" y="33989"/>
                  <a:pt x="333838" y="49273"/>
                  <a:pt x="391296" y="70851"/>
                </a:cubicBezTo>
                <a:cubicBezTo>
                  <a:pt x="448755" y="92428"/>
                  <a:pt x="508907" y="118501"/>
                  <a:pt x="574445" y="149069"/>
                </a:cubicBezTo>
                <a:cubicBezTo>
                  <a:pt x="639086" y="178738"/>
                  <a:pt x="707318" y="212903"/>
                  <a:pt x="780937" y="246168"/>
                </a:cubicBezTo>
                <a:cubicBezTo>
                  <a:pt x="817746" y="263250"/>
                  <a:pt x="856351" y="279434"/>
                  <a:pt x="895854" y="295617"/>
                </a:cubicBezTo>
                <a:cubicBezTo>
                  <a:pt x="935357" y="311800"/>
                  <a:pt x="975758" y="327983"/>
                  <a:pt x="1017954" y="341469"/>
                </a:cubicBezTo>
                <a:cubicBezTo>
                  <a:pt x="1102346" y="370239"/>
                  <a:pt x="1193023" y="392716"/>
                  <a:pt x="1288189" y="403504"/>
                </a:cubicBezTo>
                <a:cubicBezTo>
                  <a:pt x="1382456" y="413394"/>
                  <a:pt x="1481213" y="411596"/>
                  <a:pt x="1575481" y="392716"/>
                </a:cubicBezTo>
                <a:cubicBezTo>
                  <a:pt x="1598824" y="387321"/>
                  <a:pt x="1622166" y="381927"/>
                  <a:pt x="1644611" y="376532"/>
                </a:cubicBezTo>
                <a:cubicBezTo>
                  <a:pt x="1664363" y="370239"/>
                  <a:pt x="1685012" y="364845"/>
                  <a:pt x="1704763" y="358551"/>
                </a:cubicBezTo>
                <a:cubicBezTo>
                  <a:pt x="1744266" y="347762"/>
                  <a:pt x="1782871" y="336075"/>
                  <a:pt x="1821476" y="323488"/>
                </a:cubicBezTo>
                <a:cubicBezTo>
                  <a:pt x="1897788" y="300112"/>
                  <a:pt x="1971407" y="275837"/>
                  <a:pt x="2040537" y="254260"/>
                </a:cubicBezTo>
                <a:cubicBezTo>
                  <a:pt x="2108769" y="231783"/>
                  <a:pt x="2173409" y="211105"/>
                  <a:pt x="2231766" y="195821"/>
                </a:cubicBezTo>
                <a:cubicBezTo>
                  <a:pt x="2291020" y="179637"/>
                  <a:pt x="2343990" y="168849"/>
                  <a:pt x="2392470" y="165252"/>
                </a:cubicBezTo>
                <a:cubicBezTo>
                  <a:pt x="2440951" y="162555"/>
                  <a:pt x="2484045" y="164353"/>
                  <a:pt x="2520854" y="168849"/>
                </a:cubicBezTo>
                <a:cubicBezTo>
                  <a:pt x="2556766" y="174243"/>
                  <a:pt x="2586393" y="178738"/>
                  <a:pt x="2606144" y="183234"/>
                </a:cubicBezTo>
                <a:lnTo>
                  <a:pt x="2618913" y="185956"/>
                </a:lnTo>
                <a:lnTo>
                  <a:pt x="2618913" y="2622461"/>
                </a:lnTo>
                <a:cubicBezTo>
                  <a:pt x="2618913" y="2691916"/>
                  <a:pt x="2562608" y="2748221"/>
                  <a:pt x="2493153" y="2748221"/>
                </a:cubicBezTo>
                <a:lnTo>
                  <a:pt x="125760" y="2748221"/>
                </a:lnTo>
                <a:cubicBezTo>
                  <a:pt x="56305" y="2748221"/>
                  <a:pt x="0" y="2691916"/>
                  <a:pt x="0" y="2622461"/>
                </a:cubicBezTo>
                <a:lnTo>
                  <a:pt x="0" y="1049"/>
                </a:lnTo>
                <a:lnTo>
                  <a:pt x="16918" y="724"/>
                </a:lnTo>
                <a:cubicBezTo>
                  <a:pt x="27243" y="-175"/>
                  <a:pt x="39812" y="-175"/>
                  <a:pt x="54288" y="3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41373417-091F-A9DA-4548-49EFD04DAC92}"/>
              </a:ext>
            </a:extLst>
          </p:cNvPr>
          <p:cNvSpPr/>
          <p:nvPr/>
        </p:nvSpPr>
        <p:spPr>
          <a:xfrm>
            <a:off x="6294359" y="1462708"/>
            <a:ext cx="2615184" cy="1185136"/>
          </a:xfrm>
          <a:custGeom>
            <a:avLst/>
            <a:gdLst>
              <a:gd name="connsiteX0" fmla="*/ 125760 w 2618913"/>
              <a:gd name="connsiteY0" fmla="*/ 0 h 1653709"/>
              <a:gd name="connsiteX1" fmla="*/ 2493153 w 2618913"/>
              <a:gd name="connsiteY1" fmla="*/ 0 h 1653709"/>
              <a:gd name="connsiteX2" fmla="*/ 2618913 w 2618913"/>
              <a:gd name="connsiteY2" fmla="*/ 125760 h 1653709"/>
              <a:gd name="connsiteX3" fmla="*/ 2618913 w 2618913"/>
              <a:gd name="connsiteY3" fmla="*/ 1653709 h 1653709"/>
              <a:gd name="connsiteX4" fmla="*/ 2611531 w 2618913"/>
              <a:gd name="connsiteY4" fmla="*/ 1648197 h 1653709"/>
              <a:gd name="connsiteX5" fmla="*/ 2536117 w 2618913"/>
              <a:gd name="connsiteY5" fmla="*/ 1599647 h 1653709"/>
              <a:gd name="connsiteX6" fmla="*/ 2400550 w 2618913"/>
              <a:gd name="connsiteY6" fmla="*/ 1547502 h 1653709"/>
              <a:gd name="connsiteX7" fmla="*/ 2212912 w 2618913"/>
              <a:gd name="connsiteY7" fmla="*/ 1531318 h 1653709"/>
              <a:gd name="connsiteX8" fmla="*/ 1999238 w 2618913"/>
              <a:gd name="connsiteY8" fmla="*/ 1550199 h 1653709"/>
              <a:gd name="connsiteX9" fmla="*/ 1769404 w 2618913"/>
              <a:gd name="connsiteY9" fmla="*/ 1588858 h 1653709"/>
              <a:gd name="connsiteX10" fmla="*/ 1649998 w 2618913"/>
              <a:gd name="connsiteY10" fmla="*/ 1612234 h 1653709"/>
              <a:gd name="connsiteX11" fmla="*/ 1588948 w 2618913"/>
              <a:gd name="connsiteY11" fmla="*/ 1624821 h 1653709"/>
              <a:gd name="connsiteX12" fmla="*/ 1535081 w 2618913"/>
              <a:gd name="connsiteY12" fmla="*/ 1634711 h 1653709"/>
              <a:gd name="connsiteX13" fmla="*/ 1315122 w 2618913"/>
              <a:gd name="connsiteY13" fmla="*/ 1635610 h 1653709"/>
              <a:gd name="connsiteX14" fmla="*/ 1087981 w 2618913"/>
              <a:gd name="connsiteY14" fmla="*/ 1590657 h 1653709"/>
              <a:gd name="connsiteX15" fmla="*/ 973962 w 2618913"/>
              <a:gd name="connsiteY15" fmla="*/ 1556492 h 1653709"/>
              <a:gd name="connsiteX16" fmla="*/ 859943 w 2618913"/>
              <a:gd name="connsiteY16" fmla="*/ 1519631 h 1653709"/>
              <a:gd name="connsiteX17" fmla="*/ 636393 w 2618913"/>
              <a:gd name="connsiteY17" fmla="*/ 1452201 h 1653709"/>
              <a:gd name="connsiteX18" fmla="*/ 423617 w 2618913"/>
              <a:gd name="connsiteY18" fmla="*/ 1409945 h 1653709"/>
              <a:gd name="connsiteX19" fmla="*/ 304211 w 2618913"/>
              <a:gd name="connsiteY19" fmla="*/ 1402752 h 1653709"/>
              <a:gd name="connsiteX20" fmla="*/ 237774 w 2618913"/>
              <a:gd name="connsiteY20" fmla="*/ 1405449 h 1653709"/>
              <a:gd name="connsiteX21" fmla="*/ 97719 w 2618913"/>
              <a:gd name="connsiteY21" fmla="*/ 1431522 h 1653709"/>
              <a:gd name="connsiteX22" fmla="*/ 48340 w 2618913"/>
              <a:gd name="connsiteY22" fmla="*/ 1449503 h 1653709"/>
              <a:gd name="connsiteX23" fmla="*/ 13327 w 2618913"/>
              <a:gd name="connsiteY23" fmla="*/ 1464788 h 1653709"/>
              <a:gd name="connsiteX24" fmla="*/ 0 w 2618913"/>
              <a:gd name="connsiteY24" fmla="*/ 1471606 h 1653709"/>
              <a:gd name="connsiteX25" fmla="*/ 0 w 2618913"/>
              <a:gd name="connsiteY25" fmla="*/ 125760 h 1653709"/>
              <a:gd name="connsiteX26" fmla="*/ 125760 w 2618913"/>
              <a:gd name="connsiteY26" fmla="*/ 0 h 165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13" h="1653709">
                <a:moveTo>
                  <a:pt x="125760" y="0"/>
                </a:moveTo>
                <a:lnTo>
                  <a:pt x="2493153" y="0"/>
                </a:lnTo>
                <a:cubicBezTo>
                  <a:pt x="2562608" y="0"/>
                  <a:pt x="2618913" y="56305"/>
                  <a:pt x="2618913" y="125760"/>
                </a:cubicBezTo>
                <a:lnTo>
                  <a:pt x="2618913" y="1653709"/>
                </a:lnTo>
                <a:lnTo>
                  <a:pt x="2611531" y="1648197"/>
                </a:lnTo>
                <a:cubicBezTo>
                  <a:pt x="2595371" y="1635610"/>
                  <a:pt x="2570233" y="1618528"/>
                  <a:pt x="2536117" y="1599647"/>
                </a:cubicBezTo>
                <a:cubicBezTo>
                  <a:pt x="2501103" y="1580767"/>
                  <a:pt x="2456213" y="1561887"/>
                  <a:pt x="2400550" y="1547502"/>
                </a:cubicBezTo>
                <a:cubicBezTo>
                  <a:pt x="2345785" y="1534915"/>
                  <a:pt x="2281144" y="1530419"/>
                  <a:pt x="2212912" y="1531318"/>
                </a:cubicBezTo>
                <a:cubicBezTo>
                  <a:pt x="2144680" y="1532217"/>
                  <a:pt x="2072857" y="1540309"/>
                  <a:pt x="1999238" y="1550199"/>
                </a:cubicBezTo>
                <a:cubicBezTo>
                  <a:pt x="1924722" y="1560987"/>
                  <a:pt x="1847512" y="1574473"/>
                  <a:pt x="1769404" y="1588858"/>
                </a:cubicBezTo>
                <a:cubicBezTo>
                  <a:pt x="1729901" y="1596051"/>
                  <a:pt x="1690398" y="1604143"/>
                  <a:pt x="1649998" y="1612234"/>
                </a:cubicBezTo>
                <a:cubicBezTo>
                  <a:pt x="1629349" y="1616729"/>
                  <a:pt x="1608700" y="1620326"/>
                  <a:pt x="1588948" y="1624821"/>
                </a:cubicBezTo>
                <a:cubicBezTo>
                  <a:pt x="1570992" y="1627518"/>
                  <a:pt x="1553037" y="1631115"/>
                  <a:pt x="1535081" y="1634711"/>
                </a:cubicBezTo>
                <a:cubicBezTo>
                  <a:pt x="1463258" y="1643701"/>
                  <a:pt x="1389639" y="1644600"/>
                  <a:pt x="1315122" y="1635610"/>
                </a:cubicBezTo>
                <a:cubicBezTo>
                  <a:pt x="1239708" y="1628417"/>
                  <a:pt x="1164294" y="1610436"/>
                  <a:pt x="1087981" y="1590657"/>
                </a:cubicBezTo>
                <a:cubicBezTo>
                  <a:pt x="1050274" y="1579868"/>
                  <a:pt x="1011669" y="1568180"/>
                  <a:pt x="973962" y="1556492"/>
                </a:cubicBezTo>
                <a:cubicBezTo>
                  <a:pt x="935357" y="1543905"/>
                  <a:pt x="897650" y="1532217"/>
                  <a:pt x="859943" y="1519631"/>
                </a:cubicBezTo>
                <a:cubicBezTo>
                  <a:pt x="784528" y="1495356"/>
                  <a:pt x="709114" y="1471980"/>
                  <a:pt x="636393" y="1452201"/>
                </a:cubicBezTo>
                <a:cubicBezTo>
                  <a:pt x="562774" y="1433320"/>
                  <a:pt x="490951" y="1418036"/>
                  <a:pt x="423617" y="1409945"/>
                </a:cubicBezTo>
                <a:cubicBezTo>
                  <a:pt x="382318" y="1405449"/>
                  <a:pt x="341918" y="1402752"/>
                  <a:pt x="304211" y="1402752"/>
                </a:cubicBezTo>
                <a:cubicBezTo>
                  <a:pt x="280868" y="1402752"/>
                  <a:pt x="259321" y="1403651"/>
                  <a:pt x="237774" y="1405449"/>
                </a:cubicBezTo>
                <a:cubicBezTo>
                  <a:pt x="182111" y="1410844"/>
                  <a:pt x="135426" y="1419834"/>
                  <a:pt x="97719" y="1431522"/>
                </a:cubicBezTo>
                <a:cubicBezTo>
                  <a:pt x="78865" y="1436018"/>
                  <a:pt x="62705" y="1444109"/>
                  <a:pt x="48340" y="1449503"/>
                </a:cubicBezTo>
                <a:cubicBezTo>
                  <a:pt x="33976" y="1453999"/>
                  <a:pt x="23202" y="1460292"/>
                  <a:pt x="13327" y="1464788"/>
                </a:cubicBezTo>
                <a:lnTo>
                  <a:pt x="0" y="1471606"/>
                </a:lnTo>
                <a:lnTo>
                  <a:pt x="0" y="125760"/>
                </a:lnTo>
                <a:cubicBezTo>
                  <a:pt x="0" y="56305"/>
                  <a:pt x="56305" y="0"/>
                  <a:pt x="125760"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69945" rIns="69945" bIns="3497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R="0" lvl="0" indent="0" algn="ctr" fontAlgn="auto">
              <a:lnSpc>
                <a:spcPct val="100000"/>
              </a:lnSpc>
              <a:spcBef>
                <a:spcPts val="0"/>
              </a:spcBef>
              <a:spcAft>
                <a:spcPts val="0"/>
              </a:spcAft>
              <a:buClrTx/>
              <a:buSzTx/>
              <a:buFontTx/>
              <a:buNone/>
              <a:tabLst/>
              <a:defRPr/>
            </a:pPr>
            <a:r>
              <a:rPr lang="en-US" sz="2000">
                <a:solidFill>
                  <a:srgbClr val="FFFFFF"/>
                </a:solidFill>
              </a:rPr>
              <a:t>Scale AI apps and agents seamlessly </a:t>
            </a:r>
            <a:br>
              <a:rPr lang="en-US" sz="2000">
                <a:solidFill>
                  <a:srgbClr val="FFFFFF"/>
                </a:solidFill>
              </a:rPr>
            </a:br>
            <a:r>
              <a:rPr lang="en-US" sz="2000">
                <a:solidFill>
                  <a:srgbClr val="FFFFFF"/>
                </a:solidFill>
              </a:rPr>
              <a:t>and efficiently</a:t>
            </a:r>
          </a:p>
        </p:txBody>
      </p:sp>
      <p:sp>
        <p:nvSpPr>
          <p:cNvPr id="33" name="TextBox 122">
            <a:extLst>
              <a:ext uri="{FF2B5EF4-FFF2-40B4-BE49-F238E27FC236}">
                <a16:creationId xmlns:a16="http://schemas.microsoft.com/office/drawing/2014/main" id="{FDE8FC9B-21FE-46A2-30F1-B26942D38836}"/>
              </a:ext>
            </a:extLst>
          </p:cNvPr>
          <p:cNvSpPr txBox="1"/>
          <p:nvPr/>
        </p:nvSpPr>
        <p:spPr>
          <a:xfrm>
            <a:off x="6317517" y="3373058"/>
            <a:ext cx="2592026" cy="2800767"/>
          </a:xfrm>
          <a:prstGeom prst="rect">
            <a:avLst/>
          </a:prstGeom>
          <a:noFill/>
        </p:spPr>
        <p:txBody>
          <a:bodyPr wrap="square" rtlCol="0" anchor="ctr">
            <a:spAutoFit/>
          </a:bodyPr>
          <a:lstStyle>
            <a:defPPr>
              <a:defRPr lang="en-US"/>
            </a:defPPr>
            <a:lvl1pPr marL="0" algn="ctr" defTabSz="932742" rtl="0" eaLnBrk="1" latinLnBrk="0" hangingPunct="1">
              <a:defRPr sz="14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l">
              <a:defRPr/>
            </a:pPr>
            <a:r>
              <a:rPr lang="en-US" sz="1600"/>
              <a:t>Streamline </a:t>
            </a:r>
            <a:r>
              <a:rPr lang="en-US" sz="1600">
                <a:latin typeface="Segoe Sans Text Semibold" pitchFamily="2" charset="0"/>
                <a:cs typeface="Segoe Sans Text Semibold" pitchFamily="2" charset="0"/>
              </a:rPr>
              <a:t>deployment and scaling of AI services</a:t>
            </a:r>
            <a:r>
              <a:rPr lang="en-US" sz="1600"/>
              <a:t> with enterprise-grade databases and app services</a:t>
            </a:r>
          </a:p>
          <a:p>
            <a:pPr lvl="0" algn="l">
              <a:defRPr/>
            </a:pPr>
            <a:endParaRPr lang="en-US" sz="1600"/>
          </a:p>
          <a:p>
            <a:pPr lvl="0" algn="l">
              <a:defRPr/>
            </a:pPr>
            <a:r>
              <a:rPr lang="en-US" sz="1600"/>
              <a:t>Optimize resource utilization, run AI apps with high performance, and align AI scaling with ROI goals</a:t>
            </a:r>
          </a:p>
        </p:txBody>
      </p:sp>
      <p:sp>
        <p:nvSpPr>
          <p:cNvPr id="35" name="Freeform: Shape 34">
            <a:extLst>
              <a:ext uri="{FF2B5EF4-FFF2-40B4-BE49-F238E27FC236}">
                <a16:creationId xmlns:a16="http://schemas.microsoft.com/office/drawing/2014/main" id="{8F0697B2-0F4C-2B39-016A-54ED298B019A}"/>
              </a:ext>
              <a:ext uri="{C183D7F6-B498-43B3-948B-1728B52AA6E4}">
                <adec:decorative xmlns:adec="http://schemas.microsoft.com/office/drawing/2017/decorative" val="1"/>
              </a:ext>
            </a:extLst>
          </p:cNvPr>
          <p:cNvSpPr/>
          <p:nvPr/>
        </p:nvSpPr>
        <p:spPr>
          <a:xfrm>
            <a:off x="6302054" y="2729204"/>
            <a:ext cx="635169" cy="220171"/>
          </a:xfrm>
          <a:custGeom>
            <a:avLst/>
            <a:gdLst>
              <a:gd name="connsiteX0" fmla="*/ 477 w 636075"/>
              <a:gd name="connsiteY0" fmla="*/ 356 h 220714"/>
              <a:gd name="connsiteX1" fmla="*/ 26591 w 636075"/>
              <a:gd name="connsiteY1" fmla="*/ 379 h 220714"/>
              <a:gd name="connsiteX2" fmla="*/ 104805 w 636075"/>
              <a:gd name="connsiteY2" fmla="*/ 2253 h 220714"/>
              <a:gd name="connsiteX3" fmla="*/ 130729 w 636075"/>
              <a:gd name="connsiteY3" fmla="*/ 4980 h 220714"/>
              <a:gd name="connsiteX4" fmla="*/ 182513 w 636075"/>
              <a:gd name="connsiteY4" fmla="*/ 11336 h 220714"/>
              <a:gd name="connsiteX5" fmla="*/ 234044 w 636075"/>
              <a:gd name="connsiteY5" fmla="*/ 21297 h 220714"/>
              <a:gd name="connsiteX6" fmla="*/ 284552 w 636075"/>
              <a:gd name="connsiteY6" fmla="*/ 32997 h 220714"/>
              <a:gd name="connsiteX7" fmla="*/ 332182 w 636075"/>
              <a:gd name="connsiteY7" fmla="*/ 47211 h 220714"/>
              <a:gd name="connsiteX8" fmla="*/ 420725 w 636075"/>
              <a:gd name="connsiteY8" fmla="*/ 81508 h 220714"/>
              <a:gd name="connsiteX9" fmla="*/ 495510 w 636075"/>
              <a:gd name="connsiteY9" fmla="*/ 119367 h 220714"/>
              <a:gd name="connsiteX10" fmla="*/ 556791 w 636075"/>
              <a:gd name="connsiteY10" fmla="*/ 157182 h 220714"/>
              <a:gd name="connsiteX11" fmla="*/ 600402 w 636075"/>
              <a:gd name="connsiteY11" fmla="*/ 190132 h 220714"/>
              <a:gd name="connsiteX12" fmla="*/ 636075 w 636075"/>
              <a:gd name="connsiteY12" fmla="*/ 220714 h 220714"/>
              <a:gd name="connsiteX13" fmla="*/ 591197 w 636075"/>
              <a:gd name="connsiteY13" fmla="*/ 205787 h 220714"/>
              <a:gd name="connsiteX14" fmla="*/ 540236 w 636075"/>
              <a:gd name="connsiteY14" fmla="*/ 187716 h 220714"/>
              <a:gd name="connsiteX15" fmla="*/ 475065 w 636075"/>
              <a:gd name="connsiteY15" fmla="*/ 166835 h 220714"/>
              <a:gd name="connsiteX16" fmla="*/ 398243 w 636075"/>
              <a:gd name="connsiteY16" fmla="*/ 145135 h 220714"/>
              <a:gd name="connsiteX17" fmla="*/ 311438 w 636075"/>
              <a:gd name="connsiteY17" fmla="*/ 124545 h 220714"/>
              <a:gd name="connsiteX18" fmla="*/ 265284 w 636075"/>
              <a:gd name="connsiteY18" fmla="*/ 114962 h 220714"/>
              <a:gd name="connsiteX19" fmla="*/ 218107 w 636075"/>
              <a:gd name="connsiteY19" fmla="*/ 107119 h 220714"/>
              <a:gd name="connsiteX20" fmla="*/ 194998 w 636075"/>
              <a:gd name="connsiteY20" fmla="*/ 102778 h 220714"/>
              <a:gd name="connsiteX21" fmla="*/ 169971 w 636075"/>
              <a:gd name="connsiteY21" fmla="*/ 100113 h 220714"/>
              <a:gd name="connsiteX22" fmla="*/ 121771 w 636075"/>
              <a:gd name="connsiteY22" fmla="*/ 94009 h 220714"/>
              <a:gd name="connsiteX23" fmla="*/ 24992 w 636075"/>
              <a:gd name="connsiteY23" fmla="*/ 87209 h 220714"/>
              <a:gd name="connsiteX24" fmla="*/ 0 w 636075"/>
              <a:gd name="connsiteY24" fmla="*/ 86640 h 220714"/>
              <a:gd name="connsiteX25" fmla="*/ 0 w 636075"/>
              <a:gd name="connsiteY25" fmla="*/ 373 h 22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6075" h="220714">
                <a:moveTo>
                  <a:pt x="477" y="356"/>
                </a:moveTo>
                <a:cubicBezTo>
                  <a:pt x="8605" y="21"/>
                  <a:pt x="17630" y="-250"/>
                  <a:pt x="26591" y="379"/>
                </a:cubicBezTo>
                <a:cubicBezTo>
                  <a:pt x="51872" y="-561"/>
                  <a:pt x="78818" y="427"/>
                  <a:pt x="104805" y="2253"/>
                </a:cubicBezTo>
                <a:cubicBezTo>
                  <a:pt x="113766" y="2883"/>
                  <a:pt x="121768" y="4351"/>
                  <a:pt x="130729" y="4980"/>
                </a:cubicBezTo>
                <a:cubicBezTo>
                  <a:pt x="148651" y="6240"/>
                  <a:pt x="165550" y="9239"/>
                  <a:pt x="182513" y="11336"/>
                </a:cubicBezTo>
                <a:cubicBezTo>
                  <a:pt x="200372" y="13497"/>
                  <a:pt x="217208" y="17397"/>
                  <a:pt x="234044" y="21297"/>
                </a:cubicBezTo>
                <a:cubicBezTo>
                  <a:pt x="250880" y="25197"/>
                  <a:pt x="267779" y="28196"/>
                  <a:pt x="284552" y="32997"/>
                </a:cubicBezTo>
                <a:cubicBezTo>
                  <a:pt x="300428" y="37735"/>
                  <a:pt x="316305" y="42473"/>
                  <a:pt x="332182" y="47211"/>
                </a:cubicBezTo>
                <a:cubicBezTo>
                  <a:pt x="363935" y="56688"/>
                  <a:pt x="392683" y="70481"/>
                  <a:pt x="420725" y="81508"/>
                </a:cubicBezTo>
                <a:cubicBezTo>
                  <a:pt x="447808" y="93373"/>
                  <a:pt x="472908" y="107816"/>
                  <a:pt x="495510" y="119367"/>
                </a:cubicBezTo>
                <a:cubicBezTo>
                  <a:pt x="518882" y="132782"/>
                  <a:pt x="538669" y="145946"/>
                  <a:pt x="556791" y="157182"/>
                </a:cubicBezTo>
                <a:cubicBezTo>
                  <a:pt x="574912" y="168417"/>
                  <a:pt x="587531" y="181077"/>
                  <a:pt x="600402" y="190132"/>
                </a:cubicBezTo>
                <a:cubicBezTo>
                  <a:pt x="623394" y="208955"/>
                  <a:pt x="636075" y="220714"/>
                  <a:pt x="636075" y="220714"/>
                </a:cubicBezTo>
                <a:cubicBezTo>
                  <a:pt x="636075" y="220714"/>
                  <a:pt x="620199" y="215976"/>
                  <a:pt x="591197" y="205787"/>
                </a:cubicBezTo>
                <a:cubicBezTo>
                  <a:pt x="577113" y="201175"/>
                  <a:pt x="560530" y="193670"/>
                  <a:pt x="540236" y="187716"/>
                </a:cubicBezTo>
                <a:cubicBezTo>
                  <a:pt x="520839" y="181824"/>
                  <a:pt x="498816" y="174843"/>
                  <a:pt x="475065" y="166835"/>
                </a:cubicBezTo>
                <a:cubicBezTo>
                  <a:pt x="451186" y="160628"/>
                  <a:pt x="425643" y="152494"/>
                  <a:pt x="398243" y="145135"/>
                </a:cubicBezTo>
                <a:cubicBezTo>
                  <a:pt x="369885" y="138614"/>
                  <a:pt x="341716" y="129389"/>
                  <a:pt x="311438" y="124545"/>
                </a:cubicBezTo>
                <a:cubicBezTo>
                  <a:pt x="296394" y="120771"/>
                  <a:pt x="281287" y="117898"/>
                  <a:pt x="265284" y="114962"/>
                </a:cubicBezTo>
                <a:cubicBezTo>
                  <a:pt x="250177" y="112089"/>
                  <a:pt x="234174" y="109153"/>
                  <a:pt x="218107" y="107119"/>
                </a:cubicBezTo>
                <a:lnTo>
                  <a:pt x="194998" y="102778"/>
                </a:lnTo>
                <a:lnTo>
                  <a:pt x="169971" y="100113"/>
                </a:lnTo>
                <a:cubicBezTo>
                  <a:pt x="153904" y="98079"/>
                  <a:pt x="137901" y="95143"/>
                  <a:pt x="121771" y="94009"/>
                </a:cubicBezTo>
                <a:cubicBezTo>
                  <a:pt x="89511" y="91743"/>
                  <a:pt x="56419" y="88512"/>
                  <a:pt x="24992" y="87209"/>
                </a:cubicBezTo>
                <a:lnTo>
                  <a:pt x="0" y="86640"/>
                </a:lnTo>
                <a:lnTo>
                  <a:pt x="0" y="373"/>
                </a:lnTo>
                <a:close/>
              </a:path>
            </a:pathLst>
          </a:cu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D590F7B1-C566-6C3A-00EB-82680B8223FA}"/>
              </a:ext>
              <a:ext uri="{C183D7F6-B498-43B3-948B-1728B52AA6E4}">
                <adec:decorative xmlns:adec="http://schemas.microsoft.com/office/drawing/2017/decorative" val="1"/>
              </a:ext>
            </a:extLst>
          </p:cNvPr>
          <p:cNvSpPr/>
          <p:nvPr/>
        </p:nvSpPr>
        <p:spPr>
          <a:xfrm>
            <a:off x="9249048" y="1237294"/>
            <a:ext cx="2558732" cy="4124390"/>
          </a:xfrm>
          <a:prstGeom prst="roundRect">
            <a:avLst>
              <a:gd name="adj" fmla="val 4802"/>
            </a:avLst>
          </a:prstGeom>
          <a:solidFill>
            <a:srgbClr val="2A446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A12EA2E-F843-7430-4E42-A628A9898D67}"/>
              </a:ext>
              <a:ext uri="{C183D7F6-B498-43B3-948B-1728B52AA6E4}">
                <adec:decorative xmlns:adec="http://schemas.microsoft.com/office/drawing/2017/decorative" val="1"/>
              </a:ext>
            </a:extLst>
          </p:cNvPr>
          <p:cNvSpPr/>
          <p:nvPr/>
        </p:nvSpPr>
        <p:spPr>
          <a:xfrm>
            <a:off x="9242609" y="2665715"/>
            <a:ext cx="2592196" cy="3506205"/>
          </a:xfrm>
          <a:custGeom>
            <a:avLst/>
            <a:gdLst>
              <a:gd name="connsiteX0" fmla="*/ 54288 w 2618913"/>
              <a:gd name="connsiteY0" fmla="*/ 386 h 2748221"/>
              <a:gd name="connsiteX1" fmla="*/ 103106 w 2618913"/>
              <a:gd name="connsiteY1" fmla="*/ 3421 h 2748221"/>
              <a:gd name="connsiteX2" fmla="*/ 232387 w 2618913"/>
              <a:gd name="connsiteY2" fmla="*/ 22301 h 2748221"/>
              <a:gd name="connsiteX3" fmla="*/ 391296 w 2618913"/>
              <a:gd name="connsiteY3" fmla="*/ 70851 h 2748221"/>
              <a:gd name="connsiteX4" fmla="*/ 574445 w 2618913"/>
              <a:gd name="connsiteY4" fmla="*/ 149069 h 2748221"/>
              <a:gd name="connsiteX5" fmla="*/ 780937 w 2618913"/>
              <a:gd name="connsiteY5" fmla="*/ 246168 h 2748221"/>
              <a:gd name="connsiteX6" fmla="*/ 895854 w 2618913"/>
              <a:gd name="connsiteY6" fmla="*/ 295617 h 2748221"/>
              <a:gd name="connsiteX7" fmla="*/ 1017954 w 2618913"/>
              <a:gd name="connsiteY7" fmla="*/ 341469 h 2748221"/>
              <a:gd name="connsiteX8" fmla="*/ 1288189 w 2618913"/>
              <a:gd name="connsiteY8" fmla="*/ 403504 h 2748221"/>
              <a:gd name="connsiteX9" fmla="*/ 1575481 w 2618913"/>
              <a:gd name="connsiteY9" fmla="*/ 392716 h 2748221"/>
              <a:gd name="connsiteX10" fmla="*/ 1644611 w 2618913"/>
              <a:gd name="connsiteY10" fmla="*/ 376532 h 2748221"/>
              <a:gd name="connsiteX11" fmla="*/ 1704763 w 2618913"/>
              <a:gd name="connsiteY11" fmla="*/ 358551 h 2748221"/>
              <a:gd name="connsiteX12" fmla="*/ 1821476 w 2618913"/>
              <a:gd name="connsiteY12" fmla="*/ 323488 h 2748221"/>
              <a:gd name="connsiteX13" fmla="*/ 2040537 w 2618913"/>
              <a:gd name="connsiteY13" fmla="*/ 254260 h 2748221"/>
              <a:gd name="connsiteX14" fmla="*/ 2231766 w 2618913"/>
              <a:gd name="connsiteY14" fmla="*/ 195821 h 2748221"/>
              <a:gd name="connsiteX15" fmla="*/ 2392470 w 2618913"/>
              <a:gd name="connsiteY15" fmla="*/ 165252 h 2748221"/>
              <a:gd name="connsiteX16" fmla="*/ 2520854 w 2618913"/>
              <a:gd name="connsiteY16" fmla="*/ 168849 h 2748221"/>
              <a:gd name="connsiteX17" fmla="*/ 2606144 w 2618913"/>
              <a:gd name="connsiteY17" fmla="*/ 183234 h 2748221"/>
              <a:gd name="connsiteX18" fmla="*/ 2618913 w 2618913"/>
              <a:gd name="connsiteY18" fmla="*/ 185956 h 2748221"/>
              <a:gd name="connsiteX19" fmla="*/ 2618913 w 2618913"/>
              <a:gd name="connsiteY19" fmla="*/ 2622461 h 2748221"/>
              <a:gd name="connsiteX20" fmla="*/ 2493153 w 2618913"/>
              <a:gd name="connsiteY20" fmla="*/ 2748221 h 2748221"/>
              <a:gd name="connsiteX21" fmla="*/ 125760 w 2618913"/>
              <a:gd name="connsiteY21" fmla="*/ 2748221 h 2748221"/>
              <a:gd name="connsiteX22" fmla="*/ 0 w 2618913"/>
              <a:gd name="connsiteY22" fmla="*/ 2622461 h 2748221"/>
              <a:gd name="connsiteX23" fmla="*/ 0 w 2618913"/>
              <a:gd name="connsiteY23" fmla="*/ 1049 h 2748221"/>
              <a:gd name="connsiteX24" fmla="*/ 16918 w 2618913"/>
              <a:gd name="connsiteY24" fmla="*/ 724 h 2748221"/>
              <a:gd name="connsiteX25" fmla="*/ 54288 w 2618913"/>
              <a:gd name="connsiteY25" fmla="*/ 386 h 27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18913" h="2748221">
                <a:moveTo>
                  <a:pt x="54288" y="386"/>
                </a:moveTo>
                <a:cubicBezTo>
                  <a:pt x="68765" y="949"/>
                  <a:pt x="85150" y="2073"/>
                  <a:pt x="103106" y="3421"/>
                </a:cubicBezTo>
                <a:cubicBezTo>
                  <a:pt x="139915" y="6118"/>
                  <a:pt x="183907" y="11512"/>
                  <a:pt x="232387" y="22301"/>
                </a:cubicBezTo>
                <a:cubicBezTo>
                  <a:pt x="280868" y="33989"/>
                  <a:pt x="333838" y="49273"/>
                  <a:pt x="391296" y="70851"/>
                </a:cubicBezTo>
                <a:cubicBezTo>
                  <a:pt x="448755" y="92428"/>
                  <a:pt x="508907" y="118501"/>
                  <a:pt x="574445" y="149069"/>
                </a:cubicBezTo>
                <a:cubicBezTo>
                  <a:pt x="639086" y="178738"/>
                  <a:pt x="707318" y="212903"/>
                  <a:pt x="780937" y="246168"/>
                </a:cubicBezTo>
                <a:cubicBezTo>
                  <a:pt x="817746" y="263250"/>
                  <a:pt x="856351" y="279434"/>
                  <a:pt x="895854" y="295617"/>
                </a:cubicBezTo>
                <a:cubicBezTo>
                  <a:pt x="935357" y="311800"/>
                  <a:pt x="975758" y="327983"/>
                  <a:pt x="1017954" y="341469"/>
                </a:cubicBezTo>
                <a:cubicBezTo>
                  <a:pt x="1102346" y="370239"/>
                  <a:pt x="1193023" y="392716"/>
                  <a:pt x="1288189" y="403504"/>
                </a:cubicBezTo>
                <a:cubicBezTo>
                  <a:pt x="1382456" y="413394"/>
                  <a:pt x="1481213" y="411596"/>
                  <a:pt x="1575481" y="392716"/>
                </a:cubicBezTo>
                <a:cubicBezTo>
                  <a:pt x="1598824" y="387321"/>
                  <a:pt x="1622166" y="381927"/>
                  <a:pt x="1644611" y="376532"/>
                </a:cubicBezTo>
                <a:cubicBezTo>
                  <a:pt x="1664363" y="370239"/>
                  <a:pt x="1685012" y="364845"/>
                  <a:pt x="1704763" y="358551"/>
                </a:cubicBezTo>
                <a:cubicBezTo>
                  <a:pt x="1744266" y="347762"/>
                  <a:pt x="1782871" y="336075"/>
                  <a:pt x="1821476" y="323488"/>
                </a:cubicBezTo>
                <a:cubicBezTo>
                  <a:pt x="1897788" y="300112"/>
                  <a:pt x="1971407" y="275837"/>
                  <a:pt x="2040537" y="254260"/>
                </a:cubicBezTo>
                <a:cubicBezTo>
                  <a:pt x="2108769" y="231783"/>
                  <a:pt x="2173409" y="211105"/>
                  <a:pt x="2231766" y="195821"/>
                </a:cubicBezTo>
                <a:cubicBezTo>
                  <a:pt x="2291020" y="179637"/>
                  <a:pt x="2343990" y="168849"/>
                  <a:pt x="2392470" y="165252"/>
                </a:cubicBezTo>
                <a:cubicBezTo>
                  <a:pt x="2440951" y="162555"/>
                  <a:pt x="2484045" y="164353"/>
                  <a:pt x="2520854" y="168849"/>
                </a:cubicBezTo>
                <a:cubicBezTo>
                  <a:pt x="2556766" y="174243"/>
                  <a:pt x="2586393" y="178738"/>
                  <a:pt x="2606144" y="183234"/>
                </a:cubicBezTo>
                <a:lnTo>
                  <a:pt x="2618913" y="185956"/>
                </a:lnTo>
                <a:lnTo>
                  <a:pt x="2618913" y="2622461"/>
                </a:lnTo>
                <a:cubicBezTo>
                  <a:pt x="2618913" y="2691916"/>
                  <a:pt x="2562608" y="2748221"/>
                  <a:pt x="2493153" y="2748221"/>
                </a:cubicBezTo>
                <a:lnTo>
                  <a:pt x="125760" y="2748221"/>
                </a:lnTo>
                <a:cubicBezTo>
                  <a:pt x="56305" y="2748221"/>
                  <a:pt x="0" y="2691916"/>
                  <a:pt x="0" y="2622461"/>
                </a:cubicBezTo>
                <a:lnTo>
                  <a:pt x="0" y="1049"/>
                </a:lnTo>
                <a:lnTo>
                  <a:pt x="16918" y="724"/>
                </a:lnTo>
                <a:cubicBezTo>
                  <a:pt x="27243" y="-175"/>
                  <a:pt x="39812" y="-175"/>
                  <a:pt x="54288" y="3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1611F060-5E9B-E993-6F25-E60935B56581}"/>
              </a:ext>
            </a:extLst>
          </p:cNvPr>
          <p:cNvSpPr/>
          <p:nvPr/>
        </p:nvSpPr>
        <p:spPr>
          <a:xfrm>
            <a:off x="9309389" y="1462708"/>
            <a:ext cx="2426332" cy="1185136"/>
          </a:xfrm>
          <a:custGeom>
            <a:avLst/>
            <a:gdLst>
              <a:gd name="connsiteX0" fmla="*/ 125760 w 2618913"/>
              <a:gd name="connsiteY0" fmla="*/ 0 h 1653709"/>
              <a:gd name="connsiteX1" fmla="*/ 2493153 w 2618913"/>
              <a:gd name="connsiteY1" fmla="*/ 0 h 1653709"/>
              <a:gd name="connsiteX2" fmla="*/ 2618913 w 2618913"/>
              <a:gd name="connsiteY2" fmla="*/ 125760 h 1653709"/>
              <a:gd name="connsiteX3" fmla="*/ 2618913 w 2618913"/>
              <a:gd name="connsiteY3" fmla="*/ 1653709 h 1653709"/>
              <a:gd name="connsiteX4" fmla="*/ 2611531 w 2618913"/>
              <a:gd name="connsiteY4" fmla="*/ 1648197 h 1653709"/>
              <a:gd name="connsiteX5" fmla="*/ 2536117 w 2618913"/>
              <a:gd name="connsiteY5" fmla="*/ 1599647 h 1653709"/>
              <a:gd name="connsiteX6" fmla="*/ 2400550 w 2618913"/>
              <a:gd name="connsiteY6" fmla="*/ 1547502 h 1653709"/>
              <a:gd name="connsiteX7" fmla="*/ 2212912 w 2618913"/>
              <a:gd name="connsiteY7" fmla="*/ 1531318 h 1653709"/>
              <a:gd name="connsiteX8" fmla="*/ 1999238 w 2618913"/>
              <a:gd name="connsiteY8" fmla="*/ 1550199 h 1653709"/>
              <a:gd name="connsiteX9" fmla="*/ 1769404 w 2618913"/>
              <a:gd name="connsiteY9" fmla="*/ 1588858 h 1653709"/>
              <a:gd name="connsiteX10" fmla="*/ 1649998 w 2618913"/>
              <a:gd name="connsiteY10" fmla="*/ 1612234 h 1653709"/>
              <a:gd name="connsiteX11" fmla="*/ 1588948 w 2618913"/>
              <a:gd name="connsiteY11" fmla="*/ 1624821 h 1653709"/>
              <a:gd name="connsiteX12" fmla="*/ 1535081 w 2618913"/>
              <a:gd name="connsiteY12" fmla="*/ 1634711 h 1653709"/>
              <a:gd name="connsiteX13" fmla="*/ 1315122 w 2618913"/>
              <a:gd name="connsiteY13" fmla="*/ 1635610 h 1653709"/>
              <a:gd name="connsiteX14" fmla="*/ 1087981 w 2618913"/>
              <a:gd name="connsiteY14" fmla="*/ 1590657 h 1653709"/>
              <a:gd name="connsiteX15" fmla="*/ 973962 w 2618913"/>
              <a:gd name="connsiteY15" fmla="*/ 1556492 h 1653709"/>
              <a:gd name="connsiteX16" fmla="*/ 859943 w 2618913"/>
              <a:gd name="connsiteY16" fmla="*/ 1519631 h 1653709"/>
              <a:gd name="connsiteX17" fmla="*/ 636393 w 2618913"/>
              <a:gd name="connsiteY17" fmla="*/ 1452201 h 1653709"/>
              <a:gd name="connsiteX18" fmla="*/ 423617 w 2618913"/>
              <a:gd name="connsiteY18" fmla="*/ 1409945 h 1653709"/>
              <a:gd name="connsiteX19" fmla="*/ 304211 w 2618913"/>
              <a:gd name="connsiteY19" fmla="*/ 1402752 h 1653709"/>
              <a:gd name="connsiteX20" fmla="*/ 237774 w 2618913"/>
              <a:gd name="connsiteY20" fmla="*/ 1405449 h 1653709"/>
              <a:gd name="connsiteX21" fmla="*/ 97719 w 2618913"/>
              <a:gd name="connsiteY21" fmla="*/ 1431522 h 1653709"/>
              <a:gd name="connsiteX22" fmla="*/ 48340 w 2618913"/>
              <a:gd name="connsiteY22" fmla="*/ 1449503 h 1653709"/>
              <a:gd name="connsiteX23" fmla="*/ 13327 w 2618913"/>
              <a:gd name="connsiteY23" fmla="*/ 1464788 h 1653709"/>
              <a:gd name="connsiteX24" fmla="*/ 0 w 2618913"/>
              <a:gd name="connsiteY24" fmla="*/ 1471606 h 1653709"/>
              <a:gd name="connsiteX25" fmla="*/ 0 w 2618913"/>
              <a:gd name="connsiteY25" fmla="*/ 125760 h 1653709"/>
              <a:gd name="connsiteX26" fmla="*/ 125760 w 2618913"/>
              <a:gd name="connsiteY26" fmla="*/ 0 h 165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13" h="1653709">
                <a:moveTo>
                  <a:pt x="125760" y="0"/>
                </a:moveTo>
                <a:lnTo>
                  <a:pt x="2493153" y="0"/>
                </a:lnTo>
                <a:cubicBezTo>
                  <a:pt x="2562608" y="0"/>
                  <a:pt x="2618913" y="56305"/>
                  <a:pt x="2618913" y="125760"/>
                </a:cubicBezTo>
                <a:lnTo>
                  <a:pt x="2618913" y="1653709"/>
                </a:lnTo>
                <a:lnTo>
                  <a:pt x="2611531" y="1648197"/>
                </a:lnTo>
                <a:cubicBezTo>
                  <a:pt x="2595371" y="1635610"/>
                  <a:pt x="2570233" y="1618528"/>
                  <a:pt x="2536117" y="1599647"/>
                </a:cubicBezTo>
                <a:cubicBezTo>
                  <a:pt x="2501103" y="1580767"/>
                  <a:pt x="2456213" y="1561887"/>
                  <a:pt x="2400550" y="1547502"/>
                </a:cubicBezTo>
                <a:cubicBezTo>
                  <a:pt x="2345785" y="1534915"/>
                  <a:pt x="2281144" y="1530419"/>
                  <a:pt x="2212912" y="1531318"/>
                </a:cubicBezTo>
                <a:cubicBezTo>
                  <a:pt x="2144680" y="1532217"/>
                  <a:pt x="2072857" y="1540309"/>
                  <a:pt x="1999238" y="1550199"/>
                </a:cubicBezTo>
                <a:cubicBezTo>
                  <a:pt x="1924722" y="1560987"/>
                  <a:pt x="1847512" y="1574473"/>
                  <a:pt x="1769404" y="1588858"/>
                </a:cubicBezTo>
                <a:cubicBezTo>
                  <a:pt x="1729901" y="1596051"/>
                  <a:pt x="1690398" y="1604143"/>
                  <a:pt x="1649998" y="1612234"/>
                </a:cubicBezTo>
                <a:cubicBezTo>
                  <a:pt x="1629349" y="1616729"/>
                  <a:pt x="1608700" y="1620326"/>
                  <a:pt x="1588948" y="1624821"/>
                </a:cubicBezTo>
                <a:cubicBezTo>
                  <a:pt x="1570992" y="1627518"/>
                  <a:pt x="1553037" y="1631115"/>
                  <a:pt x="1535081" y="1634711"/>
                </a:cubicBezTo>
                <a:cubicBezTo>
                  <a:pt x="1463258" y="1643701"/>
                  <a:pt x="1389639" y="1644600"/>
                  <a:pt x="1315122" y="1635610"/>
                </a:cubicBezTo>
                <a:cubicBezTo>
                  <a:pt x="1239708" y="1628417"/>
                  <a:pt x="1164294" y="1610436"/>
                  <a:pt x="1087981" y="1590657"/>
                </a:cubicBezTo>
                <a:cubicBezTo>
                  <a:pt x="1050274" y="1579868"/>
                  <a:pt x="1011669" y="1568180"/>
                  <a:pt x="973962" y="1556492"/>
                </a:cubicBezTo>
                <a:cubicBezTo>
                  <a:pt x="935357" y="1543905"/>
                  <a:pt x="897650" y="1532217"/>
                  <a:pt x="859943" y="1519631"/>
                </a:cubicBezTo>
                <a:cubicBezTo>
                  <a:pt x="784528" y="1495356"/>
                  <a:pt x="709114" y="1471980"/>
                  <a:pt x="636393" y="1452201"/>
                </a:cubicBezTo>
                <a:cubicBezTo>
                  <a:pt x="562774" y="1433320"/>
                  <a:pt x="490951" y="1418036"/>
                  <a:pt x="423617" y="1409945"/>
                </a:cubicBezTo>
                <a:cubicBezTo>
                  <a:pt x="382318" y="1405449"/>
                  <a:pt x="341918" y="1402752"/>
                  <a:pt x="304211" y="1402752"/>
                </a:cubicBezTo>
                <a:cubicBezTo>
                  <a:pt x="280868" y="1402752"/>
                  <a:pt x="259321" y="1403651"/>
                  <a:pt x="237774" y="1405449"/>
                </a:cubicBezTo>
                <a:cubicBezTo>
                  <a:pt x="182111" y="1410844"/>
                  <a:pt x="135426" y="1419834"/>
                  <a:pt x="97719" y="1431522"/>
                </a:cubicBezTo>
                <a:cubicBezTo>
                  <a:pt x="78865" y="1436018"/>
                  <a:pt x="62705" y="1444109"/>
                  <a:pt x="48340" y="1449503"/>
                </a:cubicBezTo>
                <a:cubicBezTo>
                  <a:pt x="33976" y="1453999"/>
                  <a:pt x="23202" y="1460292"/>
                  <a:pt x="13327" y="1464788"/>
                </a:cubicBezTo>
                <a:lnTo>
                  <a:pt x="0" y="1471606"/>
                </a:lnTo>
                <a:lnTo>
                  <a:pt x="0" y="125760"/>
                </a:lnTo>
                <a:cubicBezTo>
                  <a:pt x="0" y="56305"/>
                  <a:pt x="56305" y="0"/>
                  <a:pt x="125760"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69945" rIns="69945" bIns="3497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r>
              <a:rPr lang="en-US" sz="2000">
                <a:solidFill>
                  <a:srgbClr val="FFFFFF"/>
                </a:solidFill>
              </a:rPr>
              <a:t>Secure, govern, and ensure the safety of AI</a:t>
            </a:r>
          </a:p>
        </p:txBody>
      </p:sp>
      <p:sp>
        <p:nvSpPr>
          <p:cNvPr id="43" name="TextBox 108">
            <a:extLst>
              <a:ext uri="{FF2B5EF4-FFF2-40B4-BE49-F238E27FC236}">
                <a16:creationId xmlns:a16="http://schemas.microsoft.com/office/drawing/2014/main" id="{D5D25C96-2A07-17FD-6B93-658B33761407}"/>
              </a:ext>
            </a:extLst>
          </p:cNvPr>
          <p:cNvSpPr txBox="1"/>
          <p:nvPr/>
        </p:nvSpPr>
        <p:spPr>
          <a:xfrm>
            <a:off x="9256743" y="3373058"/>
            <a:ext cx="2592643" cy="2062103"/>
          </a:xfrm>
          <a:prstGeom prst="rect">
            <a:avLst/>
          </a:prstGeom>
          <a:noFill/>
        </p:spPr>
        <p:txBody>
          <a:bodyPr wrap="square" rtlCol="0" anchor="ctr">
            <a:spAutoFit/>
          </a:bodyPr>
          <a:lstStyle>
            <a:defPPr>
              <a:defRPr lang="en-US"/>
            </a:defPPr>
            <a:lvl1pPr marL="0" algn="ctr" defTabSz="932742" rtl="0" eaLnBrk="1" latinLnBrk="0" hangingPunct="1">
              <a:defRPr sz="14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l">
              <a:defRPr/>
            </a:pPr>
            <a:r>
              <a:rPr lang="en-US" sz="1600">
                <a:latin typeface="Segoe Sans Text Semibold" pitchFamily="2" charset="0"/>
                <a:cs typeface="Segoe Sans Text Semibold" pitchFamily="2" charset="0"/>
              </a:rPr>
              <a:t>Mitigate risk and ensure security and governance </a:t>
            </a:r>
            <a:r>
              <a:rPr lang="en-US" sz="1600"/>
              <a:t>with powerful tools</a:t>
            </a:r>
          </a:p>
          <a:p>
            <a:pPr lvl="0" algn="l">
              <a:defRPr/>
            </a:pPr>
            <a:br>
              <a:rPr lang="en-US" sz="1600"/>
            </a:br>
            <a:r>
              <a:rPr lang="en-US" sz="1600"/>
              <a:t>Empower responsible AI practices with built-in security, governance, </a:t>
            </a:r>
            <a:br>
              <a:rPr lang="en-US" sz="1600"/>
            </a:br>
            <a:r>
              <a:rPr lang="en-US" sz="1600"/>
              <a:t>and observability</a:t>
            </a:r>
          </a:p>
        </p:txBody>
      </p:sp>
      <p:sp>
        <p:nvSpPr>
          <p:cNvPr id="45" name="Freeform: Shape 44">
            <a:extLst>
              <a:ext uri="{FF2B5EF4-FFF2-40B4-BE49-F238E27FC236}">
                <a16:creationId xmlns:a16="http://schemas.microsoft.com/office/drawing/2014/main" id="{59A5580F-F9D2-D43B-CBB3-15B7D2CFFBC5}"/>
              </a:ext>
              <a:ext uri="{C183D7F6-B498-43B3-948B-1728B52AA6E4}">
                <adec:decorative xmlns:adec="http://schemas.microsoft.com/office/drawing/2017/decorative" val="1"/>
              </a:ext>
            </a:extLst>
          </p:cNvPr>
          <p:cNvSpPr/>
          <p:nvPr/>
        </p:nvSpPr>
        <p:spPr>
          <a:xfrm>
            <a:off x="9221950" y="2727299"/>
            <a:ext cx="635170" cy="220171"/>
          </a:xfrm>
          <a:custGeom>
            <a:avLst/>
            <a:gdLst>
              <a:gd name="connsiteX0" fmla="*/ 477 w 636075"/>
              <a:gd name="connsiteY0" fmla="*/ 356 h 220714"/>
              <a:gd name="connsiteX1" fmla="*/ 26591 w 636075"/>
              <a:gd name="connsiteY1" fmla="*/ 379 h 220714"/>
              <a:gd name="connsiteX2" fmla="*/ 104805 w 636075"/>
              <a:gd name="connsiteY2" fmla="*/ 2253 h 220714"/>
              <a:gd name="connsiteX3" fmla="*/ 130729 w 636075"/>
              <a:gd name="connsiteY3" fmla="*/ 4980 h 220714"/>
              <a:gd name="connsiteX4" fmla="*/ 182513 w 636075"/>
              <a:gd name="connsiteY4" fmla="*/ 11336 h 220714"/>
              <a:gd name="connsiteX5" fmla="*/ 234044 w 636075"/>
              <a:gd name="connsiteY5" fmla="*/ 21297 h 220714"/>
              <a:gd name="connsiteX6" fmla="*/ 284552 w 636075"/>
              <a:gd name="connsiteY6" fmla="*/ 32997 h 220714"/>
              <a:gd name="connsiteX7" fmla="*/ 332182 w 636075"/>
              <a:gd name="connsiteY7" fmla="*/ 47211 h 220714"/>
              <a:gd name="connsiteX8" fmla="*/ 420725 w 636075"/>
              <a:gd name="connsiteY8" fmla="*/ 81508 h 220714"/>
              <a:gd name="connsiteX9" fmla="*/ 495510 w 636075"/>
              <a:gd name="connsiteY9" fmla="*/ 119367 h 220714"/>
              <a:gd name="connsiteX10" fmla="*/ 556791 w 636075"/>
              <a:gd name="connsiteY10" fmla="*/ 157182 h 220714"/>
              <a:gd name="connsiteX11" fmla="*/ 600402 w 636075"/>
              <a:gd name="connsiteY11" fmla="*/ 190132 h 220714"/>
              <a:gd name="connsiteX12" fmla="*/ 636075 w 636075"/>
              <a:gd name="connsiteY12" fmla="*/ 220714 h 220714"/>
              <a:gd name="connsiteX13" fmla="*/ 591197 w 636075"/>
              <a:gd name="connsiteY13" fmla="*/ 205787 h 220714"/>
              <a:gd name="connsiteX14" fmla="*/ 540236 w 636075"/>
              <a:gd name="connsiteY14" fmla="*/ 187716 h 220714"/>
              <a:gd name="connsiteX15" fmla="*/ 475065 w 636075"/>
              <a:gd name="connsiteY15" fmla="*/ 166835 h 220714"/>
              <a:gd name="connsiteX16" fmla="*/ 398243 w 636075"/>
              <a:gd name="connsiteY16" fmla="*/ 145135 h 220714"/>
              <a:gd name="connsiteX17" fmla="*/ 311438 w 636075"/>
              <a:gd name="connsiteY17" fmla="*/ 124545 h 220714"/>
              <a:gd name="connsiteX18" fmla="*/ 265284 w 636075"/>
              <a:gd name="connsiteY18" fmla="*/ 114962 h 220714"/>
              <a:gd name="connsiteX19" fmla="*/ 218107 w 636075"/>
              <a:gd name="connsiteY19" fmla="*/ 107119 h 220714"/>
              <a:gd name="connsiteX20" fmla="*/ 194998 w 636075"/>
              <a:gd name="connsiteY20" fmla="*/ 102778 h 220714"/>
              <a:gd name="connsiteX21" fmla="*/ 169971 w 636075"/>
              <a:gd name="connsiteY21" fmla="*/ 100113 h 220714"/>
              <a:gd name="connsiteX22" fmla="*/ 121771 w 636075"/>
              <a:gd name="connsiteY22" fmla="*/ 94009 h 220714"/>
              <a:gd name="connsiteX23" fmla="*/ 24992 w 636075"/>
              <a:gd name="connsiteY23" fmla="*/ 87209 h 220714"/>
              <a:gd name="connsiteX24" fmla="*/ 0 w 636075"/>
              <a:gd name="connsiteY24" fmla="*/ 86640 h 220714"/>
              <a:gd name="connsiteX25" fmla="*/ 0 w 636075"/>
              <a:gd name="connsiteY25" fmla="*/ 373 h 22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6075" h="220714">
                <a:moveTo>
                  <a:pt x="477" y="356"/>
                </a:moveTo>
                <a:cubicBezTo>
                  <a:pt x="8605" y="21"/>
                  <a:pt x="17630" y="-250"/>
                  <a:pt x="26591" y="379"/>
                </a:cubicBezTo>
                <a:cubicBezTo>
                  <a:pt x="51872" y="-561"/>
                  <a:pt x="78818" y="427"/>
                  <a:pt x="104805" y="2253"/>
                </a:cubicBezTo>
                <a:cubicBezTo>
                  <a:pt x="113766" y="2883"/>
                  <a:pt x="121768" y="4351"/>
                  <a:pt x="130729" y="4980"/>
                </a:cubicBezTo>
                <a:cubicBezTo>
                  <a:pt x="148651" y="6240"/>
                  <a:pt x="165550" y="9239"/>
                  <a:pt x="182513" y="11336"/>
                </a:cubicBezTo>
                <a:cubicBezTo>
                  <a:pt x="200372" y="13497"/>
                  <a:pt x="217208" y="17397"/>
                  <a:pt x="234044" y="21297"/>
                </a:cubicBezTo>
                <a:cubicBezTo>
                  <a:pt x="250880" y="25197"/>
                  <a:pt x="267779" y="28196"/>
                  <a:pt x="284552" y="32997"/>
                </a:cubicBezTo>
                <a:cubicBezTo>
                  <a:pt x="300428" y="37735"/>
                  <a:pt x="316305" y="42473"/>
                  <a:pt x="332182" y="47211"/>
                </a:cubicBezTo>
                <a:cubicBezTo>
                  <a:pt x="363935" y="56688"/>
                  <a:pt x="392683" y="70481"/>
                  <a:pt x="420725" y="81508"/>
                </a:cubicBezTo>
                <a:cubicBezTo>
                  <a:pt x="447808" y="93373"/>
                  <a:pt x="472908" y="107816"/>
                  <a:pt x="495510" y="119367"/>
                </a:cubicBezTo>
                <a:cubicBezTo>
                  <a:pt x="518882" y="132782"/>
                  <a:pt x="538669" y="145946"/>
                  <a:pt x="556791" y="157182"/>
                </a:cubicBezTo>
                <a:cubicBezTo>
                  <a:pt x="574912" y="168417"/>
                  <a:pt x="587531" y="181077"/>
                  <a:pt x="600402" y="190132"/>
                </a:cubicBezTo>
                <a:cubicBezTo>
                  <a:pt x="623394" y="208955"/>
                  <a:pt x="636075" y="220714"/>
                  <a:pt x="636075" y="220714"/>
                </a:cubicBezTo>
                <a:cubicBezTo>
                  <a:pt x="636075" y="220714"/>
                  <a:pt x="620199" y="215976"/>
                  <a:pt x="591197" y="205787"/>
                </a:cubicBezTo>
                <a:cubicBezTo>
                  <a:pt x="577113" y="201175"/>
                  <a:pt x="560530" y="193670"/>
                  <a:pt x="540236" y="187716"/>
                </a:cubicBezTo>
                <a:cubicBezTo>
                  <a:pt x="520839" y="181824"/>
                  <a:pt x="498816" y="174843"/>
                  <a:pt x="475065" y="166835"/>
                </a:cubicBezTo>
                <a:cubicBezTo>
                  <a:pt x="451186" y="160628"/>
                  <a:pt x="425643" y="152494"/>
                  <a:pt x="398243" y="145135"/>
                </a:cubicBezTo>
                <a:cubicBezTo>
                  <a:pt x="369885" y="138614"/>
                  <a:pt x="341716" y="129389"/>
                  <a:pt x="311438" y="124545"/>
                </a:cubicBezTo>
                <a:cubicBezTo>
                  <a:pt x="296394" y="120771"/>
                  <a:pt x="281287" y="117898"/>
                  <a:pt x="265284" y="114962"/>
                </a:cubicBezTo>
                <a:cubicBezTo>
                  <a:pt x="250177" y="112089"/>
                  <a:pt x="234174" y="109153"/>
                  <a:pt x="218107" y="107119"/>
                </a:cubicBezTo>
                <a:lnTo>
                  <a:pt x="194998" y="102778"/>
                </a:lnTo>
                <a:lnTo>
                  <a:pt x="169971" y="100113"/>
                </a:lnTo>
                <a:cubicBezTo>
                  <a:pt x="153904" y="98079"/>
                  <a:pt x="137901" y="95143"/>
                  <a:pt x="121771" y="94009"/>
                </a:cubicBezTo>
                <a:cubicBezTo>
                  <a:pt x="89511" y="91743"/>
                  <a:pt x="56419" y="88512"/>
                  <a:pt x="24992" y="87209"/>
                </a:cubicBezTo>
                <a:lnTo>
                  <a:pt x="0" y="86640"/>
                </a:lnTo>
                <a:lnTo>
                  <a:pt x="0" y="373"/>
                </a:lnTo>
                <a:close/>
              </a:path>
            </a:pathLst>
          </a:custGeom>
          <a:solidFill>
            <a:srgbClr val="2A44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9945" tIns="34973" rIns="69945" bIns="3497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377"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39407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rgbClr val="0078D4"/>
                </a:solidFill>
                <a:latin typeface="Segoe Sans Text"/>
                <a:ea typeface="+mn-ea"/>
                <a:cs typeface="Segoe Sans Text"/>
              </a:rPr>
              <a:t>What is an AI agent?</a:t>
            </a:r>
            <a:endParaRPr lang="en-US">
              <a:ea typeface="+mn-ea"/>
            </a:endParaRPr>
          </a:p>
        </p:txBody>
      </p:sp>
      <p:sp>
        <p:nvSpPr>
          <p:cNvPr id="4" name="Slide Number Placeholder 5">
            <a:extLst>
              <a:ext uri="{FF2B5EF4-FFF2-40B4-BE49-F238E27FC236}">
                <a16:creationId xmlns:a16="http://schemas.microsoft.com/office/drawing/2014/main" id="{EBFF4304-B17B-EABC-BD72-BE4D53598BBF}"/>
              </a:ext>
              <a:ext uri="{C183D7F6-B498-43B3-948B-1728B52AA6E4}">
                <adec:decorative xmlns:adec="http://schemas.microsoft.com/office/drawing/2017/decorative" val="1"/>
              </a:ext>
            </a:extLst>
          </p:cNvPr>
          <p:cNvSpPr>
            <a:spLocks noGrp="1"/>
          </p:cNvSpPr>
          <p:nvPr>
            <p:ph type="sldNum" sz="quarter" idx="4"/>
          </p:nvPr>
        </p:nvSpPr>
        <p:spPr>
          <a:xfrm>
            <a:off x="8596223" y="6243896"/>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91" name="Rounded Rectangle 12">
            <a:extLst>
              <a:ext uri="{FF2B5EF4-FFF2-40B4-BE49-F238E27FC236}">
                <a16:creationId xmlns:a16="http://schemas.microsoft.com/office/drawing/2014/main" id="{6360595D-1B4F-4D81-6387-F535E571C6A8}"/>
              </a:ext>
              <a:ext uri="{C183D7F6-B498-43B3-948B-1728B52AA6E4}">
                <adec:decorative xmlns:adec="http://schemas.microsoft.com/office/drawing/2017/decorative" val="1"/>
              </a:ext>
            </a:extLst>
          </p:cNvPr>
          <p:cNvSpPr/>
          <p:nvPr/>
        </p:nvSpPr>
        <p:spPr bwMode="auto">
          <a:xfrm>
            <a:off x="4624887" y="1141382"/>
            <a:ext cx="3003196" cy="2756330"/>
          </a:xfrm>
          <a:prstGeom prst="roundRect">
            <a:avLst>
              <a:gd name="adj" fmla="val 5727"/>
            </a:avLst>
          </a:prstGeom>
          <a:solidFill>
            <a:srgbClr val="091F2C"/>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110155"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Light" panose="020B0502040204020203" pitchFamily="34" charset="0"/>
            </a:endParaRPr>
          </a:p>
        </p:txBody>
      </p:sp>
      <p:sp>
        <p:nvSpPr>
          <p:cNvPr id="93" name="Oval 92">
            <a:extLst>
              <a:ext uri="{FF2B5EF4-FFF2-40B4-BE49-F238E27FC236}">
                <a16:creationId xmlns:a16="http://schemas.microsoft.com/office/drawing/2014/main" id="{0A3D010D-5F6F-91F8-58E7-1037E0E37630}"/>
              </a:ext>
              <a:ext uri="{C183D7F6-B498-43B3-948B-1728B52AA6E4}">
                <adec:decorative xmlns:adec="http://schemas.microsoft.com/office/drawing/2017/decorative" val="1"/>
              </a:ext>
            </a:extLst>
          </p:cNvPr>
          <p:cNvSpPr/>
          <p:nvPr/>
        </p:nvSpPr>
        <p:spPr>
          <a:xfrm>
            <a:off x="8841692" y="5006308"/>
            <a:ext cx="223163" cy="223163"/>
          </a:xfrm>
          <a:prstGeom prst="ellipse">
            <a:avLst/>
          </a:prstGeom>
          <a:solidFill>
            <a:srgbClr val="866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1</a:t>
            </a:r>
          </a:p>
        </p:txBody>
      </p:sp>
      <p:sp>
        <p:nvSpPr>
          <p:cNvPr id="95" name="Rounded Rectangle 12">
            <a:extLst>
              <a:ext uri="{FF2B5EF4-FFF2-40B4-BE49-F238E27FC236}">
                <a16:creationId xmlns:a16="http://schemas.microsoft.com/office/drawing/2014/main" id="{038F5F4D-DE58-80B5-B8A7-C7FF05416555}"/>
              </a:ext>
              <a:ext uri="{C183D7F6-B498-43B3-948B-1728B52AA6E4}">
                <adec:decorative xmlns:adec="http://schemas.microsoft.com/office/drawing/2017/decorative" val="1"/>
              </a:ext>
            </a:extLst>
          </p:cNvPr>
          <p:cNvSpPr/>
          <p:nvPr/>
        </p:nvSpPr>
        <p:spPr bwMode="auto">
          <a:xfrm>
            <a:off x="1000304" y="1821985"/>
            <a:ext cx="2594411" cy="1675899"/>
          </a:xfrm>
          <a:prstGeom prst="roundRect">
            <a:avLst>
              <a:gd name="adj" fmla="val 10859"/>
            </a:avLst>
          </a:prstGeom>
          <a:solidFill>
            <a:srgbClr val="091F2C"/>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110155"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Light" panose="020B0502040204020203" pitchFamily="34" charset="0"/>
            </a:endParaRPr>
          </a:p>
        </p:txBody>
      </p:sp>
      <p:sp>
        <p:nvSpPr>
          <p:cNvPr id="97" name="Oval 96">
            <a:extLst>
              <a:ext uri="{FF2B5EF4-FFF2-40B4-BE49-F238E27FC236}">
                <a16:creationId xmlns:a16="http://schemas.microsoft.com/office/drawing/2014/main" id="{044EEE1D-C2B5-41BE-20DF-01BBC9C43646}"/>
              </a:ext>
            </a:extLst>
          </p:cNvPr>
          <p:cNvSpPr/>
          <p:nvPr/>
        </p:nvSpPr>
        <p:spPr>
          <a:xfrm>
            <a:off x="853384" y="1848434"/>
            <a:ext cx="454796" cy="454796"/>
          </a:xfrm>
          <a:prstGeom prst="ellipse">
            <a:avLst/>
          </a:prstGeom>
          <a:solidFill>
            <a:srgbClr val="866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1</a:t>
            </a:r>
          </a:p>
        </p:txBody>
      </p:sp>
      <p:sp>
        <p:nvSpPr>
          <p:cNvPr id="99" name="TextBox 98">
            <a:extLst>
              <a:ext uri="{FF2B5EF4-FFF2-40B4-BE49-F238E27FC236}">
                <a16:creationId xmlns:a16="http://schemas.microsoft.com/office/drawing/2014/main" id="{D9E6D918-3E66-A394-F4E2-B34BADB44DBD}"/>
              </a:ext>
            </a:extLst>
          </p:cNvPr>
          <p:cNvSpPr txBox="1"/>
          <p:nvPr/>
        </p:nvSpPr>
        <p:spPr>
          <a:xfrm>
            <a:off x="1528338" y="1945825"/>
            <a:ext cx="1538343" cy="276999"/>
          </a:xfrm>
          <a:prstGeom prst="rect">
            <a:avLst/>
          </a:prstGeom>
          <a:noFill/>
          <a:effectLst/>
        </p:spPr>
        <p:txBody>
          <a:bodyPr wrap="square" lIns="0" tIns="0" rIns="0" bIns="0" rtlCol="0" anchor="t" anchorCtr="0">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Input</a:t>
            </a:r>
          </a:p>
        </p:txBody>
      </p:sp>
      <p:sp>
        <p:nvSpPr>
          <p:cNvPr id="101" name="TextBox 100">
            <a:extLst>
              <a:ext uri="{FF2B5EF4-FFF2-40B4-BE49-F238E27FC236}">
                <a16:creationId xmlns:a16="http://schemas.microsoft.com/office/drawing/2014/main" id="{CB3ED1CA-BABE-1B0C-5DAB-42399F889E08}"/>
              </a:ext>
            </a:extLst>
          </p:cNvPr>
          <p:cNvSpPr txBox="1"/>
          <p:nvPr/>
        </p:nvSpPr>
        <p:spPr>
          <a:xfrm>
            <a:off x="1136593" y="3105347"/>
            <a:ext cx="667234" cy="4247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System</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events</a:t>
            </a:r>
          </a:p>
        </p:txBody>
      </p:sp>
      <p:sp>
        <p:nvSpPr>
          <p:cNvPr id="103" name="TextBox 102">
            <a:extLst>
              <a:ext uri="{FF2B5EF4-FFF2-40B4-BE49-F238E27FC236}">
                <a16:creationId xmlns:a16="http://schemas.microsoft.com/office/drawing/2014/main" id="{A5F9CE2A-FF42-45C1-3811-A846742DC36E}"/>
              </a:ext>
            </a:extLst>
          </p:cNvPr>
          <p:cNvSpPr txBox="1"/>
          <p:nvPr/>
        </p:nvSpPr>
        <p:spPr>
          <a:xfrm>
            <a:off x="1816269" y="2971532"/>
            <a:ext cx="845103" cy="4247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messages</a:t>
            </a:r>
          </a:p>
        </p:txBody>
      </p:sp>
      <p:sp>
        <p:nvSpPr>
          <p:cNvPr id="105" name="TextBox 104">
            <a:extLst>
              <a:ext uri="{FF2B5EF4-FFF2-40B4-BE49-F238E27FC236}">
                <a16:creationId xmlns:a16="http://schemas.microsoft.com/office/drawing/2014/main" id="{F8DA0DF5-9FF3-6FD9-C142-B88AF3F12062}"/>
              </a:ext>
            </a:extLst>
          </p:cNvPr>
          <p:cNvSpPr txBox="1"/>
          <p:nvPr/>
        </p:nvSpPr>
        <p:spPr>
          <a:xfrm>
            <a:off x="2668280" y="2971532"/>
            <a:ext cx="845103" cy="4247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Agent</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messages</a:t>
            </a:r>
          </a:p>
        </p:txBody>
      </p:sp>
      <p:sp>
        <p:nvSpPr>
          <p:cNvPr id="107" name="TextBox 106">
            <a:extLst>
              <a:ext uri="{FF2B5EF4-FFF2-40B4-BE49-F238E27FC236}">
                <a16:creationId xmlns:a16="http://schemas.microsoft.com/office/drawing/2014/main" id="{BA3DE6D3-486A-B557-872E-2A8BA14942B0}"/>
              </a:ext>
            </a:extLst>
          </p:cNvPr>
          <p:cNvSpPr txBox="1"/>
          <p:nvPr/>
        </p:nvSpPr>
        <p:spPr>
          <a:xfrm>
            <a:off x="5370203" y="1396647"/>
            <a:ext cx="1538343" cy="369332"/>
          </a:xfrm>
          <a:prstGeom prst="rect">
            <a:avLst/>
          </a:prstGeom>
          <a:noFill/>
          <a:effectLst/>
        </p:spPr>
        <p:txBody>
          <a:bodyPr wrap="square" lIns="0" tIns="0" rIns="0" bIns="0" rtlCol="0" anchor="t" anchorCtr="0">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Agent</a:t>
            </a:r>
          </a:p>
        </p:txBody>
      </p:sp>
      <p:sp>
        <p:nvSpPr>
          <p:cNvPr id="109" name="Rectangle: Rounded Corners 12">
            <a:extLst>
              <a:ext uri="{FF2B5EF4-FFF2-40B4-BE49-F238E27FC236}">
                <a16:creationId xmlns:a16="http://schemas.microsoft.com/office/drawing/2014/main" id="{39B67B1A-A1DD-5E6F-EA9C-0C29BB382700}"/>
              </a:ext>
              <a:ext uri="{C183D7F6-B498-43B3-948B-1728B52AA6E4}">
                <adec:decorative xmlns:adec="http://schemas.microsoft.com/office/drawing/2017/decorative" val="0"/>
              </a:ext>
            </a:extLst>
          </p:cNvPr>
          <p:cNvSpPr txBox="1">
            <a:spLocks/>
          </p:cNvSpPr>
          <p:nvPr/>
        </p:nvSpPr>
        <p:spPr bwMode="auto">
          <a:xfrm>
            <a:off x="4990493" y="1997764"/>
            <a:ext cx="2282458" cy="369332"/>
          </a:xfrm>
          <a:prstGeom prst="roundRect">
            <a:avLst>
              <a:gd name="adj" fmla="val 31494"/>
            </a:avLst>
          </a:prstGeom>
          <a:solidFill>
            <a:srgbClr val="0078D4"/>
          </a:solidFill>
          <a:ln w="12700"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300" b="0"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w="3175">
                  <a:noFill/>
                </a:ln>
                <a:solidFill>
                  <a:schemeClr val="bg1"/>
                </a:solidFill>
                <a:effectLst/>
                <a:uLnTx/>
                <a:uFillTx/>
                <a:latin typeface="Segoe UI" panose="020B0502040204020203" pitchFamily="34" charset="0"/>
                <a:ea typeface="+mn-ea"/>
                <a:cs typeface="Segoe UI" panose="020B0502040204020203" pitchFamily="34" charset="0"/>
              </a:rPr>
              <a:t>LLM</a:t>
            </a:r>
          </a:p>
        </p:txBody>
      </p:sp>
      <p:sp>
        <p:nvSpPr>
          <p:cNvPr id="111" name="TextBox 110">
            <a:extLst>
              <a:ext uri="{FF2B5EF4-FFF2-40B4-BE49-F238E27FC236}">
                <a16:creationId xmlns:a16="http://schemas.microsoft.com/office/drawing/2014/main" id="{D572702B-C398-52F6-67B1-9C9CA58D2FCB}"/>
              </a:ext>
            </a:extLst>
          </p:cNvPr>
          <p:cNvSpPr txBox="1"/>
          <p:nvPr/>
        </p:nvSpPr>
        <p:spPr>
          <a:xfrm>
            <a:off x="5936797" y="2262738"/>
            <a:ext cx="3898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a:t>
            </a:r>
          </a:p>
        </p:txBody>
      </p:sp>
      <p:sp>
        <p:nvSpPr>
          <p:cNvPr id="113" name="Rectangle: Rounded Corners 12">
            <a:extLst>
              <a:ext uri="{FF2B5EF4-FFF2-40B4-BE49-F238E27FC236}">
                <a16:creationId xmlns:a16="http://schemas.microsoft.com/office/drawing/2014/main" id="{E12C5349-4FFD-2C7F-7729-74B014B7481D}"/>
              </a:ext>
              <a:ext uri="{C183D7F6-B498-43B3-948B-1728B52AA6E4}">
                <adec:decorative xmlns:adec="http://schemas.microsoft.com/office/drawing/2017/decorative" val="0"/>
              </a:ext>
            </a:extLst>
          </p:cNvPr>
          <p:cNvSpPr txBox="1">
            <a:spLocks/>
          </p:cNvSpPr>
          <p:nvPr/>
        </p:nvSpPr>
        <p:spPr bwMode="auto">
          <a:xfrm>
            <a:off x="4990493" y="2642802"/>
            <a:ext cx="2282458" cy="369332"/>
          </a:xfrm>
          <a:prstGeom prst="roundRect">
            <a:avLst>
              <a:gd name="adj" fmla="val 31494"/>
            </a:avLst>
          </a:prstGeom>
          <a:solidFill>
            <a:srgbClr val="225B62"/>
          </a:solidFill>
          <a:ln w="12700"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300" b="0"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w="3175">
                  <a:noFill/>
                </a:ln>
                <a:solidFill>
                  <a:schemeClr val="bg1"/>
                </a:solidFill>
                <a:effectLst/>
                <a:uLnTx/>
                <a:uFillTx/>
                <a:latin typeface="Segoe UI" panose="020B0502040204020203" pitchFamily="34" charset="0"/>
                <a:ea typeface="+mn-ea"/>
                <a:cs typeface="Segoe UI" panose="020B0502040204020203" pitchFamily="34" charset="0"/>
              </a:rPr>
              <a:t>Instructions</a:t>
            </a:r>
          </a:p>
        </p:txBody>
      </p:sp>
      <p:sp>
        <p:nvSpPr>
          <p:cNvPr id="115" name="TextBox 114">
            <a:extLst>
              <a:ext uri="{FF2B5EF4-FFF2-40B4-BE49-F238E27FC236}">
                <a16:creationId xmlns:a16="http://schemas.microsoft.com/office/drawing/2014/main" id="{BE559D49-C2B2-002B-5A18-C53325CCD032}"/>
              </a:ext>
            </a:extLst>
          </p:cNvPr>
          <p:cNvSpPr txBox="1"/>
          <p:nvPr/>
        </p:nvSpPr>
        <p:spPr>
          <a:xfrm>
            <a:off x="5936797" y="2867051"/>
            <a:ext cx="3898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a:t>
            </a:r>
          </a:p>
        </p:txBody>
      </p:sp>
      <p:sp>
        <p:nvSpPr>
          <p:cNvPr id="117" name="Rectangle: Rounded Corners 12">
            <a:extLst>
              <a:ext uri="{FF2B5EF4-FFF2-40B4-BE49-F238E27FC236}">
                <a16:creationId xmlns:a16="http://schemas.microsoft.com/office/drawing/2014/main" id="{F3CEFA27-ACEF-CA60-864E-08A300814F50}"/>
              </a:ext>
              <a:ext uri="{C183D7F6-B498-43B3-948B-1728B52AA6E4}">
                <adec:decorative xmlns:adec="http://schemas.microsoft.com/office/drawing/2017/decorative" val="0"/>
              </a:ext>
            </a:extLst>
          </p:cNvPr>
          <p:cNvSpPr txBox="1">
            <a:spLocks/>
          </p:cNvSpPr>
          <p:nvPr/>
        </p:nvSpPr>
        <p:spPr bwMode="auto">
          <a:xfrm>
            <a:off x="4990493" y="3258963"/>
            <a:ext cx="2282458" cy="369332"/>
          </a:xfrm>
          <a:prstGeom prst="roundRect">
            <a:avLst>
              <a:gd name="adj" fmla="val 31494"/>
            </a:avLst>
          </a:prstGeom>
          <a:solidFill>
            <a:srgbClr val="8661C5"/>
          </a:solidFill>
          <a:ln w="12700"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300" b="0"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w="3175">
                  <a:noFill/>
                </a:ln>
                <a:solidFill>
                  <a:schemeClr val="bg1"/>
                </a:solidFill>
                <a:effectLst/>
                <a:uLnTx/>
                <a:uFillTx/>
                <a:latin typeface="Segoe UI" panose="020B0502040204020203" pitchFamily="34" charset="0"/>
                <a:ea typeface="+mn-ea"/>
                <a:cs typeface="Segoe UI" panose="020B0502040204020203" pitchFamily="34" charset="0"/>
              </a:rPr>
              <a:t>Tools</a:t>
            </a:r>
          </a:p>
        </p:txBody>
      </p:sp>
      <p:sp>
        <p:nvSpPr>
          <p:cNvPr id="119" name="Rounded Rectangle 12">
            <a:extLst>
              <a:ext uri="{FF2B5EF4-FFF2-40B4-BE49-F238E27FC236}">
                <a16:creationId xmlns:a16="http://schemas.microsoft.com/office/drawing/2014/main" id="{B94C8C66-004D-C2A7-450D-8F5A809E2388}"/>
              </a:ext>
              <a:ext uri="{C183D7F6-B498-43B3-948B-1728B52AA6E4}">
                <adec:decorative xmlns:adec="http://schemas.microsoft.com/office/drawing/2017/decorative" val="1"/>
              </a:ext>
            </a:extLst>
          </p:cNvPr>
          <p:cNvSpPr/>
          <p:nvPr/>
        </p:nvSpPr>
        <p:spPr bwMode="auto">
          <a:xfrm>
            <a:off x="4813293" y="4527096"/>
            <a:ext cx="2594411" cy="1675899"/>
          </a:xfrm>
          <a:prstGeom prst="roundRect">
            <a:avLst>
              <a:gd name="adj" fmla="val 10859"/>
            </a:avLst>
          </a:prstGeom>
          <a:solidFill>
            <a:srgbClr val="091F2C"/>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110155"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Light" panose="020B0502040204020203" pitchFamily="34" charset="0"/>
            </a:endParaRPr>
          </a:p>
        </p:txBody>
      </p:sp>
      <p:sp>
        <p:nvSpPr>
          <p:cNvPr id="121" name="Oval 120">
            <a:extLst>
              <a:ext uri="{FF2B5EF4-FFF2-40B4-BE49-F238E27FC236}">
                <a16:creationId xmlns:a16="http://schemas.microsoft.com/office/drawing/2014/main" id="{D03FB630-9CA3-6AA7-2792-1EFF8FA01880}"/>
              </a:ext>
            </a:extLst>
          </p:cNvPr>
          <p:cNvSpPr/>
          <p:nvPr/>
        </p:nvSpPr>
        <p:spPr>
          <a:xfrm>
            <a:off x="4652695" y="4364414"/>
            <a:ext cx="454796" cy="454796"/>
          </a:xfrm>
          <a:prstGeom prst="ellipse">
            <a:avLst/>
          </a:prstGeom>
          <a:solidFill>
            <a:srgbClr val="866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2</a:t>
            </a:r>
          </a:p>
        </p:txBody>
      </p:sp>
      <p:sp>
        <p:nvSpPr>
          <p:cNvPr id="123" name="TextBox 122">
            <a:extLst>
              <a:ext uri="{FF2B5EF4-FFF2-40B4-BE49-F238E27FC236}">
                <a16:creationId xmlns:a16="http://schemas.microsoft.com/office/drawing/2014/main" id="{6A5C5BDB-42A1-7674-E465-B8D136864125}"/>
              </a:ext>
            </a:extLst>
          </p:cNvPr>
          <p:cNvSpPr txBox="1"/>
          <p:nvPr/>
        </p:nvSpPr>
        <p:spPr>
          <a:xfrm>
            <a:off x="5350952" y="4650936"/>
            <a:ext cx="1538343" cy="276999"/>
          </a:xfrm>
          <a:prstGeom prst="rect">
            <a:avLst/>
          </a:prstGeom>
          <a:noFill/>
          <a:effectLst/>
        </p:spPr>
        <p:txBody>
          <a:bodyPr wrap="square" lIns="0" tIns="0" rIns="0" bIns="0" rtlCol="0" anchor="t" anchorCtr="0">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Tool calls</a:t>
            </a:r>
          </a:p>
        </p:txBody>
      </p:sp>
      <p:sp>
        <p:nvSpPr>
          <p:cNvPr id="125" name="TextBox 124">
            <a:extLst>
              <a:ext uri="{FF2B5EF4-FFF2-40B4-BE49-F238E27FC236}">
                <a16:creationId xmlns:a16="http://schemas.microsoft.com/office/drawing/2014/main" id="{D752BB76-2146-886C-00F8-907BFEA9A2D2}"/>
              </a:ext>
            </a:extLst>
          </p:cNvPr>
          <p:cNvSpPr txBox="1"/>
          <p:nvPr/>
        </p:nvSpPr>
        <p:spPr>
          <a:xfrm>
            <a:off x="4866378" y="5762185"/>
            <a:ext cx="941283" cy="2585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Knowledge</a:t>
            </a:r>
          </a:p>
        </p:txBody>
      </p:sp>
      <p:sp>
        <p:nvSpPr>
          <p:cNvPr id="127" name="TextBox 126">
            <a:extLst>
              <a:ext uri="{FF2B5EF4-FFF2-40B4-BE49-F238E27FC236}">
                <a16:creationId xmlns:a16="http://schemas.microsoft.com/office/drawing/2014/main" id="{DC838B9C-44E9-F919-8140-D95B81183D51}"/>
              </a:ext>
            </a:extLst>
          </p:cNvPr>
          <p:cNvSpPr txBox="1"/>
          <p:nvPr/>
        </p:nvSpPr>
        <p:spPr>
          <a:xfrm>
            <a:off x="5805677" y="5762185"/>
            <a:ext cx="686406" cy="2585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Actions</a:t>
            </a:r>
          </a:p>
        </p:txBody>
      </p:sp>
      <p:sp>
        <p:nvSpPr>
          <p:cNvPr id="129" name="TextBox 128">
            <a:extLst>
              <a:ext uri="{FF2B5EF4-FFF2-40B4-BE49-F238E27FC236}">
                <a16:creationId xmlns:a16="http://schemas.microsoft.com/office/drawing/2014/main" id="{82C97220-BEC5-9F25-656D-8FE33FEA9C2E}"/>
              </a:ext>
            </a:extLst>
          </p:cNvPr>
          <p:cNvSpPr txBox="1"/>
          <p:nvPr/>
        </p:nvSpPr>
        <p:spPr>
          <a:xfrm>
            <a:off x="6573622" y="5762185"/>
            <a:ext cx="758286" cy="2585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Memory</a:t>
            </a:r>
          </a:p>
        </p:txBody>
      </p:sp>
      <p:cxnSp>
        <p:nvCxnSpPr>
          <p:cNvPr id="131" name="Straight Arrow Connector 130">
            <a:extLst>
              <a:ext uri="{FF2B5EF4-FFF2-40B4-BE49-F238E27FC236}">
                <a16:creationId xmlns:a16="http://schemas.microsoft.com/office/drawing/2014/main" id="{276259F4-B67F-7B81-5156-D8B9FBD9B96B}"/>
              </a:ext>
              <a:ext uri="{C183D7F6-B498-43B3-948B-1728B52AA6E4}">
                <adec:decorative xmlns:adec="http://schemas.microsoft.com/office/drawing/2017/decorative" val="1"/>
              </a:ext>
            </a:extLst>
          </p:cNvPr>
          <p:cNvCxnSpPr>
            <a:cxnSpLocks/>
          </p:cNvCxnSpPr>
          <p:nvPr/>
        </p:nvCxnSpPr>
        <p:spPr>
          <a:xfrm>
            <a:off x="7772461" y="2685254"/>
            <a:ext cx="741277" cy="0"/>
          </a:xfrm>
          <a:prstGeom prst="straightConnector1">
            <a:avLst/>
          </a:prstGeom>
          <a:ln w="38100">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A22629AC-A5E5-8051-9EE5-D01E8996E401}"/>
              </a:ext>
              <a:ext uri="{C183D7F6-B498-43B3-948B-1728B52AA6E4}">
                <adec:decorative xmlns:adec="http://schemas.microsoft.com/office/drawing/2017/decorative" val="1"/>
              </a:ext>
            </a:extLst>
          </p:cNvPr>
          <p:cNvGrpSpPr/>
          <p:nvPr/>
        </p:nvGrpSpPr>
        <p:grpSpPr>
          <a:xfrm>
            <a:off x="5703037" y="3953554"/>
            <a:ext cx="875892" cy="707178"/>
            <a:chOff x="5445702" y="3915524"/>
            <a:chExt cx="1361563" cy="1099300"/>
          </a:xfrm>
        </p:grpSpPr>
        <p:sp>
          <p:nvSpPr>
            <p:cNvPr id="133" name="Arc 132">
              <a:extLst>
                <a:ext uri="{FF2B5EF4-FFF2-40B4-BE49-F238E27FC236}">
                  <a16:creationId xmlns:a16="http://schemas.microsoft.com/office/drawing/2014/main" id="{942BA4C0-0C8E-5F2C-0FA2-E1AB7016C9B5}"/>
                </a:ext>
              </a:extLst>
            </p:cNvPr>
            <p:cNvSpPr/>
            <p:nvPr/>
          </p:nvSpPr>
          <p:spPr>
            <a:xfrm rot="9639024" flipV="1">
              <a:off x="5445702" y="3915524"/>
              <a:ext cx="1097280" cy="1097280"/>
            </a:xfrm>
            <a:prstGeom prst="arc">
              <a:avLst>
                <a:gd name="adj1" fmla="val 17155636"/>
                <a:gd name="adj2" fmla="val 0"/>
              </a:avLst>
            </a:prstGeom>
            <a:ln w="38100">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Arc 133">
              <a:extLst>
                <a:ext uri="{FF2B5EF4-FFF2-40B4-BE49-F238E27FC236}">
                  <a16:creationId xmlns:a16="http://schemas.microsoft.com/office/drawing/2014/main" id="{27AD6CEF-0399-9851-E06A-19E09919D977}"/>
                </a:ext>
              </a:extLst>
            </p:cNvPr>
            <p:cNvSpPr/>
            <p:nvPr/>
          </p:nvSpPr>
          <p:spPr>
            <a:xfrm rot="7384405" flipH="1">
              <a:off x="5709985" y="3917544"/>
              <a:ext cx="1097280" cy="1097280"/>
            </a:xfrm>
            <a:prstGeom prst="arc">
              <a:avLst>
                <a:gd name="adj1" fmla="val 17155636"/>
                <a:gd name="adj2" fmla="val 0"/>
              </a:avLst>
            </a:prstGeom>
            <a:ln w="38100">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37" name="Straight Arrow Connector 136">
            <a:extLst>
              <a:ext uri="{FF2B5EF4-FFF2-40B4-BE49-F238E27FC236}">
                <a16:creationId xmlns:a16="http://schemas.microsoft.com/office/drawing/2014/main" id="{A02D5663-0BDA-65EA-16D6-0F6F1049134C}"/>
              </a:ext>
              <a:ext uri="{C183D7F6-B498-43B3-948B-1728B52AA6E4}">
                <adec:decorative xmlns:adec="http://schemas.microsoft.com/office/drawing/2017/decorative" val="1"/>
              </a:ext>
            </a:extLst>
          </p:cNvPr>
          <p:cNvCxnSpPr>
            <a:cxnSpLocks/>
          </p:cNvCxnSpPr>
          <p:nvPr/>
        </p:nvCxnSpPr>
        <p:spPr>
          <a:xfrm>
            <a:off x="3719063" y="2694879"/>
            <a:ext cx="771183" cy="0"/>
          </a:xfrm>
          <a:prstGeom prst="straightConnector1">
            <a:avLst/>
          </a:prstGeom>
          <a:ln w="38100">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4196AA76-9EE2-D593-514A-896123950A1C}"/>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9298" y="1156402"/>
            <a:ext cx="714360" cy="714360"/>
          </a:xfrm>
          <a:prstGeom prst="rect">
            <a:avLst/>
          </a:prstGeom>
        </p:spPr>
      </p:pic>
      <p:sp>
        <p:nvSpPr>
          <p:cNvPr id="141" name="Rounded Rectangle 12">
            <a:extLst>
              <a:ext uri="{FF2B5EF4-FFF2-40B4-BE49-F238E27FC236}">
                <a16:creationId xmlns:a16="http://schemas.microsoft.com/office/drawing/2014/main" id="{17851454-E9B5-0A38-623B-4672392E5232}"/>
              </a:ext>
              <a:ext uri="{C183D7F6-B498-43B3-948B-1728B52AA6E4}">
                <adec:decorative xmlns:adec="http://schemas.microsoft.com/office/drawing/2017/decorative" val="1"/>
              </a:ext>
            </a:extLst>
          </p:cNvPr>
          <p:cNvSpPr/>
          <p:nvPr/>
        </p:nvSpPr>
        <p:spPr bwMode="auto">
          <a:xfrm>
            <a:off x="8654300" y="1812360"/>
            <a:ext cx="2287244" cy="1675899"/>
          </a:xfrm>
          <a:prstGeom prst="roundRect">
            <a:avLst>
              <a:gd name="adj" fmla="val 10859"/>
            </a:avLst>
          </a:prstGeom>
          <a:solidFill>
            <a:srgbClr val="091F2C"/>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110155"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Light" panose="020B0502040204020203" pitchFamily="34" charset="0"/>
            </a:endParaRPr>
          </a:p>
        </p:txBody>
      </p:sp>
      <p:sp>
        <p:nvSpPr>
          <p:cNvPr id="143" name="Oval 142">
            <a:extLst>
              <a:ext uri="{FF2B5EF4-FFF2-40B4-BE49-F238E27FC236}">
                <a16:creationId xmlns:a16="http://schemas.microsoft.com/office/drawing/2014/main" id="{733BF4B5-B6A5-1CEB-5B1D-E9E036DABF32}"/>
              </a:ext>
            </a:extLst>
          </p:cNvPr>
          <p:cNvSpPr/>
          <p:nvPr/>
        </p:nvSpPr>
        <p:spPr>
          <a:xfrm>
            <a:off x="8469356" y="1682201"/>
            <a:ext cx="454796" cy="454796"/>
          </a:xfrm>
          <a:prstGeom prst="ellipse">
            <a:avLst/>
          </a:prstGeom>
          <a:solidFill>
            <a:srgbClr val="866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a:t>
            </a:r>
          </a:p>
        </p:txBody>
      </p:sp>
      <p:sp>
        <p:nvSpPr>
          <p:cNvPr id="145" name="TextBox 144">
            <a:extLst>
              <a:ext uri="{FF2B5EF4-FFF2-40B4-BE49-F238E27FC236}">
                <a16:creationId xmlns:a16="http://schemas.microsoft.com/office/drawing/2014/main" id="{82CACABD-5401-ABF9-05A6-05E516286031}"/>
              </a:ext>
            </a:extLst>
          </p:cNvPr>
          <p:cNvSpPr txBox="1"/>
          <p:nvPr/>
        </p:nvSpPr>
        <p:spPr>
          <a:xfrm>
            <a:off x="9028750" y="1941644"/>
            <a:ext cx="1538343" cy="276999"/>
          </a:xfrm>
          <a:prstGeom prst="rect">
            <a:avLst/>
          </a:prstGeom>
          <a:noFill/>
          <a:effectLst/>
        </p:spPr>
        <p:txBody>
          <a:bodyPr wrap="square" lIns="0" tIns="0" rIns="0" bIns="0" rtlCol="0" anchor="t" anchorCtr="0">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Output</a:t>
            </a:r>
          </a:p>
        </p:txBody>
      </p:sp>
      <p:sp>
        <p:nvSpPr>
          <p:cNvPr id="147" name="TextBox 146">
            <a:extLst>
              <a:ext uri="{FF2B5EF4-FFF2-40B4-BE49-F238E27FC236}">
                <a16:creationId xmlns:a16="http://schemas.microsoft.com/office/drawing/2014/main" id="{1BCA28F7-A7B2-5F94-1604-548953B24C1F}"/>
              </a:ext>
            </a:extLst>
          </p:cNvPr>
          <p:cNvSpPr txBox="1"/>
          <p:nvPr/>
        </p:nvSpPr>
        <p:spPr>
          <a:xfrm>
            <a:off x="8960156" y="2933053"/>
            <a:ext cx="845103" cy="4247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Agent</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messages</a:t>
            </a:r>
          </a:p>
        </p:txBody>
      </p:sp>
      <p:sp>
        <p:nvSpPr>
          <p:cNvPr id="149" name="TextBox 148">
            <a:extLst>
              <a:ext uri="{FF2B5EF4-FFF2-40B4-BE49-F238E27FC236}">
                <a16:creationId xmlns:a16="http://schemas.microsoft.com/office/drawing/2014/main" id="{7EB314C5-5CA4-7DC4-D4AC-43D73CCA512D}"/>
              </a:ext>
            </a:extLst>
          </p:cNvPr>
          <p:cNvSpPr txBox="1"/>
          <p:nvPr/>
        </p:nvSpPr>
        <p:spPr>
          <a:xfrm>
            <a:off x="9948422" y="2926741"/>
            <a:ext cx="623440" cy="4247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Tool</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results</a:t>
            </a:r>
          </a:p>
        </p:txBody>
      </p:sp>
      <p:sp>
        <p:nvSpPr>
          <p:cNvPr id="151" name="TextBox 150">
            <a:extLst>
              <a:ext uri="{FF2B5EF4-FFF2-40B4-BE49-F238E27FC236}">
                <a16:creationId xmlns:a16="http://schemas.microsoft.com/office/drawing/2014/main" id="{4B64AC6A-2478-41F2-3F12-1D98A1402241}"/>
              </a:ext>
            </a:extLst>
          </p:cNvPr>
          <p:cNvSpPr txBox="1"/>
          <p:nvPr/>
        </p:nvSpPr>
        <p:spPr>
          <a:xfrm>
            <a:off x="8234474" y="4625727"/>
            <a:ext cx="3360537" cy="124681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
                <a:cs typeface="Segoe UI Light" panose="020B0502040204020203" pitchFamily="34" charset="0"/>
              </a:rPr>
              <a:t>An AI agent is a micro-service that takes      unstructured messages, optionally      invokes other APIs, and      returns messages.</a:t>
            </a:r>
          </a:p>
        </p:txBody>
      </p:sp>
      <p:sp>
        <p:nvSpPr>
          <p:cNvPr id="153" name="Oval 152">
            <a:extLst>
              <a:ext uri="{FF2B5EF4-FFF2-40B4-BE49-F238E27FC236}">
                <a16:creationId xmlns:a16="http://schemas.microsoft.com/office/drawing/2014/main" id="{1C6B388F-33A7-47A0-ABCE-ECF8632693DE}"/>
              </a:ext>
              <a:ext uri="{C183D7F6-B498-43B3-948B-1728B52AA6E4}">
                <adec:decorative xmlns:adec="http://schemas.microsoft.com/office/drawing/2017/decorative" val="1"/>
              </a:ext>
            </a:extLst>
          </p:cNvPr>
          <p:cNvSpPr/>
          <p:nvPr/>
        </p:nvSpPr>
        <p:spPr>
          <a:xfrm>
            <a:off x="9268487" y="5295729"/>
            <a:ext cx="223163" cy="223163"/>
          </a:xfrm>
          <a:prstGeom prst="ellipse">
            <a:avLst/>
          </a:prstGeom>
          <a:solidFill>
            <a:srgbClr val="866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2</a:t>
            </a:r>
          </a:p>
        </p:txBody>
      </p:sp>
      <p:sp>
        <p:nvSpPr>
          <p:cNvPr id="155" name="Oval 154">
            <a:extLst>
              <a:ext uri="{FF2B5EF4-FFF2-40B4-BE49-F238E27FC236}">
                <a16:creationId xmlns:a16="http://schemas.microsoft.com/office/drawing/2014/main" id="{642C78A9-8025-4B95-29D0-9D7556B1D7C8}"/>
              </a:ext>
              <a:ext uri="{C183D7F6-B498-43B3-948B-1728B52AA6E4}">
                <adec:decorative xmlns:adec="http://schemas.microsoft.com/office/drawing/2017/decorative" val="1"/>
              </a:ext>
            </a:extLst>
          </p:cNvPr>
          <p:cNvSpPr/>
          <p:nvPr/>
        </p:nvSpPr>
        <p:spPr>
          <a:xfrm>
            <a:off x="8712937" y="5584979"/>
            <a:ext cx="223163" cy="223163"/>
          </a:xfrm>
          <a:prstGeom prst="ellipse">
            <a:avLst/>
          </a:prstGeom>
          <a:solidFill>
            <a:srgbClr val="866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a:t>
            </a:r>
          </a:p>
        </p:txBody>
      </p:sp>
      <p:pic>
        <p:nvPicPr>
          <p:cNvPr id="157" name="Picture 156">
            <a:extLst>
              <a:ext uri="{FF2B5EF4-FFF2-40B4-BE49-F238E27FC236}">
                <a16:creationId xmlns:a16="http://schemas.microsoft.com/office/drawing/2014/main" id="{24FAD679-EA32-446A-78F8-9812E02BD416}"/>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6909" y="2517757"/>
            <a:ext cx="566014" cy="566014"/>
          </a:xfrm>
          <a:prstGeom prst="rect">
            <a:avLst/>
          </a:prstGeom>
          <a:effectLst>
            <a:outerShdw blurRad="50800" dist="38100" dir="2700000" algn="tl" rotWithShape="0">
              <a:prstClr val="black">
                <a:alpha val="10000"/>
              </a:prstClr>
            </a:outerShdw>
          </a:effectLst>
        </p:spPr>
      </p:pic>
      <p:pic>
        <p:nvPicPr>
          <p:cNvPr id="159" name="Picture 158">
            <a:extLst>
              <a:ext uri="{FF2B5EF4-FFF2-40B4-BE49-F238E27FC236}">
                <a16:creationId xmlns:a16="http://schemas.microsoft.com/office/drawing/2014/main" id="{C52F065F-2001-5A53-5B11-C2AD71BEC90E}"/>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52242" y="2330851"/>
            <a:ext cx="566014" cy="566014"/>
          </a:xfrm>
          <a:prstGeom prst="rect">
            <a:avLst/>
          </a:prstGeom>
          <a:effectLst>
            <a:outerShdw blurRad="50800" dist="38100" dir="2700000" algn="tl" rotWithShape="0">
              <a:prstClr val="black">
                <a:alpha val="10000"/>
              </a:prstClr>
            </a:outerShdw>
          </a:effectLst>
        </p:spPr>
      </p:pic>
      <p:pic>
        <p:nvPicPr>
          <p:cNvPr id="161" name="Picture 160">
            <a:extLst>
              <a:ext uri="{FF2B5EF4-FFF2-40B4-BE49-F238E27FC236}">
                <a16:creationId xmlns:a16="http://schemas.microsoft.com/office/drawing/2014/main" id="{C860DE6C-16B7-99D7-6A30-4B77261895D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6329" y="2251699"/>
            <a:ext cx="714360" cy="714360"/>
          </a:xfrm>
          <a:prstGeom prst="rect">
            <a:avLst/>
          </a:prstGeom>
        </p:spPr>
      </p:pic>
      <p:pic>
        <p:nvPicPr>
          <p:cNvPr id="163" name="Picture 162">
            <a:extLst>
              <a:ext uri="{FF2B5EF4-FFF2-40B4-BE49-F238E27FC236}">
                <a16:creationId xmlns:a16="http://schemas.microsoft.com/office/drawing/2014/main" id="{D62B4905-B592-7057-E73F-4555C779D1CD}"/>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83908" y="5139087"/>
            <a:ext cx="565588" cy="565588"/>
          </a:xfrm>
          <a:prstGeom prst="rect">
            <a:avLst/>
          </a:prstGeom>
          <a:effectLst>
            <a:outerShdw blurRad="50800" dist="38100" dir="2700000" algn="tl" rotWithShape="0">
              <a:prstClr val="black">
                <a:alpha val="10000"/>
              </a:prstClr>
            </a:outerShdw>
          </a:effectLst>
        </p:spPr>
      </p:pic>
      <p:pic>
        <p:nvPicPr>
          <p:cNvPr id="165" name="Picture 164">
            <a:extLst>
              <a:ext uri="{FF2B5EF4-FFF2-40B4-BE49-F238E27FC236}">
                <a16:creationId xmlns:a16="http://schemas.microsoft.com/office/drawing/2014/main" id="{B8775C67-38CC-7E53-B4FB-9F03B2D68EC1}"/>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38490" y="5152956"/>
            <a:ext cx="508711" cy="508711"/>
          </a:xfrm>
          <a:prstGeom prst="rect">
            <a:avLst/>
          </a:prstGeom>
          <a:effectLst>
            <a:outerShdw blurRad="50800" dist="38100" dir="2700000" algn="tl" rotWithShape="0">
              <a:prstClr val="black">
                <a:alpha val="10000"/>
              </a:prstClr>
            </a:outerShdw>
          </a:effectLst>
        </p:spPr>
      </p:pic>
      <p:pic>
        <p:nvPicPr>
          <p:cNvPr id="167" name="Picture 166">
            <a:extLst>
              <a:ext uri="{FF2B5EF4-FFF2-40B4-BE49-F238E27FC236}">
                <a16:creationId xmlns:a16="http://schemas.microsoft.com/office/drawing/2014/main" id="{B550867D-027A-C9FF-3FF6-23C7235E07B4}"/>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79553" y="5155351"/>
            <a:ext cx="565588" cy="565588"/>
          </a:xfrm>
          <a:prstGeom prst="rect">
            <a:avLst/>
          </a:prstGeom>
          <a:effectLst>
            <a:outerShdw blurRad="50800" dist="38100" dir="2700000" algn="tl" rotWithShape="0">
              <a:prstClr val="black">
                <a:alpha val="10000"/>
              </a:prstClr>
            </a:outerShdw>
          </a:effectLst>
        </p:spPr>
      </p:pic>
      <p:pic>
        <p:nvPicPr>
          <p:cNvPr id="169" name="Picture 168">
            <a:extLst>
              <a:ext uri="{FF2B5EF4-FFF2-40B4-BE49-F238E27FC236}">
                <a16:creationId xmlns:a16="http://schemas.microsoft.com/office/drawing/2014/main" id="{5030CD21-32A2-8D5F-BE4A-86F8A32CBFDB}"/>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60370" y="2280574"/>
            <a:ext cx="558598" cy="558597"/>
          </a:xfrm>
          <a:prstGeom prst="rect">
            <a:avLst/>
          </a:prstGeom>
        </p:spPr>
      </p:pic>
      <p:pic>
        <p:nvPicPr>
          <p:cNvPr id="171" name="Picture 170">
            <a:extLst>
              <a:ext uri="{FF2B5EF4-FFF2-40B4-BE49-F238E27FC236}">
                <a16:creationId xmlns:a16="http://schemas.microsoft.com/office/drawing/2014/main" id="{88018EB5-DEB9-3412-F0DA-327FF56EF1C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5527" y="2213124"/>
            <a:ext cx="714360" cy="714360"/>
          </a:xfrm>
          <a:prstGeom prst="rect">
            <a:avLst/>
          </a:prstGeom>
        </p:spPr>
      </p:pic>
    </p:spTree>
    <p:extLst>
      <p:ext uri="{BB962C8B-B14F-4D97-AF65-F5344CB8AC3E}">
        <p14:creationId xmlns:p14="http://schemas.microsoft.com/office/powerpoint/2010/main" val="840457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rgbClr val="0078D4"/>
                </a:solidFill>
                <a:latin typeface="Segoe Sans Text"/>
                <a:ea typeface="+mn-ea"/>
                <a:cs typeface="Segoe Sans Text"/>
              </a:rPr>
              <a:t>Spectrum of LLM-based solutions</a:t>
            </a:r>
            <a:endPar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4" name="Slide Number Placeholder 5">
            <a:extLst>
              <a:ext uri="{FF2B5EF4-FFF2-40B4-BE49-F238E27FC236}">
                <a16:creationId xmlns:a16="http://schemas.microsoft.com/office/drawing/2014/main" id="{EBFF4304-B17B-EABC-BD72-BE4D53598BBF}"/>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grpSp>
        <p:nvGrpSpPr>
          <p:cNvPr id="16" name="Group 15" descr="A diagram showing a process where a document is input into an LLM (Large Language Model) via a prompt, and the output is a summary.">
            <a:extLst>
              <a:ext uri="{FF2B5EF4-FFF2-40B4-BE49-F238E27FC236}">
                <a16:creationId xmlns:a16="http://schemas.microsoft.com/office/drawing/2014/main" id="{B61F1418-08B0-A139-7E9A-9C4AA0F3CAD1}"/>
              </a:ext>
            </a:extLst>
          </p:cNvPr>
          <p:cNvGrpSpPr/>
          <p:nvPr/>
        </p:nvGrpSpPr>
        <p:grpSpPr>
          <a:xfrm>
            <a:off x="329260" y="2193189"/>
            <a:ext cx="2272613" cy="865788"/>
            <a:chOff x="3980506" y="1137044"/>
            <a:chExt cx="2272613" cy="865788"/>
          </a:xfrm>
        </p:grpSpPr>
        <p:pic>
          <p:nvPicPr>
            <p:cNvPr id="3" name="Graphic 2" descr="Document outline">
              <a:extLst>
                <a:ext uri="{FF2B5EF4-FFF2-40B4-BE49-F238E27FC236}">
                  <a16:creationId xmlns:a16="http://schemas.microsoft.com/office/drawing/2014/main" id="{FED329DE-0C86-FEE1-3AAC-1D9484D223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0506" y="1137044"/>
              <a:ext cx="726404" cy="726404"/>
            </a:xfrm>
            <a:prstGeom prst="rect">
              <a:avLst/>
            </a:prstGeom>
          </p:spPr>
        </p:pic>
        <p:pic>
          <p:nvPicPr>
            <p:cNvPr id="6" name="Graphic 5" descr="Contract outline">
              <a:extLst>
                <a:ext uri="{FF2B5EF4-FFF2-40B4-BE49-F238E27FC236}">
                  <a16:creationId xmlns:a16="http://schemas.microsoft.com/office/drawing/2014/main" id="{26E918AB-841B-A268-F3E6-F02ED48C06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6715" y="1141709"/>
              <a:ext cx="726404" cy="726404"/>
            </a:xfrm>
            <a:prstGeom prst="rect">
              <a:avLst/>
            </a:prstGeom>
          </p:spPr>
        </p:pic>
        <p:cxnSp>
          <p:nvCxnSpPr>
            <p:cNvPr id="9" name="Straight Arrow Connector 8">
              <a:extLst>
                <a:ext uri="{FF2B5EF4-FFF2-40B4-BE49-F238E27FC236}">
                  <a16:creationId xmlns:a16="http://schemas.microsoft.com/office/drawing/2014/main" id="{F6951F89-1C3F-6888-D6C5-451CEFC117FB}"/>
                </a:ext>
              </a:extLst>
            </p:cNvPr>
            <p:cNvCxnSpPr>
              <a:cxnSpLocks/>
            </p:cNvCxnSpPr>
            <p:nvPr/>
          </p:nvCxnSpPr>
          <p:spPr>
            <a:xfrm>
              <a:off x="4565842" y="1517024"/>
              <a:ext cx="2095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45CF154-2033-387B-F6C8-4DD793C4C40C}"/>
                </a:ext>
              </a:extLst>
            </p:cNvPr>
            <p:cNvCxnSpPr>
              <a:cxnSpLocks/>
            </p:cNvCxnSpPr>
            <p:nvPr/>
          </p:nvCxnSpPr>
          <p:spPr>
            <a:xfrm>
              <a:off x="5452805" y="1525413"/>
              <a:ext cx="2143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1F74C8A-1B2E-32EF-5362-D12275525382}"/>
                </a:ext>
              </a:extLst>
            </p:cNvPr>
            <p:cNvSpPr txBox="1"/>
            <p:nvPr/>
          </p:nvSpPr>
          <p:spPr>
            <a:xfrm>
              <a:off x="3994894" y="1772000"/>
              <a:ext cx="697627" cy="230832"/>
            </a:xfrm>
            <a:prstGeom prst="rect">
              <a:avLst/>
            </a:prstGeom>
            <a:noFill/>
          </p:spPr>
          <p:txBody>
            <a:bodyPr wrap="none" rtlCol="0">
              <a:spAutoFit/>
            </a:bodyPr>
            <a:lstStyle/>
            <a:p>
              <a:r>
                <a:rPr lang="en-US" sz="900"/>
                <a:t>document</a:t>
              </a:r>
            </a:p>
          </p:txBody>
        </p:sp>
        <p:sp>
          <p:nvSpPr>
            <p:cNvPr id="12" name="TextBox 11">
              <a:extLst>
                <a:ext uri="{FF2B5EF4-FFF2-40B4-BE49-F238E27FC236}">
                  <a16:creationId xmlns:a16="http://schemas.microsoft.com/office/drawing/2014/main" id="{AD1F58CD-A91E-8639-B2E4-53EC0EA2F67D}"/>
                </a:ext>
              </a:extLst>
            </p:cNvPr>
            <p:cNvSpPr txBox="1"/>
            <p:nvPr/>
          </p:nvSpPr>
          <p:spPr>
            <a:xfrm>
              <a:off x="5572121" y="1772000"/>
              <a:ext cx="652743" cy="230832"/>
            </a:xfrm>
            <a:prstGeom prst="rect">
              <a:avLst/>
            </a:prstGeom>
            <a:noFill/>
          </p:spPr>
          <p:txBody>
            <a:bodyPr wrap="none" rtlCol="0">
              <a:spAutoFit/>
            </a:bodyPr>
            <a:lstStyle/>
            <a:p>
              <a:r>
                <a:rPr lang="en-US" sz="900"/>
                <a:t>summary</a:t>
              </a:r>
            </a:p>
          </p:txBody>
        </p:sp>
        <p:grpSp>
          <p:nvGrpSpPr>
            <p:cNvPr id="13" name="Group 12">
              <a:extLst>
                <a:ext uri="{FF2B5EF4-FFF2-40B4-BE49-F238E27FC236}">
                  <a16:creationId xmlns:a16="http://schemas.microsoft.com/office/drawing/2014/main" id="{A8584314-CC49-77C0-3B06-6C7159F0A1D1}"/>
                </a:ext>
              </a:extLst>
            </p:cNvPr>
            <p:cNvGrpSpPr/>
            <p:nvPr/>
          </p:nvGrpSpPr>
          <p:grpSpPr>
            <a:xfrm>
              <a:off x="4782293" y="1389003"/>
              <a:ext cx="670512" cy="474445"/>
              <a:chOff x="1386081" y="2798206"/>
              <a:chExt cx="670512" cy="474445"/>
            </a:xfrm>
          </p:grpSpPr>
          <p:sp>
            <p:nvSpPr>
              <p:cNvPr id="14" name="Rectangle: Rounded Corners 13">
                <a:extLst>
                  <a:ext uri="{FF2B5EF4-FFF2-40B4-BE49-F238E27FC236}">
                    <a16:creationId xmlns:a16="http://schemas.microsoft.com/office/drawing/2014/main" id="{61C9D917-A380-1A7B-BAA7-C82EB5B1663A}"/>
                  </a:ext>
                </a:extLst>
              </p:cNvPr>
              <p:cNvSpPr/>
              <p:nvPr/>
            </p:nvSpPr>
            <p:spPr>
              <a:xfrm>
                <a:off x="1386081" y="2798206"/>
                <a:ext cx="670512" cy="263150"/>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LLM</a:t>
                </a:r>
              </a:p>
            </p:txBody>
          </p:sp>
          <p:sp>
            <p:nvSpPr>
              <p:cNvPr id="15" name="TextBox 14">
                <a:extLst>
                  <a:ext uri="{FF2B5EF4-FFF2-40B4-BE49-F238E27FC236}">
                    <a16:creationId xmlns:a16="http://schemas.microsoft.com/office/drawing/2014/main" id="{4FD7DEDD-7225-D565-84D9-07B10C907046}"/>
                  </a:ext>
                </a:extLst>
              </p:cNvPr>
              <p:cNvSpPr txBox="1"/>
              <p:nvPr/>
            </p:nvSpPr>
            <p:spPr>
              <a:xfrm>
                <a:off x="1459991" y="3041819"/>
                <a:ext cx="550151" cy="230832"/>
              </a:xfrm>
              <a:prstGeom prst="rect">
                <a:avLst/>
              </a:prstGeom>
              <a:noFill/>
            </p:spPr>
            <p:txBody>
              <a:bodyPr wrap="none" rtlCol="0">
                <a:spAutoFit/>
              </a:bodyPr>
              <a:lstStyle/>
              <a:p>
                <a:r>
                  <a:rPr lang="en-US" sz="900"/>
                  <a:t>prompt</a:t>
                </a:r>
              </a:p>
            </p:txBody>
          </p:sp>
        </p:grpSp>
      </p:grpSp>
      <p:sp>
        <p:nvSpPr>
          <p:cNvPr id="18" name="TextBox 17">
            <a:extLst>
              <a:ext uri="{FF2B5EF4-FFF2-40B4-BE49-F238E27FC236}">
                <a16:creationId xmlns:a16="http://schemas.microsoft.com/office/drawing/2014/main" id="{F73C4A03-B13C-51A8-45A5-09599F0C9BBD}"/>
              </a:ext>
            </a:extLst>
          </p:cNvPr>
          <p:cNvSpPr txBox="1"/>
          <p:nvPr/>
        </p:nvSpPr>
        <p:spPr>
          <a:xfrm>
            <a:off x="104157" y="4360575"/>
            <a:ext cx="2967802" cy="923330"/>
          </a:xfrm>
          <a:prstGeom prst="rect">
            <a:avLst/>
          </a:prstGeom>
          <a:noFill/>
        </p:spPr>
        <p:txBody>
          <a:bodyPr wrap="square">
            <a:spAutoFit/>
          </a:bodyPr>
          <a:lstStyle/>
          <a:p>
            <a:pPr algn="ctr"/>
            <a:r>
              <a:rPr lang="en-US" sz="1600" b="1" dirty="0">
                <a:ln>
                  <a:noFill/>
                </a:ln>
                <a:solidFill>
                  <a:srgbClr val="41AFA1"/>
                </a:solidFill>
                <a:latin typeface="Segoe Sans Text" pitchFamily="2" charset="0"/>
                <a:cs typeface="Segoe Sans Text" pitchFamily="2" charset="0"/>
              </a:rPr>
              <a:t>No agent</a:t>
            </a:r>
            <a:endParaRPr kumimoji="0" lang="en-US" sz="1600" b="1" i="0" u="none" strike="noStrike" kern="1200" cap="none" spc="0" normalizeH="0" baseline="0" noProof="0" dirty="0">
              <a:ln>
                <a:noFill/>
              </a:ln>
              <a:solidFill>
                <a:srgbClr val="41AFA1"/>
              </a:solidFill>
              <a:effectLst/>
              <a:uLnTx/>
              <a:uFillTx/>
              <a:latin typeface="Segoe Sans Text" pitchFamily="2" charset="0"/>
              <a:cs typeface="Segoe Sans Text" pitchFamily="2" charset="0"/>
            </a:endParaRPr>
          </a:p>
          <a:p>
            <a:pPr algn="ctr"/>
            <a:r>
              <a:rPr lang="en-US" sz="1600" dirty="0">
                <a:latin typeface="Segoe Sans Text Semibold" pitchFamily="2" charset="0"/>
                <a:cs typeface="Segoe Sans Text Semibold" pitchFamily="2" charset="0"/>
              </a:rPr>
              <a:t>Very narrow one-shot task</a:t>
            </a:r>
          </a:p>
          <a:p>
            <a:pPr algn="ctr"/>
            <a:endParaRPr lang="en-US" sz="800" i="1" dirty="0">
              <a:latin typeface="Segoe Sans Text" pitchFamily="2" charset="0"/>
              <a:cs typeface="Segoe Sans Text" pitchFamily="2" charset="0"/>
            </a:endParaRPr>
          </a:p>
          <a:p>
            <a:pPr algn="ctr"/>
            <a:r>
              <a:rPr lang="en-US" sz="1400" dirty="0">
                <a:latin typeface="Segoe Sans Text" pitchFamily="2" charset="0"/>
                <a:cs typeface="Segoe Sans Text" pitchFamily="2" charset="0"/>
              </a:rPr>
              <a:t>Example: log to JSON</a:t>
            </a:r>
          </a:p>
        </p:txBody>
      </p:sp>
      <p:grpSp>
        <p:nvGrpSpPr>
          <p:cNvPr id="37" name="Group 36" descr="Diagram showing a user question flowing to an Agent, which queries Search for docs and sends data to an LLM, producing an answer.">
            <a:extLst>
              <a:ext uri="{FF2B5EF4-FFF2-40B4-BE49-F238E27FC236}">
                <a16:creationId xmlns:a16="http://schemas.microsoft.com/office/drawing/2014/main" id="{E9170554-F0E8-35EF-C01B-91BEC19B8682}"/>
              </a:ext>
            </a:extLst>
          </p:cNvPr>
          <p:cNvGrpSpPr/>
          <p:nvPr/>
        </p:nvGrpSpPr>
        <p:grpSpPr>
          <a:xfrm>
            <a:off x="3189060" y="1905205"/>
            <a:ext cx="3672632" cy="1563581"/>
            <a:chOff x="2931180" y="2100389"/>
            <a:chExt cx="3672632" cy="1563581"/>
          </a:xfrm>
        </p:grpSpPr>
        <p:sp>
          <p:nvSpPr>
            <p:cNvPr id="20" name="Rectangle: Rounded Corners 19">
              <a:extLst>
                <a:ext uri="{FF2B5EF4-FFF2-40B4-BE49-F238E27FC236}">
                  <a16:creationId xmlns:a16="http://schemas.microsoft.com/office/drawing/2014/main" id="{FF2B1BD2-F4CA-5D2A-18B2-B245554F4B70}"/>
                </a:ext>
              </a:extLst>
            </p:cNvPr>
            <p:cNvSpPr/>
            <p:nvPr/>
          </p:nvSpPr>
          <p:spPr>
            <a:xfrm>
              <a:off x="4899611" y="2374121"/>
              <a:ext cx="811078" cy="263150"/>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LLM</a:t>
              </a:r>
            </a:p>
          </p:txBody>
        </p:sp>
        <p:pic>
          <p:nvPicPr>
            <p:cNvPr id="21" name="Graphic 20" descr="Questions outline">
              <a:extLst>
                <a:ext uri="{FF2B5EF4-FFF2-40B4-BE49-F238E27FC236}">
                  <a16:creationId xmlns:a16="http://schemas.microsoft.com/office/drawing/2014/main" id="{6A50024B-DFC6-44C8-5F82-489ABEBF8F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180" y="2100389"/>
              <a:ext cx="705394" cy="705394"/>
            </a:xfrm>
            <a:prstGeom prst="rect">
              <a:avLst/>
            </a:prstGeom>
          </p:spPr>
        </p:pic>
        <p:pic>
          <p:nvPicPr>
            <p:cNvPr id="22" name="Graphic 21" descr="List outline">
              <a:extLst>
                <a:ext uri="{FF2B5EF4-FFF2-40B4-BE49-F238E27FC236}">
                  <a16:creationId xmlns:a16="http://schemas.microsoft.com/office/drawing/2014/main" id="{57F60E65-958F-ECB4-1204-7B35686F56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2208" y="2148406"/>
              <a:ext cx="741604" cy="741604"/>
            </a:xfrm>
            <a:prstGeom prst="rect">
              <a:avLst/>
            </a:prstGeom>
          </p:spPr>
        </p:pic>
        <p:cxnSp>
          <p:nvCxnSpPr>
            <p:cNvPr id="23" name="Straight Arrow Connector 22">
              <a:extLst>
                <a:ext uri="{FF2B5EF4-FFF2-40B4-BE49-F238E27FC236}">
                  <a16:creationId xmlns:a16="http://schemas.microsoft.com/office/drawing/2014/main" id="{B0DB64BD-4BE0-B922-59D2-C70500B9FD04}"/>
                </a:ext>
              </a:extLst>
            </p:cNvPr>
            <p:cNvCxnSpPr>
              <a:cxnSpLocks/>
              <a:endCxn id="106" idx="1"/>
            </p:cNvCxnSpPr>
            <p:nvPr/>
          </p:nvCxnSpPr>
          <p:spPr>
            <a:xfrm>
              <a:off x="3507700" y="2505696"/>
              <a:ext cx="315066" cy="1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28EEC7-506D-BE2B-3FF1-B029171B5B7C}"/>
                </a:ext>
              </a:extLst>
            </p:cNvPr>
            <p:cNvCxnSpPr>
              <a:cxnSpLocks/>
            </p:cNvCxnSpPr>
            <p:nvPr/>
          </p:nvCxnSpPr>
          <p:spPr>
            <a:xfrm>
              <a:off x="5710689" y="2505696"/>
              <a:ext cx="2793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D1C72D-223E-2170-96D7-7CF11A6EA335}"/>
                </a:ext>
              </a:extLst>
            </p:cNvPr>
            <p:cNvCxnSpPr>
              <a:cxnSpLocks/>
            </p:cNvCxnSpPr>
            <p:nvPr/>
          </p:nvCxnSpPr>
          <p:spPr>
            <a:xfrm flipV="1">
              <a:off x="4366962" y="2635299"/>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2B223B9-66EC-F156-70DE-CF90413D4095}"/>
                </a:ext>
              </a:extLst>
            </p:cNvPr>
            <p:cNvSpPr txBox="1"/>
            <p:nvPr/>
          </p:nvSpPr>
          <p:spPr>
            <a:xfrm>
              <a:off x="5957481" y="2784384"/>
              <a:ext cx="548548" cy="230832"/>
            </a:xfrm>
            <a:prstGeom prst="rect">
              <a:avLst/>
            </a:prstGeom>
            <a:noFill/>
          </p:spPr>
          <p:txBody>
            <a:bodyPr wrap="none" rtlCol="0">
              <a:spAutoFit/>
            </a:bodyPr>
            <a:lstStyle/>
            <a:p>
              <a:r>
                <a:rPr lang="en-US" sz="900"/>
                <a:t>answer</a:t>
              </a:r>
            </a:p>
          </p:txBody>
        </p:sp>
        <p:sp>
          <p:nvSpPr>
            <p:cNvPr id="27" name="TextBox 26">
              <a:extLst>
                <a:ext uri="{FF2B5EF4-FFF2-40B4-BE49-F238E27FC236}">
                  <a16:creationId xmlns:a16="http://schemas.microsoft.com/office/drawing/2014/main" id="{32D93519-27A6-0B4A-7C8F-ED5AA3FEA818}"/>
                </a:ext>
              </a:extLst>
            </p:cNvPr>
            <p:cNvSpPr txBox="1"/>
            <p:nvPr/>
          </p:nvSpPr>
          <p:spPr>
            <a:xfrm>
              <a:off x="2943981" y="2724450"/>
              <a:ext cx="622286" cy="230832"/>
            </a:xfrm>
            <a:prstGeom prst="rect">
              <a:avLst/>
            </a:prstGeom>
            <a:noFill/>
          </p:spPr>
          <p:txBody>
            <a:bodyPr wrap="none" rtlCol="0">
              <a:spAutoFit/>
            </a:bodyPr>
            <a:lstStyle/>
            <a:p>
              <a:r>
                <a:rPr lang="en-US" sz="900"/>
                <a:t>question</a:t>
              </a:r>
            </a:p>
          </p:txBody>
        </p:sp>
        <p:sp>
          <p:nvSpPr>
            <p:cNvPr id="28" name="Rectangle: Rounded Corners 27">
              <a:extLst>
                <a:ext uri="{FF2B5EF4-FFF2-40B4-BE49-F238E27FC236}">
                  <a16:creationId xmlns:a16="http://schemas.microsoft.com/office/drawing/2014/main" id="{1F656177-8BE0-D2B4-8967-FD42A02353DC}"/>
                </a:ext>
              </a:extLst>
            </p:cNvPr>
            <p:cNvSpPr/>
            <p:nvPr/>
          </p:nvSpPr>
          <p:spPr>
            <a:xfrm>
              <a:off x="3831283" y="3001362"/>
              <a:ext cx="811080" cy="263150"/>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Search</a:t>
              </a:r>
            </a:p>
          </p:txBody>
        </p:sp>
        <p:cxnSp>
          <p:nvCxnSpPr>
            <p:cNvPr id="29" name="Straight Arrow Connector 28">
              <a:extLst>
                <a:ext uri="{FF2B5EF4-FFF2-40B4-BE49-F238E27FC236}">
                  <a16:creationId xmlns:a16="http://schemas.microsoft.com/office/drawing/2014/main" id="{E4A4D321-242E-C1F9-1762-1DD738D0AD01}"/>
                </a:ext>
              </a:extLst>
            </p:cNvPr>
            <p:cNvCxnSpPr>
              <a:cxnSpLocks/>
            </p:cNvCxnSpPr>
            <p:nvPr/>
          </p:nvCxnSpPr>
          <p:spPr>
            <a:xfrm>
              <a:off x="4114011" y="2638359"/>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9AE5E0A-6CA1-94AB-7037-15050E6FD54C}"/>
                </a:ext>
              </a:extLst>
            </p:cNvPr>
            <p:cNvSpPr/>
            <p:nvPr/>
          </p:nvSpPr>
          <p:spPr>
            <a:xfrm>
              <a:off x="3822766" y="2375209"/>
              <a:ext cx="811079" cy="263150"/>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31" name="Straight Arrow Connector 30">
              <a:extLst>
                <a:ext uri="{FF2B5EF4-FFF2-40B4-BE49-F238E27FC236}">
                  <a16:creationId xmlns:a16="http://schemas.microsoft.com/office/drawing/2014/main" id="{1543BCDC-161D-2FC4-C25C-2996664922D8}"/>
                </a:ext>
              </a:extLst>
            </p:cNvPr>
            <p:cNvCxnSpPr>
              <a:cxnSpLocks/>
            </p:cNvCxnSpPr>
            <p:nvPr/>
          </p:nvCxnSpPr>
          <p:spPr>
            <a:xfrm>
              <a:off x="4648229" y="2506784"/>
              <a:ext cx="2401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A8CAF5F-113E-E665-4FA3-6EF0BFA610AD}"/>
                </a:ext>
              </a:extLst>
            </p:cNvPr>
            <p:cNvSpPr txBox="1"/>
            <p:nvPr/>
          </p:nvSpPr>
          <p:spPr>
            <a:xfrm>
              <a:off x="4307274" y="2707376"/>
              <a:ext cx="407484" cy="230832"/>
            </a:xfrm>
            <a:prstGeom prst="rect">
              <a:avLst/>
            </a:prstGeom>
            <a:noFill/>
          </p:spPr>
          <p:txBody>
            <a:bodyPr wrap="none" rtlCol="0">
              <a:spAutoFit/>
            </a:bodyPr>
            <a:lstStyle/>
            <a:p>
              <a:r>
                <a:rPr lang="en-US" sz="900"/>
                <a:t>data</a:t>
              </a:r>
            </a:p>
          </p:txBody>
        </p:sp>
        <p:sp>
          <p:nvSpPr>
            <p:cNvPr id="33" name="TextBox 32">
              <a:extLst>
                <a:ext uri="{FF2B5EF4-FFF2-40B4-BE49-F238E27FC236}">
                  <a16:creationId xmlns:a16="http://schemas.microsoft.com/office/drawing/2014/main" id="{52FC776A-E65E-90D1-DAF4-EBC28EE3B6D8}"/>
                </a:ext>
              </a:extLst>
            </p:cNvPr>
            <p:cNvSpPr txBox="1"/>
            <p:nvPr/>
          </p:nvSpPr>
          <p:spPr>
            <a:xfrm>
              <a:off x="3696072" y="2698535"/>
              <a:ext cx="465192" cy="230832"/>
            </a:xfrm>
            <a:prstGeom prst="rect">
              <a:avLst/>
            </a:prstGeom>
            <a:noFill/>
          </p:spPr>
          <p:txBody>
            <a:bodyPr wrap="none" rtlCol="0">
              <a:spAutoFit/>
            </a:bodyPr>
            <a:lstStyle/>
            <a:p>
              <a:r>
                <a:rPr lang="en-US" sz="900"/>
                <a:t>query</a:t>
              </a:r>
            </a:p>
          </p:txBody>
        </p:sp>
        <p:sp>
          <p:nvSpPr>
            <p:cNvPr id="34" name="TextBox 33">
              <a:extLst>
                <a:ext uri="{FF2B5EF4-FFF2-40B4-BE49-F238E27FC236}">
                  <a16:creationId xmlns:a16="http://schemas.microsoft.com/office/drawing/2014/main" id="{D27DE31A-18A9-56C7-A243-93D3E550A8C0}"/>
                </a:ext>
              </a:extLst>
            </p:cNvPr>
            <p:cNvSpPr txBox="1"/>
            <p:nvPr/>
          </p:nvSpPr>
          <p:spPr>
            <a:xfrm>
              <a:off x="5034945" y="2607030"/>
              <a:ext cx="550151" cy="507831"/>
            </a:xfrm>
            <a:prstGeom prst="rect">
              <a:avLst/>
            </a:prstGeom>
            <a:noFill/>
          </p:spPr>
          <p:txBody>
            <a:bodyPr wrap="none" rtlCol="0">
              <a:spAutoFit/>
            </a:bodyPr>
            <a:lstStyle/>
            <a:p>
              <a:pPr algn="ctr"/>
              <a:r>
                <a:rPr lang="en-US" sz="900"/>
                <a:t>prompt</a:t>
              </a:r>
              <a:br>
                <a:rPr lang="en-US" sz="900"/>
              </a:br>
              <a:r>
                <a:rPr lang="en-US" sz="900"/>
                <a:t>+</a:t>
              </a:r>
            </a:p>
            <a:p>
              <a:pPr algn="ctr"/>
              <a:r>
                <a:rPr lang="en-US" sz="900"/>
                <a:t>data</a:t>
              </a:r>
            </a:p>
          </p:txBody>
        </p:sp>
        <p:pic>
          <p:nvPicPr>
            <p:cNvPr id="35" name="Graphic 34" descr="Folder Search outline">
              <a:extLst>
                <a:ext uri="{FF2B5EF4-FFF2-40B4-BE49-F238E27FC236}">
                  <a16:creationId xmlns:a16="http://schemas.microsoft.com/office/drawing/2014/main" id="{A79DCC8D-EA5A-3288-7651-E61D3496DD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5383" y="3252079"/>
              <a:ext cx="411891" cy="411891"/>
            </a:xfrm>
            <a:prstGeom prst="rect">
              <a:avLst/>
            </a:prstGeom>
          </p:spPr>
        </p:pic>
        <p:sp>
          <p:nvSpPr>
            <p:cNvPr id="36" name="TextBox 35">
              <a:extLst>
                <a:ext uri="{FF2B5EF4-FFF2-40B4-BE49-F238E27FC236}">
                  <a16:creationId xmlns:a16="http://schemas.microsoft.com/office/drawing/2014/main" id="{97897491-79AA-A535-1095-2CFDA4FCB7BC}"/>
                </a:ext>
              </a:extLst>
            </p:cNvPr>
            <p:cNvSpPr txBox="1"/>
            <p:nvPr/>
          </p:nvSpPr>
          <p:spPr>
            <a:xfrm>
              <a:off x="4212112" y="3326872"/>
              <a:ext cx="429926" cy="230832"/>
            </a:xfrm>
            <a:prstGeom prst="rect">
              <a:avLst/>
            </a:prstGeom>
            <a:noFill/>
          </p:spPr>
          <p:txBody>
            <a:bodyPr wrap="none" rtlCol="0">
              <a:spAutoFit/>
            </a:bodyPr>
            <a:lstStyle/>
            <a:p>
              <a:r>
                <a:rPr lang="en-US" sz="900"/>
                <a:t>docs</a:t>
              </a:r>
            </a:p>
          </p:txBody>
        </p:sp>
      </p:grpSp>
      <p:sp>
        <p:nvSpPr>
          <p:cNvPr id="39" name="TextBox 38">
            <a:extLst>
              <a:ext uri="{FF2B5EF4-FFF2-40B4-BE49-F238E27FC236}">
                <a16:creationId xmlns:a16="http://schemas.microsoft.com/office/drawing/2014/main" id="{38D68DDA-F33C-8D63-331C-BEEACCB4A3E2}"/>
              </a:ext>
            </a:extLst>
          </p:cNvPr>
          <p:cNvSpPr txBox="1"/>
          <p:nvPr/>
        </p:nvSpPr>
        <p:spPr>
          <a:xfrm>
            <a:off x="3264686" y="4356266"/>
            <a:ext cx="3758948" cy="1261884"/>
          </a:xfrm>
          <a:prstGeom prst="rect">
            <a:avLst/>
          </a:prstGeom>
          <a:noFill/>
        </p:spPr>
        <p:txBody>
          <a:bodyPr wrap="square">
            <a:spAutoFit/>
          </a:bodyPr>
          <a:lstStyle/>
          <a:p>
            <a:pPr algn="ctr"/>
            <a:r>
              <a:rPr lang="en-US" sz="1600" b="1" dirty="0">
                <a:solidFill>
                  <a:srgbClr val="41AFA1"/>
                </a:solidFill>
                <a:latin typeface="Segoe Sans Text" pitchFamily="2" charset="0"/>
                <a:cs typeface="Segoe Sans Text" pitchFamily="2" charset="0"/>
              </a:rPr>
              <a:t>Single agent</a:t>
            </a:r>
          </a:p>
          <a:p>
            <a:pPr algn="ctr"/>
            <a:r>
              <a:rPr lang="en-US" sz="1600" dirty="0">
                <a:latin typeface="Segoe Sans Text Semibold" pitchFamily="2" charset="0"/>
                <a:cs typeface="Segoe Sans Text Semibold" pitchFamily="2" charset="0"/>
              </a:rPr>
              <a:t>Very clearly scoped iterative task</a:t>
            </a:r>
          </a:p>
          <a:p>
            <a:pPr algn="ctr"/>
            <a:endParaRPr lang="en-US" sz="1600" dirty="0">
              <a:latin typeface="Segoe Sans Text Semibold" pitchFamily="2" charset="0"/>
              <a:cs typeface="Segoe Sans Text Semibold" pitchFamily="2" charset="0"/>
            </a:endParaRPr>
          </a:p>
          <a:p>
            <a:pPr algn="ctr"/>
            <a:r>
              <a:rPr lang="en-US" sz="1400" dirty="0">
                <a:latin typeface="Segoe Sans Text" pitchFamily="2" charset="0"/>
                <a:cs typeface="Segoe Sans Text" pitchFamily="2" charset="0"/>
              </a:rPr>
              <a:t>Example: provide an answer with supporting evidence to a complex question.</a:t>
            </a:r>
          </a:p>
        </p:txBody>
      </p:sp>
      <p:grpSp>
        <p:nvGrpSpPr>
          <p:cNvPr id="85" name="Group 84" descr="Diagram showing a multi-agent system: a User Proxy Agent communicates with a Coordinator Agent, which connects to Service, Retrieval, Analytics, and Coding Agents. These agents interact with LLMs or SLMs and external resources like web services, search, databases, and Docker. Memory stores the history of work.">
            <a:extLst>
              <a:ext uri="{FF2B5EF4-FFF2-40B4-BE49-F238E27FC236}">
                <a16:creationId xmlns:a16="http://schemas.microsoft.com/office/drawing/2014/main" id="{E15211A7-807C-860F-58CC-4D9FC0F1CDF4}"/>
              </a:ext>
            </a:extLst>
          </p:cNvPr>
          <p:cNvGrpSpPr/>
          <p:nvPr/>
        </p:nvGrpSpPr>
        <p:grpSpPr>
          <a:xfrm>
            <a:off x="7448878" y="1312431"/>
            <a:ext cx="4343985" cy="2752660"/>
            <a:chOff x="4861611" y="3773757"/>
            <a:chExt cx="4343985" cy="2752660"/>
          </a:xfrm>
        </p:grpSpPr>
        <p:pic>
          <p:nvPicPr>
            <p:cNvPr id="41" name="Graphic 40" descr="Questions outline">
              <a:extLst>
                <a:ext uri="{FF2B5EF4-FFF2-40B4-BE49-F238E27FC236}">
                  <a16:creationId xmlns:a16="http://schemas.microsoft.com/office/drawing/2014/main" id="{415254FB-85C5-46F2-E105-A9C1C7F5E2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2322" y="4066705"/>
              <a:ext cx="705394" cy="705394"/>
            </a:xfrm>
            <a:prstGeom prst="rect">
              <a:avLst/>
            </a:prstGeom>
          </p:spPr>
        </p:pic>
        <p:cxnSp>
          <p:nvCxnSpPr>
            <p:cNvPr id="42" name="Straight Arrow Connector 41">
              <a:extLst>
                <a:ext uri="{FF2B5EF4-FFF2-40B4-BE49-F238E27FC236}">
                  <a16:creationId xmlns:a16="http://schemas.microsoft.com/office/drawing/2014/main" id="{CD9E2025-CD57-71DC-2315-1FA40DFC2682}"/>
                </a:ext>
              </a:extLst>
            </p:cNvPr>
            <p:cNvCxnSpPr>
              <a:cxnSpLocks/>
            </p:cNvCxnSpPr>
            <p:nvPr/>
          </p:nvCxnSpPr>
          <p:spPr>
            <a:xfrm>
              <a:off x="6913947"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3F13C6E-5A3A-EA54-5042-8DF2F5DA4E03}"/>
                </a:ext>
              </a:extLst>
            </p:cNvPr>
            <p:cNvCxnSpPr>
              <a:cxnSpLocks/>
            </p:cNvCxnSpPr>
            <p:nvPr/>
          </p:nvCxnSpPr>
          <p:spPr>
            <a:xfrm flipV="1">
              <a:off x="6530591" y="5448913"/>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56BF5F4-D7C5-57CF-1267-F4F78AB423AF}"/>
                </a:ext>
              </a:extLst>
            </p:cNvPr>
            <p:cNvSpPr txBox="1"/>
            <p:nvPr/>
          </p:nvSpPr>
          <p:spPr>
            <a:xfrm>
              <a:off x="5030587" y="4713923"/>
              <a:ext cx="835485" cy="230832"/>
            </a:xfrm>
            <a:prstGeom prst="rect">
              <a:avLst/>
            </a:prstGeom>
            <a:noFill/>
          </p:spPr>
          <p:txBody>
            <a:bodyPr wrap="none" rtlCol="0">
              <a:spAutoFit/>
            </a:bodyPr>
            <a:lstStyle/>
            <a:p>
              <a:r>
                <a:rPr lang="en-US" sz="900"/>
                <a:t>conversation</a:t>
              </a:r>
            </a:p>
          </p:txBody>
        </p:sp>
        <p:pic>
          <p:nvPicPr>
            <p:cNvPr id="45" name="Graphic 44" descr="Folder Search outline">
              <a:extLst>
                <a:ext uri="{FF2B5EF4-FFF2-40B4-BE49-F238E27FC236}">
                  <a16:creationId xmlns:a16="http://schemas.microsoft.com/office/drawing/2014/main" id="{5C7C5486-078D-34C8-846C-1A937886DA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6469" y="6130952"/>
              <a:ext cx="395465" cy="395465"/>
            </a:xfrm>
            <a:prstGeom prst="rect">
              <a:avLst/>
            </a:prstGeom>
          </p:spPr>
        </p:pic>
        <p:sp>
          <p:nvSpPr>
            <p:cNvPr id="46" name="Rectangle: Rounded Corners 45">
              <a:extLst>
                <a:ext uri="{FF2B5EF4-FFF2-40B4-BE49-F238E27FC236}">
                  <a16:creationId xmlns:a16="http://schemas.microsoft.com/office/drawing/2014/main" id="{E65317E7-C224-DC03-D744-94D8B52DBDED}"/>
                </a:ext>
              </a:extLst>
            </p:cNvPr>
            <p:cNvSpPr/>
            <p:nvPr/>
          </p:nvSpPr>
          <p:spPr>
            <a:xfrm>
              <a:off x="6013178" y="5809633"/>
              <a:ext cx="811080" cy="315225"/>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Search</a:t>
              </a:r>
            </a:p>
          </p:txBody>
        </p:sp>
        <p:cxnSp>
          <p:nvCxnSpPr>
            <p:cNvPr id="47" name="Straight Arrow Connector 46">
              <a:extLst>
                <a:ext uri="{FF2B5EF4-FFF2-40B4-BE49-F238E27FC236}">
                  <a16:creationId xmlns:a16="http://schemas.microsoft.com/office/drawing/2014/main" id="{FFA69019-0476-39E5-6F0E-06FB5B87E71B}"/>
                </a:ext>
              </a:extLst>
            </p:cNvPr>
            <p:cNvCxnSpPr>
              <a:cxnSpLocks/>
            </p:cNvCxnSpPr>
            <p:nvPr/>
          </p:nvCxnSpPr>
          <p:spPr>
            <a:xfrm>
              <a:off x="6394480" y="5451973"/>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7F8AF5B9-939B-9190-721A-346A569499CF}"/>
                </a:ext>
              </a:extLst>
            </p:cNvPr>
            <p:cNvSpPr/>
            <p:nvPr/>
          </p:nvSpPr>
          <p:spPr>
            <a:xfrm>
              <a:off x="6003944" y="5081177"/>
              <a:ext cx="842691" cy="374467"/>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Retrieval</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sp>
          <p:nvSpPr>
            <p:cNvPr id="49" name="TextBox 48">
              <a:extLst>
                <a:ext uri="{FF2B5EF4-FFF2-40B4-BE49-F238E27FC236}">
                  <a16:creationId xmlns:a16="http://schemas.microsoft.com/office/drawing/2014/main" id="{4B33136F-4EBD-B9FA-5D05-8F44079B96DC}"/>
                </a:ext>
              </a:extLst>
            </p:cNvPr>
            <p:cNvSpPr txBox="1"/>
            <p:nvPr/>
          </p:nvSpPr>
          <p:spPr>
            <a:xfrm>
              <a:off x="6470903" y="5520990"/>
              <a:ext cx="407484" cy="230832"/>
            </a:xfrm>
            <a:prstGeom prst="rect">
              <a:avLst/>
            </a:prstGeom>
            <a:noFill/>
          </p:spPr>
          <p:txBody>
            <a:bodyPr wrap="none" rtlCol="0">
              <a:spAutoFit/>
            </a:bodyPr>
            <a:lstStyle/>
            <a:p>
              <a:r>
                <a:rPr lang="en-US" sz="900"/>
                <a:t>data</a:t>
              </a:r>
            </a:p>
          </p:txBody>
        </p:sp>
        <p:sp>
          <p:nvSpPr>
            <p:cNvPr id="50" name="TextBox 49">
              <a:extLst>
                <a:ext uri="{FF2B5EF4-FFF2-40B4-BE49-F238E27FC236}">
                  <a16:creationId xmlns:a16="http://schemas.microsoft.com/office/drawing/2014/main" id="{3BC1FAC7-FFA0-8B79-4EF6-8C9C23FEC16B}"/>
                </a:ext>
              </a:extLst>
            </p:cNvPr>
            <p:cNvSpPr txBox="1"/>
            <p:nvPr/>
          </p:nvSpPr>
          <p:spPr>
            <a:xfrm>
              <a:off x="5976541" y="5512149"/>
              <a:ext cx="465192" cy="230832"/>
            </a:xfrm>
            <a:prstGeom prst="rect">
              <a:avLst/>
            </a:prstGeom>
            <a:noFill/>
          </p:spPr>
          <p:txBody>
            <a:bodyPr wrap="none" rtlCol="0">
              <a:spAutoFit/>
            </a:bodyPr>
            <a:lstStyle/>
            <a:p>
              <a:r>
                <a:rPr lang="en-US" sz="900"/>
                <a:t>query</a:t>
              </a:r>
            </a:p>
          </p:txBody>
        </p:sp>
        <p:sp>
          <p:nvSpPr>
            <p:cNvPr id="51" name="Rectangle: Rounded Corners 50">
              <a:extLst>
                <a:ext uri="{FF2B5EF4-FFF2-40B4-BE49-F238E27FC236}">
                  <a16:creationId xmlns:a16="http://schemas.microsoft.com/office/drawing/2014/main" id="{11460790-BDAC-4520-617F-CF158EC2FF1B}"/>
                </a:ext>
              </a:extLst>
            </p:cNvPr>
            <p:cNvSpPr/>
            <p:nvPr/>
          </p:nvSpPr>
          <p:spPr>
            <a:xfrm>
              <a:off x="5937132" y="4383998"/>
              <a:ext cx="976816" cy="374467"/>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User Proxy Agent</a:t>
              </a:r>
            </a:p>
          </p:txBody>
        </p:sp>
        <p:sp>
          <p:nvSpPr>
            <p:cNvPr id="52" name="Rectangle: Rounded Corners 51">
              <a:extLst>
                <a:ext uri="{FF2B5EF4-FFF2-40B4-BE49-F238E27FC236}">
                  <a16:creationId xmlns:a16="http://schemas.microsoft.com/office/drawing/2014/main" id="{A8AA228F-0ACC-A85A-FA8E-3A5FC3A6145C}"/>
                </a:ext>
              </a:extLst>
            </p:cNvPr>
            <p:cNvSpPr/>
            <p:nvPr/>
          </p:nvSpPr>
          <p:spPr>
            <a:xfrm>
              <a:off x="7193287" y="4383998"/>
              <a:ext cx="1030077" cy="374467"/>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Coordinator Agent</a:t>
              </a:r>
            </a:p>
          </p:txBody>
        </p:sp>
        <p:cxnSp>
          <p:nvCxnSpPr>
            <p:cNvPr id="53" name="Straight Arrow Connector 52">
              <a:extLst>
                <a:ext uri="{FF2B5EF4-FFF2-40B4-BE49-F238E27FC236}">
                  <a16:creationId xmlns:a16="http://schemas.microsoft.com/office/drawing/2014/main" id="{26EF73B4-868B-2A72-0BE7-BA9738156EE7}"/>
                </a:ext>
              </a:extLst>
            </p:cNvPr>
            <p:cNvCxnSpPr>
              <a:cxnSpLocks/>
            </p:cNvCxnSpPr>
            <p:nvPr/>
          </p:nvCxnSpPr>
          <p:spPr>
            <a:xfrm>
              <a:off x="5645245"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Database outline">
              <a:extLst>
                <a:ext uri="{FF2B5EF4-FFF2-40B4-BE49-F238E27FC236}">
                  <a16:creationId xmlns:a16="http://schemas.microsoft.com/office/drawing/2014/main" id="{8488AF90-F975-E314-8450-10659218E8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77009" y="5695578"/>
              <a:ext cx="347204" cy="347204"/>
            </a:xfrm>
            <a:prstGeom prst="rect">
              <a:avLst/>
            </a:prstGeom>
          </p:spPr>
        </p:pic>
        <p:sp>
          <p:nvSpPr>
            <p:cNvPr id="55" name="Rectangle: Rounded Corners 54">
              <a:extLst>
                <a:ext uri="{FF2B5EF4-FFF2-40B4-BE49-F238E27FC236}">
                  <a16:creationId xmlns:a16="http://schemas.microsoft.com/office/drawing/2014/main" id="{EE2242E2-A4A7-67A1-3BC3-52155E70EBE3}"/>
                </a:ext>
              </a:extLst>
            </p:cNvPr>
            <p:cNvSpPr/>
            <p:nvPr/>
          </p:nvSpPr>
          <p:spPr>
            <a:xfrm>
              <a:off x="7121937" y="5089221"/>
              <a:ext cx="861483" cy="374467"/>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Analytics</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56" name="Straight Arrow Connector 55">
              <a:extLst>
                <a:ext uri="{FF2B5EF4-FFF2-40B4-BE49-F238E27FC236}">
                  <a16:creationId xmlns:a16="http://schemas.microsoft.com/office/drawing/2014/main" id="{917F3056-914A-FD12-6C8C-D098054B1810}"/>
                </a:ext>
              </a:extLst>
            </p:cNvPr>
            <p:cNvCxnSpPr>
              <a:cxnSpLocks/>
              <a:stCxn id="127" idx="0"/>
              <a:endCxn id="128" idx="2"/>
            </p:cNvCxnSpPr>
            <p:nvPr/>
          </p:nvCxnSpPr>
          <p:spPr>
            <a:xfrm flipV="1">
              <a:off x="7550611" y="5463688"/>
              <a:ext cx="2068" cy="231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E6EB222-A86B-63AB-B0B1-FFF98F32A776}"/>
                </a:ext>
              </a:extLst>
            </p:cNvPr>
            <p:cNvSpPr txBox="1"/>
            <p:nvPr/>
          </p:nvSpPr>
          <p:spPr>
            <a:xfrm>
              <a:off x="7497450" y="5499484"/>
              <a:ext cx="407484" cy="230832"/>
            </a:xfrm>
            <a:prstGeom prst="rect">
              <a:avLst/>
            </a:prstGeom>
            <a:noFill/>
          </p:spPr>
          <p:txBody>
            <a:bodyPr wrap="square" rtlCol="0">
              <a:spAutoFit/>
            </a:bodyPr>
            <a:lstStyle/>
            <a:p>
              <a:r>
                <a:rPr lang="en-US" sz="900"/>
                <a:t>data</a:t>
              </a:r>
            </a:p>
          </p:txBody>
        </p:sp>
        <p:sp>
          <p:nvSpPr>
            <p:cNvPr id="58" name="Rectangle: Rounded Corners 57">
              <a:extLst>
                <a:ext uri="{FF2B5EF4-FFF2-40B4-BE49-F238E27FC236}">
                  <a16:creationId xmlns:a16="http://schemas.microsoft.com/office/drawing/2014/main" id="{5B0C5CE5-2975-E27A-10A6-6283A8C9664F}"/>
                </a:ext>
              </a:extLst>
            </p:cNvPr>
            <p:cNvSpPr/>
            <p:nvPr/>
          </p:nvSpPr>
          <p:spPr>
            <a:xfrm>
              <a:off x="8273799" y="5089001"/>
              <a:ext cx="757640" cy="374467"/>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Coding</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grpSp>
          <p:nvGrpSpPr>
            <p:cNvPr id="59" name="Group 58">
              <a:extLst>
                <a:ext uri="{FF2B5EF4-FFF2-40B4-BE49-F238E27FC236}">
                  <a16:creationId xmlns:a16="http://schemas.microsoft.com/office/drawing/2014/main" id="{77C15370-1984-E09F-7FBA-F7E104015CAC}"/>
                </a:ext>
              </a:extLst>
            </p:cNvPr>
            <p:cNvGrpSpPr/>
            <p:nvPr/>
          </p:nvGrpSpPr>
          <p:grpSpPr>
            <a:xfrm>
              <a:off x="8293012" y="5666881"/>
              <a:ext cx="757639" cy="694386"/>
              <a:chOff x="6030007" y="5666150"/>
              <a:chExt cx="757639" cy="694386"/>
            </a:xfrm>
          </p:grpSpPr>
          <p:pic>
            <p:nvPicPr>
              <p:cNvPr id="83" name="Graphic 82" descr="Box outline">
                <a:extLst>
                  <a:ext uri="{FF2B5EF4-FFF2-40B4-BE49-F238E27FC236}">
                    <a16:creationId xmlns:a16="http://schemas.microsoft.com/office/drawing/2014/main" id="{08ADA984-80F5-9C71-80B2-3CE6B4892E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0712" y="5666150"/>
                <a:ext cx="548787" cy="548787"/>
              </a:xfrm>
              <a:prstGeom prst="rect">
                <a:avLst/>
              </a:prstGeom>
            </p:spPr>
          </p:pic>
          <p:sp>
            <p:nvSpPr>
              <p:cNvPr id="84" name="TextBox 83">
                <a:extLst>
                  <a:ext uri="{FF2B5EF4-FFF2-40B4-BE49-F238E27FC236}">
                    <a16:creationId xmlns:a16="http://schemas.microsoft.com/office/drawing/2014/main" id="{D81D3AFD-35CF-36EB-67D0-A60AF429A594}"/>
                  </a:ext>
                </a:extLst>
              </p:cNvPr>
              <p:cNvSpPr txBox="1"/>
              <p:nvPr/>
            </p:nvSpPr>
            <p:spPr>
              <a:xfrm>
                <a:off x="6030007" y="6129704"/>
                <a:ext cx="757639" cy="230832"/>
              </a:xfrm>
              <a:prstGeom prst="rect">
                <a:avLst/>
              </a:prstGeom>
              <a:noFill/>
            </p:spPr>
            <p:txBody>
              <a:bodyPr wrap="square" rtlCol="0">
                <a:spAutoFit/>
              </a:bodyPr>
              <a:lstStyle/>
              <a:p>
                <a:pPr algn="ctr"/>
                <a:r>
                  <a:rPr lang="en-US" sz="900"/>
                  <a:t>docker</a:t>
                </a:r>
              </a:p>
            </p:txBody>
          </p:sp>
        </p:grpSp>
        <p:cxnSp>
          <p:nvCxnSpPr>
            <p:cNvPr id="60" name="Straight Arrow Connector 59">
              <a:extLst>
                <a:ext uri="{FF2B5EF4-FFF2-40B4-BE49-F238E27FC236}">
                  <a16:creationId xmlns:a16="http://schemas.microsoft.com/office/drawing/2014/main" id="{645A4224-71E7-61B0-BDDC-0714F7A81DAC}"/>
                </a:ext>
              </a:extLst>
            </p:cNvPr>
            <p:cNvCxnSpPr>
              <a:cxnSpLocks/>
              <a:stCxn id="131" idx="2"/>
              <a:endCxn id="156" idx="0"/>
            </p:cNvCxnSpPr>
            <p:nvPr/>
          </p:nvCxnSpPr>
          <p:spPr>
            <a:xfrm flipH="1">
              <a:off x="8648111" y="5463468"/>
              <a:ext cx="4508" cy="2034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E8F04C3-5E50-0DB8-82A5-364FBA8F9392}"/>
                </a:ext>
              </a:extLst>
            </p:cNvPr>
            <p:cNvCxnSpPr>
              <a:cxnSpLocks/>
              <a:stCxn id="121" idx="0"/>
              <a:endCxn id="125" idx="2"/>
            </p:cNvCxnSpPr>
            <p:nvPr/>
          </p:nvCxnSpPr>
          <p:spPr>
            <a:xfrm flipV="1">
              <a:off x="6425290" y="4758465"/>
              <a:ext cx="1283036" cy="322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7A38B47-5280-1673-2A20-C3F3B0A971ED}"/>
                </a:ext>
              </a:extLst>
            </p:cNvPr>
            <p:cNvCxnSpPr>
              <a:cxnSpLocks/>
              <a:stCxn id="128" idx="0"/>
            </p:cNvCxnSpPr>
            <p:nvPr/>
          </p:nvCxnSpPr>
          <p:spPr>
            <a:xfrm flipV="1">
              <a:off x="7552679" y="4758465"/>
              <a:ext cx="365236" cy="33075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7A984A6-B196-00F0-490B-6513D71A6134}"/>
                </a:ext>
              </a:extLst>
            </p:cNvPr>
            <p:cNvCxnSpPr>
              <a:cxnSpLocks/>
              <a:stCxn id="131" idx="0"/>
            </p:cNvCxnSpPr>
            <p:nvPr/>
          </p:nvCxnSpPr>
          <p:spPr>
            <a:xfrm flipH="1" flipV="1">
              <a:off x="8083644" y="4785631"/>
              <a:ext cx="568975" cy="3033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CDAA656-5819-48BF-5EB2-DC148B502336}"/>
                </a:ext>
              </a:extLst>
            </p:cNvPr>
            <p:cNvSpPr txBox="1"/>
            <p:nvPr/>
          </p:nvSpPr>
          <p:spPr>
            <a:xfrm>
              <a:off x="7203375" y="6004898"/>
              <a:ext cx="705642" cy="230832"/>
            </a:xfrm>
            <a:prstGeom prst="rect">
              <a:avLst/>
            </a:prstGeom>
            <a:noFill/>
          </p:spPr>
          <p:txBody>
            <a:bodyPr wrap="none" rtlCol="0">
              <a:spAutoFit/>
            </a:bodyPr>
            <a:lstStyle/>
            <a:p>
              <a:r>
                <a:rPr lang="en-US" sz="900"/>
                <a:t>databases</a:t>
              </a:r>
            </a:p>
          </p:txBody>
        </p:sp>
        <p:sp>
          <p:nvSpPr>
            <p:cNvPr id="65" name="TextBox 64">
              <a:extLst>
                <a:ext uri="{FF2B5EF4-FFF2-40B4-BE49-F238E27FC236}">
                  <a16:creationId xmlns:a16="http://schemas.microsoft.com/office/drawing/2014/main" id="{FC211BF7-E4DD-35DF-E930-A76429BA8454}"/>
                </a:ext>
              </a:extLst>
            </p:cNvPr>
            <p:cNvSpPr txBox="1"/>
            <p:nvPr/>
          </p:nvSpPr>
          <p:spPr>
            <a:xfrm>
              <a:off x="6425378" y="6206555"/>
              <a:ext cx="429926" cy="230832"/>
            </a:xfrm>
            <a:prstGeom prst="rect">
              <a:avLst/>
            </a:prstGeom>
            <a:noFill/>
          </p:spPr>
          <p:txBody>
            <a:bodyPr wrap="none" rtlCol="0">
              <a:spAutoFit/>
            </a:bodyPr>
            <a:lstStyle/>
            <a:p>
              <a:r>
                <a:rPr lang="en-US" sz="900"/>
                <a:t>docs</a:t>
              </a:r>
            </a:p>
          </p:txBody>
        </p:sp>
        <p:grpSp>
          <p:nvGrpSpPr>
            <p:cNvPr id="66" name="Group 65">
              <a:extLst>
                <a:ext uri="{FF2B5EF4-FFF2-40B4-BE49-F238E27FC236}">
                  <a16:creationId xmlns:a16="http://schemas.microsoft.com/office/drawing/2014/main" id="{766437CD-90A8-96CE-644B-E555639E8B8D}"/>
                </a:ext>
              </a:extLst>
            </p:cNvPr>
            <p:cNvGrpSpPr/>
            <p:nvPr/>
          </p:nvGrpSpPr>
          <p:grpSpPr>
            <a:xfrm>
              <a:off x="7250242" y="3773757"/>
              <a:ext cx="928106" cy="374467"/>
              <a:chOff x="7067006" y="4387104"/>
              <a:chExt cx="928106" cy="374467"/>
            </a:xfrm>
          </p:grpSpPr>
          <p:sp>
            <p:nvSpPr>
              <p:cNvPr id="81" name="Rectangle: Rounded Corners 80">
                <a:extLst>
                  <a:ext uri="{FF2B5EF4-FFF2-40B4-BE49-F238E27FC236}">
                    <a16:creationId xmlns:a16="http://schemas.microsoft.com/office/drawing/2014/main" id="{79A2B606-5651-2E13-C9ED-2D37DDFD454F}"/>
                  </a:ext>
                </a:extLst>
              </p:cNvPr>
              <p:cNvSpPr/>
              <p:nvPr/>
            </p:nvSpPr>
            <p:spPr>
              <a:xfrm>
                <a:off x="7067006" y="4387104"/>
                <a:ext cx="913231" cy="374467"/>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900">
                    <a:solidFill>
                      <a:schemeClr val="tx1"/>
                    </a:solidFill>
                    <a:latin typeface="Segoe UI Semibold"/>
                    <a:ea typeface="Open Sans"/>
                    <a:cs typeface="Open Sans"/>
                  </a:rPr>
                  <a:t>Memory</a:t>
                </a:r>
              </a:p>
            </p:txBody>
          </p:sp>
          <p:pic>
            <p:nvPicPr>
              <p:cNvPr id="82" name="Picture 8" descr="Memory, chip, processor icon - Download on Iconfinder">
                <a:extLst>
                  <a:ext uri="{FF2B5EF4-FFF2-40B4-BE49-F238E27FC236}">
                    <a16:creationId xmlns:a16="http://schemas.microsoft.com/office/drawing/2014/main" id="{46ACA96D-A652-EF88-6509-0C44325FB535}"/>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718776" y="4434120"/>
                <a:ext cx="276336" cy="276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7" name="Straight Arrow Connector 66">
              <a:extLst>
                <a:ext uri="{FF2B5EF4-FFF2-40B4-BE49-F238E27FC236}">
                  <a16:creationId xmlns:a16="http://schemas.microsoft.com/office/drawing/2014/main" id="{D9F1447B-D505-5056-12B9-659F0BA32B3B}"/>
                </a:ext>
              </a:extLst>
            </p:cNvPr>
            <p:cNvCxnSpPr>
              <a:cxnSpLocks/>
              <a:stCxn id="125" idx="0"/>
              <a:endCxn id="154" idx="2"/>
            </p:cNvCxnSpPr>
            <p:nvPr/>
          </p:nvCxnSpPr>
          <p:spPr>
            <a:xfrm flipH="1" flipV="1">
              <a:off x="7706858" y="4148224"/>
              <a:ext cx="1468" cy="23577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ADBF621-348E-BB11-9161-2D5C7E8D2799}"/>
                </a:ext>
              </a:extLst>
            </p:cNvPr>
            <p:cNvSpPr txBox="1"/>
            <p:nvPr/>
          </p:nvSpPr>
          <p:spPr>
            <a:xfrm>
              <a:off x="7656663" y="4131044"/>
              <a:ext cx="917239" cy="230832"/>
            </a:xfrm>
            <a:prstGeom prst="rect">
              <a:avLst/>
            </a:prstGeom>
            <a:noFill/>
          </p:spPr>
          <p:txBody>
            <a:bodyPr wrap="none" rtlCol="0">
              <a:spAutoFit/>
            </a:bodyPr>
            <a:lstStyle/>
            <a:p>
              <a:r>
                <a:rPr lang="en-US" sz="900"/>
                <a:t>history of work</a:t>
              </a:r>
            </a:p>
          </p:txBody>
        </p:sp>
        <p:sp>
          <p:nvSpPr>
            <p:cNvPr id="69" name="Rectangle: Rounded Corners 68">
              <a:extLst>
                <a:ext uri="{FF2B5EF4-FFF2-40B4-BE49-F238E27FC236}">
                  <a16:creationId xmlns:a16="http://schemas.microsoft.com/office/drawing/2014/main" id="{8D4692CC-9B39-AC59-025C-9AAF923F2310}"/>
                </a:ext>
              </a:extLst>
            </p:cNvPr>
            <p:cNvSpPr/>
            <p:nvPr/>
          </p:nvSpPr>
          <p:spPr>
            <a:xfrm>
              <a:off x="9050651" y="5086256"/>
              <a:ext cx="154945" cy="382511"/>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SLM</a:t>
              </a:r>
            </a:p>
          </p:txBody>
        </p:sp>
        <p:sp>
          <p:nvSpPr>
            <p:cNvPr id="70" name="Rectangle: Rounded Corners 69">
              <a:extLst>
                <a:ext uri="{FF2B5EF4-FFF2-40B4-BE49-F238E27FC236}">
                  <a16:creationId xmlns:a16="http://schemas.microsoft.com/office/drawing/2014/main" id="{8049EF04-3C3F-D27F-A043-D2A35753C9DA}"/>
                </a:ext>
              </a:extLst>
            </p:cNvPr>
            <p:cNvSpPr/>
            <p:nvPr/>
          </p:nvSpPr>
          <p:spPr>
            <a:xfrm>
              <a:off x="7995893" y="5089221"/>
              <a:ext cx="156085" cy="377875"/>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S</a:t>
              </a:r>
            </a:p>
            <a:p>
              <a:pPr algn="ctr" defTabSz="932293" fontAlgn="base">
                <a:spcBef>
                  <a:spcPct val="0"/>
                </a:spcBef>
                <a:spcAft>
                  <a:spcPct val="0"/>
                </a:spcAft>
              </a:pPr>
              <a:r>
                <a:rPr lang="en-US" sz="600">
                  <a:solidFill>
                    <a:schemeClr val="tx1"/>
                  </a:solidFill>
                  <a:latin typeface="Segoe UI Semibold"/>
                  <a:ea typeface="Open Sans"/>
                  <a:cs typeface="Open Sans"/>
                </a:rPr>
                <a:t>LM</a:t>
              </a:r>
            </a:p>
          </p:txBody>
        </p:sp>
        <p:sp>
          <p:nvSpPr>
            <p:cNvPr id="71" name="Rectangle: Rounded Corners 70">
              <a:extLst>
                <a:ext uri="{FF2B5EF4-FFF2-40B4-BE49-F238E27FC236}">
                  <a16:creationId xmlns:a16="http://schemas.microsoft.com/office/drawing/2014/main" id="{DBB06632-117A-B462-8ECC-9E2207ECCB76}"/>
                </a:ext>
              </a:extLst>
            </p:cNvPr>
            <p:cNvSpPr/>
            <p:nvPr/>
          </p:nvSpPr>
          <p:spPr>
            <a:xfrm>
              <a:off x="6859034" y="5080513"/>
              <a:ext cx="156085" cy="377875"/>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sp>
          <p:nvSpPr>
            <p:cNvPr id="72" name="Rectangle: Rounded Corners 71">
              <a:extLst>
                <a:ext uri="{FF2B5EF4-FFF2-40B4-BE49-F238E27FC236}">
                  <a16:creationId xmlns:a16="http://schemas.microsoft.com/office/drawing/2014/main" id="{92525C16-A058-CA53-5F0E-22CF7BE871E6}"/>
                </a:ext>
              </a:extLst>
            </p:cNvPr>
            <p:cNvSpPr/>
            <p:nvPr/>
          </p:nvSpPr>
          <p:spPr>
            <a:xfrm>
              <a:off x="8243238" y="4384260"/>
              <a:ext cx="153503" cy="374205"/>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sp>
          <p:nvSpPr>
            <p:cNvPr id="73" name="Rectangle: Rounded Corners 72">
              <a:extLst>
                <a:ext uri="{FF2B5EF4-FFF2-40B4-BE49-F238E27FC236}">
                  <a16:creationId xmlns:a16="http://schemas.microsoft.com/office/drawing/2014/main" id="{889F2CB7-0529-0BFF-DA51-01AACB422389}"/>
                </a:ext>
              </a:extLst>
            </p:cNvPr>
            <p:cNvSpPr/>
            <p:nvPr/>
          </p:nvSpPr>
          <p:spPr>
            <a:xfrm>
              <a:off x="4875547" y="5802742"/>
              <a:ext cx="852181" cy="322449"/>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Web Service</a:t>
              </a:r>
            </a:p>
          </p:txBody>
        </p:sp>
        <p:sp>
          <p:nvSpPr>
            <p:cNvPr id="74" name="Rectangle: Rounded Corners 73">
              <a:extLst>
                <a:ext uri="{FF2B5EF4-FFF2-40B4-BE49-F238E27FC236}">
                  <a16:creationId xmlns:a16="http://schemas.microsoft.com/office/drawing/2014/main" id="{84E6442E-BF09-8A78-2010-699D2B0F64C7}"/>
                </a:ext>
              </a:extLst>
            </p:cNvPr>
            <p:cNvSpPr/>
            <p:nvPr/>
          </p:nvSpPr>
          <p:spPr>
            <a:xfrm>
              <a:off x="4861611" y="5074446"/>
              <a:ext cx="861483" cy="374467"/>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Service</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75" name="Straight Arrow Connector 74">
              <a:extLst>
                <a:ext uri="{FF2B5EF4-FFF2-40B4-BE49-F238E27FC236}">
                  <a16:creationId xmlns:a16="http://schemas.microsoft.com/office/drawing/2014/main" id="{8EC988C5-A115-A52E-51F5-AFA23C4D9E28}"/>
                </a:ext>
              </a:extLst>
            </p:cNvPr>
            <p:cNvCxnSpPr>
              <a:cxnSpLocks/>
            </p:cNvCxnSpPr>
            <p:nvPr/>
          </p:nvCxnSpPr>
          <p:spPr>
            <a:xfrm flipV="1">
              <a:off x="5387432" y="5448497"/>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18D93E2-76D2-B484-DBCF-120BA38D6DB1}"/>
                </a:ext>
              </a:extLst>
            </p:cNvPr>
            <p:cNvCxnSpPr>
              <a:cxnSpLocks/>
            </p:cNvCxnSpPr>
            <p:nvPr/>
          </p:nvCxnSpPr>
          <p:spPr>
            <a:xfrm>
              <a:off x="5281801" y="5451557"/>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B27078A-E748-4368-A405-A6FA2D429DFF}"/>
                </a:ext>
              </a:extLst>
            </p:cNvPr>
            <p:cNvSpPr txBox="1"/>
            <p:nvPr/>
          </p:nvSpPr>
          <p:spPr>
            <a:xfrm>
              <a:off x="5334168" y="5514778"/>
              <a:ext cx="514885" cy="230832"/>
            </a:xfrm>
            <a:prstGeom prst="rect">
              <a:avLst/>
            </a:prstGeom>
            <a:noFill/>
          </p:spPr>
          <p:txBody>
            <a:bodyPr wrap="none" rtlCol="0">
              <a:spAutoFit/>
            </a:bodyPr>
            <a:lstStyle/>
            <a:p>
              <a:r>
                <a:rPr lang="en-US" sz="900"/>
                <a:t>output</a:t>
              </a:r>
            </a:p>
          </p:txBody>
        </p:sp>
        <p:sp>
          <p:nvSpPr>
            <p:cNvPr id="78" name="TextBox 77">
              <a:extLst>
                <a:ext uri="{FF2B5EF4-FFF2-40B4-BE49-F238E27FC236}">
                  <a16:creationId xmlns:a16="http://schemas.microsoft.com/office/drawing/2014/main" id="{FBEA705B-04BC-6400-0843-7E8EEBE61B3E}"/>
                </a:ext>
              </a:extLst>
            </p:cNvPr>
            <p:cNvSpPr txBox="1"/>
            <p:nvPr/>
          </p:nvSpPr>
          <p:spPr>
            <a:xfrm>
              <a:off x="4882367" y="5499484"/>
              <a:ext cx="441146" cy="230832"/>
            </a:xfrm>
            <a:prstGeom prst="rect">
              <a:avLst/>
            </a:prstGeom>
            <a:noFill/>
          </p:spPr>
          <p:txBody>
            <a:bodyPr wrap="none" rtlCol="0">
              <a:spAutoFit/>
            </a:bodyPr>
            <a:lstStyle/>
            <a:p>
              <a:r>
                <a:rPr lang="en-US" sz="900"/>
                <a:t>input</a:t>
              </a:r>
            </a:p>
          </p:txBody>
        </p:sp>
        <p:cxnSp>
          <p:nvCxnSpPr>
            <p:cNvPr id="79" name="Straight Arrow Connector 78">
              <a:extLst>
                <a:ext uri="{FF2B5EF4-FFF2-40B4-BE49-F238E27FC236}">
                  <a16:creationId xmlns:a16="http://schemas.microsoft.com/office/drawing/2014/main" id="{D1C7D702-F214-468A-7F20-43FEDD136358}"/>
                </a:ext>
              </a:extLst>
            </p:cNvPr>
            <p:cNvCxnSpPr>
              <a:cxnSpLocks/>
              <a:stCxn id="147" idx="0"/>
            </p:cNvCxnSpPr>
            <p:nvPr/>
          </p:nvCxnSpPr>
          <p:spPr>
            <a:xfrm flipV="1">
              <a:off x="5292353" y="4771901"/>
              <a:ext cx="1951183" cy="3025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F2104773-33FA-C035-8C7E-B6AB4CB31CE7}"/>
                </a:ext>
              </a:extLst>
            </p:cNvPr>
            <p:cNvSpPr/>
            <p:nvPr/>
          </p:nvSpPr>
          <p:spPr>
            <a:xfrm>
              <a:off x="5741817" y="5069885"/>
              <a:ext cx="156085" cy="377875"/>
            </a:xfrm>
            <a:prstGeom prst="roundRect">
              <a:avLst>
                <a:gd name="adj" fmla="val 7380"/>
              </a:avLst>
            </a:prstGeom>
            <a:solidFill>
              <a:srgbClr val="FFFFFF">
                <a:alpha val="5000"/>
              </a:srgbClr>
            </a:solidFill>
            <a:ln w="19050">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grpSp>
      <p:sp>
        <p:nvSpPr>
          <p:cNvPr id="87" name="TextBox 86">
            <a:extLst>
              <a:ext uri="{FF2B5EF4-FFF2-40B4-BE49-F238E27FC236}">
                <a16:creationId xmlns:a16="http://schemas.microsoft.com/office/drawing/2014/main" id="{B0E9B3E9-3FC1-EF7D-D013-49478E309EC6}"/>
              </a:ext>
            </a:extLst>
          </p:cNvPr>
          <p:cNvSpPr txBox="1"/>
          <p:nvPr/>
        </p:nvSpPr>
        <p:spPr>
          <a:xfrm>
            <a:off x="7343238" y="4341231"/>
            <a:ext cx="4593123" cy="1692771"/>
          </a:xfrm>
          <a:prstGeom prst="rect">
            <a:avLst/>
          </a:prstGeom>
          <a:noFill/>
        </p:spPr>
        <p:txBody>
          <a:bodyPr wrap="square">
            <a:spAutoFit/>
          </a:bodyPr>
          <a:lstStyle/>
          <a:p>
            <a:pPr algn="ctr"/>
            <a:r>
              <a:rPr lang="en-US" sz="1600" b="1" dirty="0">
                <a:solidFill>
                  <a:srgbClr val="41AFA1"/>
                </a:solidFill>
                <a:latin typeface="Segoe Sans Text" pitchFamily="2" charset="0"/>
                <a:cs typeface="Segoe Sans Text" pitchFamily="2" charset="0"/>
              </a:rPr>
              <a:t>Multi-agent systems</a:t>
            </a:r>
          </a:p>
          <a:p>
            <a:pPr algn="ctr"/>
            <a:r>
              <a:rPr lang="en-US" sz="1600" dirty="0">
                <a:latin typeface="Segoe Sans Text Semibold" pitchFamily="2" charset="0"/>
                <a:cs typeface="Segoe Sans Text Semibold" pitchFamily="2" charset="0"/>
              </a:rPr>
              <a:t>Wide scope complex use case requiring diverse skills</a:t>
            </a:r>
          </a:p>
          <a:p>
            <a:r>
              <a:rPr lang="en-US" sz="1400" dirty="0">
                <a:latin typeface="Segoe Sans Text" pitchFamily="2" charset="0"/>
                <a:cs typeface="Segoe Sans Text" pitchFamily="2" charset="0"/>
              </a:rPr>
              <a:t>Example: propose two Instagram marketing campaigns including assets that would leverage the top two recent trends in our past quarter US Sales to boost our mailing list user base and predict the impact of each campaign.</a:t>
            </a:r>
          </a:p>
        </p:txBody>
      </p:sp>
      <p:sp>
        <p:nvSpPr>
          <p:cNvPr id="89" name="Arrow: Right 88" descr="Value increasing from No Agent to Multi-agent systems">
            <a:extLst>
              <a:ext uri="{FF2B5EF4-FFF2-40B4-BE49-F238E27FC236}">
                <a16:creationId xmlns:a16="http://schemas.microsoft.com/office/drawing/2014/main" id="{6CF33813-B3F2-D4C0-76E7-CFCE4AAC2FE8}"/>
              </a:ext>
            </a:extLst>
          </p:cNvPr>
          <p:cNvSpPr/>
          <p:nvPr/>
        </p:nvSpPr>
        <p:spPr bwMode="auto">
          <a:xfrm>
            <a:off x="609305" y="6041129"/>
            <a:ext cx="11021565" cy="480901"/>
          </a:xfrm>
          <a:prstGeom prst="rightArrow">
            <a:avLst/>
          </a:prstGeom>
          <a:solidFill>
            <a:srgbClr val="463668"/>
          </a:solidFill>
          <a:ln w="1905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VALUE</a:t>
            </a:r>
          </a:p>
        </p:txBody>
      </p:sp>
    </p:spTree>
    <p:extLst>
      <p:ext uri="{BB962C8B-B14F-4D97-AF65-F5344CB8AC3E}">
        <p14:creationId xmlns:p14="http://schemas.microsoft.com/office/powerpoint/2010/main" val="14122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C9D62-3185-F97E-C599-FAF965792AC1}"/>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76B85E6C-2B9E-B435-3EF9-D52DDB463F3C}"/>
              </a:ext>
            </a:extLst>
          </p:cNvPr>
          <p:cNvSpPr>
            <a:spLocks noGrp="1"/>
          </p:cNvSpPr>
          <p:nvPr>
            <p:ph type="title" idx="4294967295"/>
          </p:nvPr>
        </p:nvSpPr>
        <p:spPr>
          <a:xfrm>
            <a:off x="584200" y="976313"/>
            <a:ext cx="40735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Coaches</a:t>
            </a:r>
          </a:p>
        </p:txBody>
      </p:sp>
      <p:sp>
        <p:nvSpPr>
          <p:cNvPr id="18" name="Text Placeholder 17">
            <a:extLst>
              <a:ext uri="{FF2B5EF4-FFF2-40B4-BE49-F238E27FC236}">
                <a16:creationId xmlns:a16="http://schemas.microsoft.com/office/drawing/2014/main" id="{542833A4-7582-19AA-31C0-921D227B79DC}"/>
              </a:ext>
              <a:ext uri="{C183D7F6-B498-43B3-948B-1728B52AA6E4}">
                <adec:decorative xmlns:adec="http://schemas.microsoft.com/office/drawing/2017/decorative" val="0"/>
              </a:ext>
            </a:extLst>
          </p:cNvPr>
          <p:cNvSpPr>
            <a:spLocks noGrp="1"/>
          </p:cNvSpPr>
          <p:nvPr>
            <p:ph type="body" sz="quarter" idx="32"/>
          </p:nvPr>
        </p:nvSpPr>
        <p:spPr>
          <a:xfrm>
            <a:off x="517699" y="2413219"/>
            <a:ext cx="4073524" cy="1840126"/>
          </a:xfrm>
        </p:spPr>
        <p:txBody>
          <a:bodyPr/>
          <a:lstStyle/>
          <a:p>
            <a:r>
              <a:rPr lang="en-US"/>
              <a:t>Coach name here (lead)</a:t>
            </a:r>
          </a:p>
          <a:p>
            <a:r>
              <a:rPr lang="en-US"/>
              <a:t>Coach [Teams 1 &amp; 2]</a:t>
            </a:r>
          </a:p>
          <a:p>
            <a:r>
              <a:rPr lang="en-US"/>
              <a:t>Coach  [Teams 3 &amp; 4]</a:t>
            </a:r>
          </a:p>
          <a:p>
            <a:r>
              <a:rPr lang="en-US"/>
              <a:t>Coach [Teams 5 &amp; 6]</a:t>
            </a:r>
          </a:p>
          <a:p>
            <a:endParaRPr lang="en-US"/>
          </a:p>
        </p:txBody>
      </p:sp>
      <p:sp>
        <p:nvSpPr>
          <p:cNvPr id="5" name="Picture Placeholder 4">
            <a:extLst>
              <a:ext uri="{FF2B5EF4-FFF2-40B4-BE49-F238E27FC236}">
                <a16:creationId xmlns:a16="http://schemas.microsoft.com/office/drawing/2014/main" id="{3B421E1D-3905-9AFD-9554-CC990F54E9BE}"/>
              </a:ext>
              <a:ext uri="{C183D7F6-B498-43B3-948B-1728B52AA6E4}">
                <adec:decorative xmlns:adec="http://schemas.microsoft.com/office/drawing/2017/decorative" val="1"/>
              </a:ext>
            </a:extLst>
          </p:cNvPr>
          <p:cNvSpPr>
            <a:spLocks noGrp="1"/>
          </p:cNvSpPr>
          <p:nvPr>
            <p:ph type="pic" sz="quarter" idx="10"/>
          </p:nvPr>
        </p:nvSpPr>
        <p:spPr/>
        <p:txBody>
          <a:bodyPr/>
          <a:lstStyle/>
          <a:p>
            <a:endParaRPr lang="en-US"/>
          </a:p>
        </p:txBody>
      </p:sp>
      <p:sp>
        <p:nvSpPr>
          <p:cNvPr id="4" name="Footer Placeholder 4">
            <a:extLst>
              <a:ext uri="{FF2B5EF4-FFF2-40B4-BE49-F238E27FC236}">
                <a16:creationId xmlns:a16="http://schemas.microsoft.com/office/drawing/2014/main" id="{E0C9E766-0C69-A651-888A-2F849695A53A}"/>
              </a:ext>
              <a:ext uri="{C183D7F6-B498-43B3-948B-1728B52AA6E4}">
                <adec:decorative xmlns:adec="http://schemas.microsoft.com/office/drawing/2017/decorative" val="1"/>
              </a:ext>
            </a:extLst>
          </p:cNvPr>
          <p:cNvSpPr txBox="1">
            <a:spLocks/>
          </p:cNvSpPr>
          <p:nvPr/>
        </p:nvSpPr>
        <p:spPr>
          <a:xfrm>
            <a:off x="4038600" y="6455549"/>
            <a:ext cx="4114800" cy="162876"/>
          </a:xfrm>
          <a:prstGeom prst="rect">
            <a:avLst/>
          </a:prstGeom>
        </p:spPr>
        <p:txBody>
          <a:bodyPr/>
          <a:lstStyle>
            <a:defPPr>
              <a:defRPr lang="en-US"/>
            </a:defPPr>
            <a:lvl1pPr marL="0" algn="ctr" defTabSz="914400" rtl="0" eaLnBrk="1" latinLnBrk="0" hangingPunct="1">
              <a:defRPr sz="1800" kern="1200">
                <a:solidFill>
                  <a:srgbClr val="7C7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rPr>
              <a:t>Program name – DELETE IF NO PROGRAM</a:t>
            </a:r>
          </a:p>
        </p:txBody>
      </p:sp>
      <p:sp>
        <p:nvSpPr>
          <p:cNvPr id="15" name="Freeform: Shape 14">
            <a:extLst>
              <a:ext uri="{FF2B5EF4-FFF2-40B4-BE49-F238E27FC236}">
                <a16:creationId xmlns:a16="http://schemas.microsoft.com/office/drawing/2014/main" id="{5E880C2E-4FD4-2DA1-21B1-7211AD783ABF}"/>
              </a:ext>
              <a:ext uri="{C183D7F6-B498-43B3-948B-1728B52AA6E4}">
                <adec:decorative xmlns:adec="http://schemas.microsoft.com/office/drawing/2017/decorative" val="1"/>
              </a:ext>
            </a:extLst>
          </p:cNvPr>
          <p:cNvSpPr/>
          <p:nvPr/>
        </p:nvSpPr>
        <p:spPr bwMode="auto">
          <a:xfrm flipH="1">
            <a:off x="4724400" y="0"/>
            <a:ext cx="7467600" cy="6858000"/>
          </a:xfrm>
          <a:custGeom>
            <a:avLst/>
            <a:gdLst>
              <a:gd name="connsiteX0" fmla="*/ 7234229 w 7467600"/>
              <a:gd name="connsiteY0" fmla="*/ 0 h 6267450"/>
              <a:gd name="connsiteX1" fmla="*/ 6910379 w 7467600"/>
              <a:gd name="connsiteY1" fmla="*/ 0 h 6267450"/>
              <a:gd name="connsiteX2" fmla="*/ 4433879 w 7467600"/>
              <a:gd name="connsiteY2" fmla="*/ 0 h 6267450"/>
              <a:gd name="connsiteX3" fmla="*/ 4110029 w 7467600"/>
              <a:gd name="connsiteY3" fmla="*/ 0 h 6267450"/>
              <a:gd name="connsiteX4" fmla="*/ 3124200 w 7467600"/>
              <a:gd name="connsiteY4" fmla="*/ 0 h 6267450"/>
              <a:gd name="connsiteX5" fmla="*/ 2800350 w 7467600"/>
              <a:gd name="connsiteY5" fmla="*/ 0 h 6267450"/>
              <a:gd name="connsiteX6" fmla="*/ 323850 w 7467600"/>
              <a:gd name="connsiteY6" fmla="*/ 0 h 6267450"/>
              <a:gd name="connsiteX7" fmla="*/ 0 w 7467600"/>
              <a:gd name="connsiteY7" fmla="*/ 0 h 6267450"/>
              <a:gd name="connsiteX8" fmla="*/ 0 w 7467600"/>
              <a:gd name="connsiteY8" fmla="*/ 6267450 h 6267450"/>
              <a:gd name="connsiteX9" fmla="*/ 323850 w 7467600"/>
              <a:gd name="connsiteY9" fmla="*/ 6267450 h 6267450"/>
              <a:gd name="connsiteX10" fmla="*/ 2800350 w 7467600"/>
              <a:gd name="connsiteY10" fmla="*/ 6267450 h 6267450"/>
              <a:gd name="connsiteX11" fmla="*/ 3124200 w 7467600"/>
              <a:gd name="connsiteY11" fmla="*/ 6267450 h 6267450"/>
              <a:gd name="connsiteX12" fmla="*/ 4343400 w 7467600"/>
              <a:gd name="connsiteY12" fmla="*/ 6267450 h 6267450"/>
              <a:gd name="connsiteX13" fmla="*/ 4667250 w 7467600"/>
              <a:gd name="connsiteY13" fmla="*/ 6267450 h 6267450"/>
              <a:gd name="connsiteX14" fmla="*/ 7143750 w 7467600"/>
              <a:gd name="connsiteY14" fmla="*/ 6267450 h 6267450"/>
              <a:gd name="connsiteX15" fmla="*/ 7467600 w 7467600"/>
              <a:gd name="connsiteY15" fmla="*/ 6267450 h 6267450"/>
              <a:gd name="connsiteX16" fmla="*/ 7467600 w 7467600"/>
              <a:gd name="connsiteY16" fmla="*/ 233371 h 6267450"/>
              <a:gd name="connsiteX17" fmla="*/ 7234229 w 7467600"/>
              <a:gd name="connsiteY17"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7600" h="6267450">
                <a:moveTo>
                  <a:pt x="7234229" y="0"/>
                </a:moveTo>
                <a:lnTo>
                  <a:pt x="6910379" y="0"/>
                </a:lnTo>
                <a:lnTo>
                  <a:pt x="4433879" y="0"/>
                </a:lnTo>
                <a:lnTo>
                  <a:pt x="4110029" y="0"/>
                </a:lnTo>
                <a:lnTo>
                  <a:pt x="3124200" y="0"/>
                </a:lnTo>
                <a:lnTo>
                  <a:pt x="2800350" y="0"/>
                </a:lnTo>
                <a:lnTo>
                  <a:pt x="323850" y="0"/>
                </a:lnTo>
                <a:lnTo>
                  <a:pt x="0" y="0"/>
                </a:lnTo>
                <a:lnTo>
                  <a:pt x="0" y="6267450"/>
                </a:lnTo>
                <a:lnTo>
                  <a:pt x="323850" y="6267450"/>
                </a:lnTo>
                <a:lnTo>
                  <a:pt x="2800350" y="6267450"/>
                </a:lnTo>
                <a:lnTo>
                  <a:pt x="3124200" y="6267450"/>
                </a:lnTo>
                <a:lnTo>
                  <a:pt x="4343400" y="6267450"/>
                </a:lnTo>
                <a:lnTo>
                  <a:pt x="4667250" y="6267450"/>
                </a:lnTo>
                <a:lnTo>
                  <a:pt x="7143750" y="6267450"/>
                </a:lnTo>
                <a:lnTo>
                  <a:pt x="7467600" y="6267450"/>
                </a:lnTo>
                <a:lnTo>
                  <a:pt x="7467600" y="233371"/>
                </a:lnTo>
                <a:cubicBezTo>
                  <a:pt x="7467600" y="104484"/>
                  <a:pt x="7363116" y="0"/>
                  <a:pt x="7234229" y="0"/>
                </a:cubicBezTo>
                <a:close/>
              </a:path>
            </a:pathLst>
          </a:custGeom>
          <a:solidFill>
            <a:srgbClr val="FFFFFF"/>
          </a:solidFill>
          <a:ln w="9525" cap="flat" cmpd="sng" algn="ctr">
            <a:noFill/>
            <a:prstDash val="solid"/>
          </a:ln>
          <a:effectLst>
            <a:outerShdw blurRad="508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
              <a:ea typeface="+mn-ea"/>
              <a:cs typeface="Segoe UI" pitchFamily="34" charset="0"/>
            </a:endParaRPr>
          </a:p>
        </p:txBody>
      </p:sp>
      <p:pic>
        <p:nvPicPr>
          <p:cNvPr id="16" name="Picture 15">
            <a:extLst>
              <a:ext uri="{FF2B5EF4-FFF2-40B4-BE49-F238E27FC236}">
                <a16:creationId xmlns:a16="http://schemas.microsoft.com/office/drawing/2014/main" id="{B45B98BA-FE2B-0359-55A2-A79FE3DF2869}"/>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rcRect/>
          <a:stretch/>
        </p:blipFill>
        <p:spPr>
          <a:xfrm>
            <a:off x="4957988" y="528864"/>
            <a:ext cx="7000424" cy="5800273"/>
          </a:xfrm>
          <a:custGeom>
            <a:avLst/>
            <a:gdLst>
              <a:gd name="connsiteX0" fmla="*/ 236477 w 7000424"/>
              <a:gd name="connsiteY0" fmla="*/ 0 h 5800273"/>
              <a:gd name="connsiteX1" fmla="*/ 6763947 w 7000424"/>
              <a:gd name="connsiteY1" fmla="*/ 0 h 5800273"/>
              <a:gd name="connsiteX2" fmla="*/ 7000424 w 7000424"/>
              <a:gd name="connsiteY2" fmla="*/ 236477 h 5800273"/>
              <a:gd name="connsiteX3" fmla="*/ 7000424 w 7000424"/>
              <a:gd name="connsiteY3" fmla="*/ 5563796 h 5800273"/>
              <a:gd name="connsiteX4" fmla="*/ 6763947 w 7000424"/>
              <a:gd name="connsiteY4" fmla="*/ 5800273 h 5800273"/>
              <a:gd name="connsiteX5" fmla="*/ 236477 w 7000424"/>
              <a:gd name="connsiteY5" fmla="*/ 5800273 h 5800273"/>
              <a:gd name="connsiteX6" fmla="*/ 0 w 7000424"/>
              <a:gd name="connsiteY6" fmla="*/ 5563796 h 5800273"/>
              <a:gd name="connsiteX7" fmla="*/ 0 w 7000424"/>
              <a:gd name="connsiteY7" fmla="*/ 236477 h 5800273"/>
              <a:gd name="connsiteX8" fmla="*/ 236477 w 7000424"/>
              <a:gd name="connsiteY8" fmla="*/ 0 h 580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0424" h="5800273">
                <a:moveTo>
                  <a:pt x="236477" y="0"/>
                </a:moveTo>
                <a:lnTo>
                  <a:pt x="6763947" y="0"/>
                </a:lnTo>
                <a:cubicBezTo>
                  <a:pt x="6894550" y="0"/>
                  <a:pt x="7000424" y="105874"/>
                  <a:pt x="7000424" y="236477"/>
                </a:cubicBezTo>
                <a:lnTo>
                  <a:pt x="7000424" y="5563796"/>
                </a:lnTo>
                <a:cubicBezTo>
                  <a:pt x="7000424" y="5694399"/>
                  <a:pt x="6894550" y="5800273"/>
                  <a:pt x="6763947" y="5800273"/>
                </a:cubicBezTo>
                <a:lnTo>
                  <a:pt x="236477" y="5800273"/>
                </a:lnTo>
                <a:cubicBezTo>
                  <a:pt x="105874" y="5800273"/>
                  <a:pt x="0" y="5694399"/>
                  <a:pt x="0" y="5563796"/>
                </a:cubicBezTo>
                <a:lnTo>
                  <a:pt x="0" y="236477"/>
                </a:lnTo>
                <a:cubicBezTo>
                  <a:pt x="0" y="105874"/>
                  <a:pt x="105874" y="0"/>
                  <a:pt x="236477" y="0"/>
                </a:cubicBezTo>
                <a:close/>
              </a:path>
            </a:pathLst>
          </a:custGeom>
          <a:solidFill>
            <a:srgbClr val="F7F7F7"/>
          </a:solidFill>
          <a:ln>
            <a:solidFill>
              <a:srgbClr val="FFFFFF">
                <a:lumMod val="95000"/>
              </a:srgbClr>
            </a:solidFill>
          </a:ln>
          <a:effectLst/>
        </p:spPr>
      </p:pic>
      <p:sp>
        <p:nvSpPr>
          <p:cNvPr id="3" name="Slide Number Placeholder 5">
            <a:extLst>
              <a:ext uri="{FF2B5EF4-FFF2-40B4-BE49-F238E27FC236}">
                <a16:creationId xmlns:a16="http://schemas.microsoft.com/office/drawing/2014/main" id="{6CCFB957-1E06-348F-331C-A8D23141B00F}"/>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3091897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rgbClr val="0078D4"/>
                </a:solidFill>
                <a:latin typeface="Segoe Sans Text"/>
                <a:ea typeface="+mn-ea"/>
                <a:cs typeface="Segoe Sans Text"/>
              </a:rPr>
              <a:t>Agentic AI capabilities</a:t>
            </a:r>
            <a:endParaRPr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4" name="Slide Number Placeholder 5">
            <a:extLst>
              <a:ext uri="{FF2B5EF4-FFF2-40B4-BE49-F238E27FC236}">
                <a16:creationId xmlns:a16="http://schemas.microsoft.com/office/drawing/2014/main" id="{EBFF4304-B17B-EABC-BD72-BE4D53598BBF}"/>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grpSp>
        <p:nvGrpSpPr>
          <p:cNvPr id="39" name="Group 38" descr="Diagram of the ReAct framework showing an Agent connected to Tools (web search, code execution, calculator, calendar), Memory, Action, and Planning, which includes self-critique, subgoal decomposition, collaboration, and other design patterns.">
            <a:extLst>
              <a:ext uri="{FF2B5EF4-FFF2-40B4-BE49-F238E27FC236}">
                <a16:creationId xmlns:a16="http://schemas.microsoft.com/office/drawing/2014/main" id="{9B372D34-6CE7-96D4-38C1-525D14AC75D1}"/>
              </a:ext>
            </a:extLst>
          </p:cNvPr>
          <p:cNvGrpSpPr/>
          <p:nvPr/>
        </p:nvGrpSpPr>
        <p:grpSpPr>
          <a:xfrm>
            <a:off x="381049" y="1413704"/>
            <a:ext cx="11441758" cy="4352969"/>
            <a:chOff x="179766" y="1528723"/>
            <a:chExt cx="11441758" cy="4352969"/>
          </a:xfrm>
        </p:grpSpPr>
        <p:sp>
          <p:nvSpPr>
            <p:cNvPr id="3" name="Rectangle: Rounded Corners 2">
              <a:extLst>
                <a:ext uri="{FF2B5EF4-FFF2-40B4-BE49-F238E27FC236}">
                  <a16:creationId xmlns:a16="http://schemas.microsoft.com/office/drawing/2014/main" id="{69E5D2D9-194D-4464-474A-F1EF89F9FA30}"/>
                </a:ext>
              </a:extLst>
            </p:cNvPr>
            <p:cNvSpPr/>
            <p:nvPr/>
          </p:nvSpPr>
          <p:spPr>
            <a:xfrm>
              <a:off x="5306079" y="3181491"/>
              <a:ext cx="1579841" cy="786652"/>
            </a:xfrm>
            <a:prstGeom prst="round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Agent</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DB42ED57-915E-06C2-852A-467CCFDFDBD0}"/>
                </a:ext>
              </a:extLst>
            </p:cNvPr>
            <p:cNvSpPr/>
            <p:nvPr/>
          </p:nvSpPr>
          <p:spPr>
            <a:xfrm>
              <a:off x="7437718" y="3182340"/>
              <a:ext cx="1579841"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Planning</a:t>
              </a:r>
              <a:endParaRPr kumimoji="0" lang="en-U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9" name="Rectangle: Rounded Corners 8">
              <a:extLst>
                <a:ext uri="{FF2B5EF4-FFF2-40B4-BE49-F238E27FC236}">
                  <a16:creationId xmlns:a16="http://schemas.microsoft.com/office/drawing/2014/main" id="{5B3F842C-C7E7-5DEA-007B-8BD1A50BC89E}"/>
                </a:ext>
              </a:extLst>
            </p:cNvPr>
            <p:cNvSpPr/>
            <p:nvPr/>
          </p:nvSpPr>
          <p:spPr>
            <a:xfrm>
              <a:off x="5306079" y="1528723"/>
              <a:ext cx="1579841"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Memory</a:t>
              </a:r>
              <a:endParaRPr kumimoji="0" lang="en-U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10" name="Rectangle: Rounded Corners 9">
              <a:extLst>
                <a:ext uri="{FF2B5EF4-FFF2-40B4-BE49-F238E27FC236}">
                  <a16:creationId xmlns:a16="http://schemas.microsoft.com/office/drawing/2014/main" id="{C3073629-A53B-0DD8-5CA0-BE4D339410BF}"/>
                </a:ext>
              </a:extLst>
            </p:cNvPr>
            <p:cNvSpPr/>
            <p:nvPr/>
          </p:nvSpPr>
          <p:spPr>
            <a:xfrm>
              <a:off x="3228227" y="3178830"/>
              <a:ext cx="1579841"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Tools</a:t>
              </a:r>
              <a:endParaRPr kumimoji="0" lang="en-U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11" name="Rectangle: Rounded Corners 10">
              <a:extLst>
                <a:ext uri="{FF2B5EF4-FFF2-40B4-BE49-F238E27FC236}">
                  <a16:creationId xmlns:a16="http://schemas.microsoft.com/office/drawing/2014/main" id="{A2EAC320-76ED-E39A-5C29-87DC97DD7E37}"/>
                </a:ext>
              </a:extLst>
            </p:cNvPr>
            <p:cNvSpPr/>
            <p:nvPr/>
          </p:nvSpPr>
          <p:spPr>
            <a:xfrm>
              <a:off x="5306079" y="4855733"/>
              <a:ext cx="1579841"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Action</a:t>
              </a:r>
              <a:endParaRPr kumimoji="0" lang="en-U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628B400B-9ECA-46FF-D881-4E811B3F0D74}"/>
                </a:ext>
              </a:extLst>
            </p:cNvPr>
            <p:cNvSpPr/>
            <p:nvPr/>
          </p:nvSpPr>
          <p:spPr>
            <a:xfrm>
              <a:off x="965992" y="1627000"/>
              <a:ext cx="1579841"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Web Search</a:t>
              </a:r>
              <a:endPar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214F7BAC-E05C-D987-E931-A450A16E80BA}"/>
                </a:ext>
              </a:extLst>
            </p:cNvPr>
            <p:cNvSpPr/>
            <p:nvPr/>
          </p:nvSpPr>
          <p:spPr>
            <a:xfrm>
              <a:off x="965992" y="2494456"/>
              <a:ext cx="1579841"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Code Execution</a:t>
              </a:r>
              <a:endParaRPr kumimoji="0" lang="en-U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14" name="Rectangle: Rounded Corners 13">
              <a:extLst>
                <a:ext uri="{FF2B5EF4-FFF2-40B4-BE49-F238E27FC236}">
                  <a16:creationId xmlns:a16="http://schemas.microsoft.com/office/drawing/2014/main" id="{0EC95CB6-A01D-46B7-F4A8-2C3D2BD54E39}"/>
                </a:ext>
              </a:extLst>
            </p:cNvPr>
            <p:cNvSpPr/>
            <p:nvPr/>
          </p:nvSpPr>
          <p:spPr>
            <a:xfrm>
              <a:off x="965991" y="3361912"/>
              <a:ext cx="1579841"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Calculator</a:t>
              </a:r>
              <a:endParaRPr kumimoji="0" lang="en-U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15" name="Rectangle: Rounded Corners 14">
              <a:extLst>
                <a:ext uri="{FF2B5EF4-FFF2-40B4-BE49-F238E27FC236}">
                  <a16:creationId xmlns:a16="http://schemas.microsoft.com/office/drawing/2014/main" id="{3A3B53E5-7963-E8B6-F0C9-7140625BDEB0}"/>
                </a:ext>
              </a:extLst>
            </p:cNvPr>
            <p:cNvSpPr/>
            <p:nvPr/>
          </p:nvSpPr>
          <p:spPr>
            <a:xfrm>
              <a:off x="965990" y="4229368"/>
              <a:ext cx="1579841"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Calendar </a:t>
              </a:r>
              <a:endParaRPr kumimoji="0" lang="en-U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16" name="Rectangle: Rounded Corners 15">
              <a:extLst>
                <a:ext uri="{FF2B5EF4-FFF2-40B4-BE49-F238E27FC236}">
                  <a16:creationId xmlns:a16="http://schemas.microsoft.com/office/drawing/2014/main" id="{BACCC84C-C498-8D38-6610-4F780E130C10}"/>
                </a:ext>
              </a:extLst>
            </p:cNvPr>
            <p:cNvSpPr/>
            <p:nvPr/>
          </p:nvSpPr>
          <p:spPr>
            <a:xfrm>
              <a:off x="960175" y="5095040"/>
              <a:ext cx="1579841"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...more</a:t>
              </a:r>
              <a:endParaRPr kumimoji="0" lang="en-U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cxnSp>
          <p:nvCxnSpPr>
            <p:cNvPr id="17" name="Straight Arrow Connector 16">
              <a:extLst>
                <a:ext uri="{FF2B5EF4-FFF2-40B4-BE49-F238E27FC236}">
                  <a16:creationId xmlns:a16="http://schemas.microsoft.com/office/drawing/2014/main" id="{D8A65365-9E5F-D43B-44C5-0EEBC2ACDD4E}"/>
                </a:ext>
              </a:extLst>
            </p:cNvPr>
            <p:cNvCxnSpPr>
              <a:cxnSpLocks/>
              <a:stCxn id="11" idx="3"/>
              <a:endCxn id="12" idx="1"/>
            </p:cNvCxnSpPr>
            <p:nvPr/>
          </p:nvCxnSpPr>
          <p:spPr>
            <a:xfrm>
              <a:off x="6885920" y="3574817"/>
              <a:ext cx="551798" cy="8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2E8785FC-79DC-4905-A610-69FD2A2D4479}"/>
                </a:ext>
              </a:extLst>
            </p:cNvPr>
            <p:cNvCxnSpPr>
              <a:cxnSpLocks/>
              <a:stCxn id="11" idx="1"/>
              <a:endCxn id="14" idx="3"/>
            </p:cNvCxnSpPr>
            <p:nvPr/>
          </p:nvCxnSpPr>
          <p:spPr>
            <a:xfrm flipH="1" flipV="1">
              <a:off x="4808068" y="3572156"/>
              <a:ext cx="498011" cy="26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455D9E3B-EB0F-84E5-2846-5A5772BCED2E}"/>
                </a:ext>
              </a:extLst>
            </p:cNvPr>
            <p:cNvCxnSpPr>
              <a:cxnSpLocks/>
              <a:stCxn id="11" idx="0"/>
              <a:endCxn id="13" idx="2"/>
            </p:cNvCxnSpPr>
            <p:nvPr/>
          </p:nvCxnSpPr>
          <p:spPr>
            <a:xfrm flipV="1">
              <a:off x="6096000" y="2315375"/>
              <a:ext cx="0" cy="8661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6E25BC8-A896-9BA6-74AC-FA4546C91E09}"/>
                </a:ext>
              </a:extLst>
            </p:cNvPr>
            <p:cNvCxnSpPr>
              <a:cxnSpLocks/>
              <a:stCxn id="11" idx="2"/>
              <a:endCxn id="15" idx="0"/>
            </p:cNvCxnSpPr>
            <p:nvPr/>
          </p:nvCxnSpPr>
          <p:spPr>
            <a:xfrm>
              <a:off x="6096000" y="3968143"/>
              <a:ext cx="0" cy="8875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EF1DE92D-1A58-8F9F-6E12-CE3BC3756424}"/>
                </a:ext>
              </a:extLst>
            </p:cNvPr>
            <p:cNvSpPr txBox="1"/>
            <p:nvPr/>
          </p:nvSpPr>
          <p:spPr>
            <a:xfrm>
              <a:off x="3518056" y="4831598"/>
              <a:ext cx="135873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r-Latn-RS" sz="320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ReAct</a:t>
              </a:r>
              <a:endParaRPr kumimoji="0" lang="en-US" sz="180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endParaRPr>
            </a:p>
          </p:txBody>
        </p:sp>
        <p:cxnSp>
          <p:nvCxnSpPr>
            <p:cNvPr id="22" name="Connector: Curved 21">
              <a:extLst>
                <a:ext uri="{FF2B5EF4-FFF2-40B4-BE49-F238E27FC236}">
                  <a16:creationId xmlns:a16="http://schemas.microsoft.com/office/drawing/2014/main" id="{EC9A0681-9858-CDB6-A177-D5BAF1177034}"/>
                </a:ext>
              </a:extLst>
            </p:cNvPr>
            <p:cNvCxnSpPr>
              <a:cxnSpLocks/>
              <a:stCxn id="14" idx="1"/>
              <a:endCxn id="16" idx="3"/>
            </p:cNvCxnSpPr>
            <p:nvPr/>
          </p:nvCxnSpPr>
          <p:spPr>
            <a:xfrm rot="10800000">
              <a:off x="2545833" y="2020326"/>
              <a:ext cx="682394" cy="1551830"/>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nector: Curved 22">
              <a:extLst>
                <a:ext uri="{FF2B5EF4-FFF2-40B4-BE49-F238E27FC236}">
                  <a16:creationId xmlns:a16="http://schemas.microsoft.com/office/drawing/2014/main" id="{95992726-2484-947B-19E8-A83887D34C40}"/>
                </a:ext>
              </a:extLst>
            </p:cNvPr>
            <p:cNvCxnSpPr>
              <a:cxnSpLocks/>
              <a:stCxn id="14" idx="1"/>
              <a:endCxn id="17" idx="3"/>
            </p:cNvCxnSpPr>
            <p:nvPr/>
          </p:nvCxnSpPr>
          <p:spPr>
            <a:xfrm rot="10800000">
              <a:off x="2545833" y="2887782"/>
              <a:ext cx="682394" cy="684374"/>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Curved 23">
              <a:extLst>
                <a:ext uri="{FF2B5EF4-FFF2-40B4-BE49-F238E27FC236}">
                  <a16:creationId xmlns:a16="http://schemas.microsoft.com/office/drawing/2014/main" id="{4C763B08-6DE1-9969-BEB7-07E6191754FD}"/>
                </a:ext>
              </a:extLst>
            </p:cNvPr>
            <p:cNvCxnSpPr>
              <a:cxnSpLocks/>
              <a:stCxn id="14" idx="1"/>
              <a:endCxn id="18" idx="3"/>
            </p:cNvCxnSpPr>
            <p:nvPr/>
          </p:nvCxnSpPr>
          <p:spPr>
            <a:xfrm rot="10800000" flipV="1">
              <a:off x="2545833" y="3572156"/>
              <a:ext cx="682395" cy="183082"/>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ctor: Curved 24">
              <a:extLst>
                <a:ext uri="{FF2B5EF4-FFF2-40B4-BE49-F238E27FC236}">
                  <a16:creationId xmlns:a16="http://schemas.microsoft.com/office/drawing/2014/main" id="{1B6A30AC-9EEE-CA2E-D354-E872585CDA4C}"/>
                </a:ext>
              </a:extLst>
            </p:cNvPr>
            <p:cNvCxnSpPr>
              <a:cxnSpLocks/>
              <a:stCxn id="14" idx="1"/>
              <a:endCxn id="19" idx="3"/>
            </p:cNvCxnSpPr>
            <p:nvPr/>
          </p:nvCxnSpPr>
          <p:spPr>
            <a:xfrm rot="10800000" flipV="1">
              <a:off x="2545831" y="3572156"/>
              <a:ext cx="682396" cy="1050538"/>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nector: Curved 25">
              <a:extLst>
                <a:ext uri="{FF2B5EF4-FFF2-40B4-BE49-F238E27FC236}">
                  <a16:creationId xmlns:a16="http://schemas.microsoft.com/office/drawing/2014/main" id="{73A96F0F-4BF6-213F-14AC-2965EDE22181}"/>
                </a:ext>
              </a:extLst>
            </p:cNvPr>
            <p:cNvCxnSpPr>
              <a:cxnSpLocks/>
              <a:stCxn id="14" idx="1"/>
              <a:endCxn id="20" idx="3"/>
            </p:cNvCxnSpPr>
            <p:nvPr/>
          </p:nvCxnSpPr>
          <p:spPr>
            <a:xfrm rot="10800000" flipV="1">
              <a:off x="2540017" y="3572156"/>
              <a:ext cx="688211" cy="191621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Rounded Corners 26">
              <a:extLst>
                <a:ext uri="{FF2B5EF4-FFF2-40B4-BE49-F238E27FC236}">
                  <a16:creationId xmlns:a16="http://schemas.microsoft.com/office/drawing/2014/main" id="{B29CB80C-71BB-2279-7760-4E49D6E5F865}"/>
                </a:ext>
              </a:extLst>
            </p:cNvPr>
            <p:cNvSpPr/>
            <p:nvPr/>
          </p:nvSpPr>
          <p:spPr>
            <a:xfrm>
              <a:off x="9753691" y="1830039"/>
              <a:ext cx="1867833"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Self-critique</a:t>
              </a:r>
              <a:endParaRPr kumimoji="0" lang="en-US" sz="18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28" name="Rectangle: Rounded Corners 27">
              <a:extLst>
                <a:ext uri="{FF2B5EF4-FFF2-40B4-BE49-F238E27FC236}">
                  <a16:creationId xmlns:a16="http://schemas.microsoft.com/office/drawing/2014/main" id="{D80E7AE8-CECB-E894-E917-F78243F840A2}"/>
                </a:ext>
              </a:extLst>
            </p:cNvPr>
            <p:cNvSpPr/>
            <p:nvPr/>
          </p:nvSpPr>
          <p:spPr>
            <a:xfrm>
              <a:off x="9741547" y="3697393"/>
              <a:ext cx="1867833"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Collaboration</a:t>
              </a:r>
              <a:endPar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sp>
          <p:nvSpPr>
            <p:cNvPr id="29" name="Rectangle: Rounded Corners 28">
              <a:extLst>
                <a:ext uri="{FF2B5EF4-FFF2-40B4-BE49-F238E27FC236}">
                  <a16:creationId xmlns:a16="http://schemas.microsoft.com/office/drawing/2014/main" id="{0216677D-0251-AA1D-BEE8-B6B452CEE3AC}"/>
                </a:ext>
              </a:extLst>
            </p:cNvPr>
            <p:cNvSpPr/>
            <p:nvPr/>
          </p:nvSpPr>
          <p:spPr>
            <a:xfrm>
              <a:off x="9741548" y="2746375"/>
              <a:ext cx="1867833"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Subgoal decomposition</a:t>
              </a:r>
              <a:endParaRPr kumimoji="0" lang="en-US"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30" name="Rectangle: Rounded Corners 29">
              <a:extLst>
                <a:ext uri="{FF2B5EF4-FFF2-40B4-BE49-F238E27FC236}">
                  <a16:creationId xmlns:a16="http://schemas.microsoft.com/office/drawing/2014/main" id="{40755A00-B91D-6C5C-AFEB-68CD6EC4CBE3}"/>
                </a:ext>
              </a:extLst>
            </p:cNvPr>
            <p:cNvSpPr/>
            <p:nvPr/>
          </p:nvSpPr>
          <p:spPr>
            <a:xfrm>
              <a:off x="9753691" y="4680190"/>
              <a:ext cx="1867833" cy="786652"/>
            </a:xfrm>
            <a:prstGeom prst="roundRect">
              <a:avLst/>
            </a:prstGeom>
            <a:solidFill>
              <a:schemeClr val="bg1"/>
            </a:solidFill>
            <a:ln w="12700">
              <a:solidFill>
                <a:srgbClr val="0078D4"/>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...many more design patterns</a:t>
              </a:r>
              <a:endParaRPr kumimoji="0" lang="en-US"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cxnSp>
          <p:nvCxnSpPr>
            <p:cNvPr id="31" name="Connector: Curved 30">
              <a:extLst>
                <a:ext uri="{FF2B5EF4-FFF2-40B4-BE49-F238E27FC236}">
                  <a16:creationId xmlns:a16="http://schemas.microsoft.com/office/drawing/2014/main" id="{41DA5347-5007-F267-DFE3-99C71A6EBF8F}"/>
                </a:ext>
              </a:extLst>
            </p:cNvPr>
            <p:cNvCxnSpPr>
              <a:cxnSpLocks/>
              <a:stCxn id="12" idx="3"/>
              <a:endCxn id="35" idx="1"/>
            </p:cNvCxnSpPr>
            <p:nvPr/>
          </p:nvCxnSpPr>
          <p:spPr>
            <a:xfrm flipV="1">
              <a:off x="9017559" y="2223365"/>
              <a:ext cx="736132" cy="135230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2" name="Connector: Curved 31">
              <a:extLst>
                <a:ext uri="{FF2B5EF4-FFF2-40B4-BE49-F238E27FC236}">
                  <a16:creationId xmlns:a16="http://schemas.microsoft.com/office/drawing/2014/main" id="{910DB7BF-3FA9-EF6D-42A6-2B68142674FA}"/>
                </a:ext>
              </a:extLst>
            </p:cNvPr>
            <p:cNvCxnSpPr>
              <a:cxnSpLocks/>
              <a:stCxn id="12" idx="3"/>
              <a:endCxn id="46" idx="1"/>
            </p:cNvCxnSpPr>
            <p:nvPr/>
          </p:nvCxnSpPr>
          <p:spPr>
            <a:xfrm flipV="1">
              <a:off x="9017559" y="3139701"/>
              <a:ext cx="723989" cy="43596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or: Curved 32">
              <a:extLst>
                <a:ext uri="{FF2B5EF4-FFF2-40B4-BE49-F238E27FC236}">
                  <a16:creationId xmlns:a16="http://schemas.microsoft.com/office/drawing/2014/main" id="{BB9DDB53-17D5-BE9C-D4FA-D2671EE7AA45}"/>
                </a:ext>
              </a:extLst>
            </p:cNvPr>
            <p:cNvCxnSpPr>
              <a:cxnSpLocks/>
              <a:stCxn id="12" idx="3"/>
              <a:endCxn id="44" idx="1"/>
            </p:cNvCxnSpPr>
            <p:nvPr/>
          </p:nvCxnSpPr>
          <p:spPr>
            <a:xfrm>
              <a:off x="9017559" y="3575666"/>
              <a:ext cx="723988" cy="515053"/>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or: Curved 33">
              <a:extLst>
                <a:ext uri="{FF2B5EF4-FFF2-40B4-BE49-F238E27FC236}">
                  <a16:creationId xmlns:a16="http://schemas.microsoft.com/office/drawing/2014/main" id="{A9CD0709-819E-2B39-652E-E66DE9675835}"/>
                </a:ext>
              </a:extLst>
            </p:cNvPr>
            <p:cNvCxnSpPr>
              <a:cxnSpLocks/>
              <a:stCxn id="12" idx="3"/>
              <a:endCxn id="53" idx="1"/>
            </p:cNvCxnSpPr>
            <p:nvPr/>
          </p:nvCxnSpPr>
          <p:spPr>
            <a:xfrm>
              <a:off x="9017559" y="3575666"/>
              <a:ext cx="736132" cy="1497850"/>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pic>
          <p:nvPicPr>
            <p:cNvPr id="35" name="Graphic 34" descr="Calculator with solid fill">
              <a:extLst>
                <a:ext uri="{FF2B5EF4-FFF2-40B4-BE49-F238E27FC236}">
                  <a16:creationId xmlns:a16="http://schemas.microsoft.com/office/drawing/2014/main" id="{104B13CE-BEE5-3C70-AFE3-C4DB04ADDE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001" y="3462461"/>
              <a:ext cx="585555" cy="585555"/>
            </a:xfrm>
            <a:prstGeom prst="rect">
              <a:avLst/>
            </a:prstGeom>
          </p:spPr>
        </p:pic>
        <p:pic>
          <p:nvPicPr>
            <p:cNvPr id="36" name="Graphic 35" descr="Daily calendar with solid fill">
              <a:extLst>
                <a:ext uri="{FF2B5EF4-FFF2-40B4-BE49-F238E27FC236}">
                  <a16:creationId xmlns:a16="http://schemas.microsoft.com/office/drawing/2014/main" id="{323BDA20-519F-EC84-7EC3-14144D3EC1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01" y="4309192"/>
              <a:ext cx="634090" cy="634090"/>
            </a:xfrm>
            <a:prstGeom prst="rect">
              <a:avLst/>
            </a:prstGeom>
          </p:spPr>
        </p:pic>
        <p:pic>
          <p:nvPicPr>
            <p:cNvPr id="37" name="Graphic 36" descr="Ethernet with solid fill">
              <a:extLst>
                <a:ext uri="{FF2B5EF4-FFF2-40B4-BE49-F238E27FC236}">
                  <a16:creationId xmlns:a16="http://schemas.microsoft.com/office/drawing/2014/main" id="{79EE4267-FB55-5D94-2FC6-0D61B5E6E3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766" y="2561289"/>
              <a:ext cx="710023" cy="710023"/>
            </a:xfrm>
            <a:prstGeom prst="rect">
              <a:avLst/>
            </a:prstGeom>
          </p:spPr>
        </p:pic>
        <p:pic>
          <p:nvPicPr>
            <p:cNvPr id="38" name="Graphic 37" descr="Wireless router with solid fill">
              <a:extLst>
                <a:ext uri="{FF2B5EF4-FFF2-40B4-BE49-F238E27FC236}">
                  <a16:creationId xmlns:a16="http://schemas.microsoft.com/office/drawing/2014/main" id="{5C38A733-D9D5-B534-3C30-7DA58607B8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890" y="1695806"/>
              <a:ext cx="717846" cy="717846"/>
            </a:xfrm>
            <a:prstGeom prst="rect">
              <a:avLst/>
            </a:prstGeom>
          </p:spPr>
        </p:pic>
      </p:grpSp>
    </p:spTree>
    <p:extLst>
      <p:ext uri="{BB962C8B-B14F-4D97-AF65-F5344CB8AC3E}">
        <p14:creationId xmlns:p14="http://schemas.microsoft.com/office/powerpoint/2010/main" val="747808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rgbClr val="0078D4"/>
                </a:solidFill>
                <a:latin typeface="Segoe Sans Text"/>
                <a:ea typeface="+mn-ea"/>
                <a:cs typeface="Segoe Sans Text"/>
              </a:rPr>
              <a:t>Responsible AI </a:t>
            </a:r>
            <a:r>
              <a:rPr lang="en-US" sz="3600" err="1">
                <a:solidFill>
                  <a:srgbClr val="0078D4"/>
                </a:solidFill>
                <a:latin typeface="Segoe Sans Text"/>
                <a:ea typeface="+mn-ea"/>
                <a:cs typeface="Segoe Sans Text"/>
              </a:rPr>
              <a:t>principle</a:t>
            </a:r>
            <a:r>
              <a:rPr lang="en-US" sz="3600">
                <a:solidFill>
                  <a:srgbClr val="0078D4"/>
                </a:solidFill>
                <a:latin typeface="Segoe Sans Text"/>
                <a:ea typeface="+mn-ea"/>
                <a:cs typeface="Segoe Sans Text"/>
              </a:rPr>
              <a:t>s at Microsoft</a:t>
            </a:r>
            <a:endParaRPr lang="en-US">
              <a:ea typeface="+mn-ea"/>
            </a:endParaRPr>
          </a:p>
        </p:txBody>
      </p:sp>
      <p:sp>
        <p:nvSpPr>
          <p:cNvPr id="4" name="Slide Number Placeholder 5">
            <a:extLst>
              <a:ext uri="{FF2B5EF4-FFF2-40B4-BE49-F238E27FC236}">
                <a16:creationId xmlns:a16="http://schemas.microsoft.com/office/drawing/2014/main" id="{EBFF4304-B17B-EABC-BD72-BE4D53598BBF}"/>
              </a:ext>
              <a:ext uri="{C183D7F6-B498-43B3-948B-1728B52AA6E4}">
                <adec:decorative xmlns:adec="http://schemas.microsoft.com/office/drawing/2017/decorative" val="1"/>
              </a:ext>
            </a:extLst>
          </p:cNvPr>
          <p:cNvSpPr>
            <a:spLocks noGrp="1"/>
          </p:cNvSpPr>
          <p:nvPr>
            <p:ph type="sldNum" sz="quarter" idx="4"/>
          </p:nvPr>
        </p:nvSpPr>
        <p:spPr>
          <a:xfrm>
            <a:off x="8524336" y="6588953"/>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3" name="Text Placeholder 2">
            <a:extLst>
              <a:ext uri="{FF2B5EF4-FFF2-40B4-BE49-F238E27FC236}">
                <a16:creationId xmlns:a16="http://schemas.microsoft.com/office/drawing/2014/main" id="{B83FDBB4-55B9-9F45-6FE9-B63C63998F86}"/>
              </a:ext>
            </a:extLst>
          </p:cNvPr>
          <p:cNvSpPr txBox="1">
            <a:spLocks/>
          </p:cNvSpPr>
          <p:nvPr/>
        </p:nvSpPr>
        <p:spPr>
          <a:xfrm>
            <a:off x="491611" y="676101"/>
            <a:ext cx="11045889" cy="276999"/>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UI Semibold"/>
                <a:cs typeface="Segoe UI Semibold"/>
              </a:rPr>
              <a:t>Taking a principled and human-centered approach to our investments in AI</a:t>
            </a:r>
          </a:p>
        </p:txBody>
      </p:sp>
      <p:sp>
        <p:nvSpPr>
          <p:cNvPr id="9" name="TextBox 8">
            <a:extLst>
              <a:ext uri="{FF2B5EF4-FFF2-40B4-BE49-F238E27FC236}">
                <a16:creationId xmlns:a16="http://schemas.microsoft.com/office/drawing/2014/main" id="{41A86450-84E4-4C77-EA77-E2161EF36040}"/>
              </a:ext>
            </a:extLst>
          </p:cNvPr>
          <p:cNvSpPr txBox="1"/>
          <p:nvPr/>
        </p:nvSpPr>
        <p:spPr>
          <a:xfrm>
            <a:off x="499465" y="1470431"/>
            <a:ext cx="4676045" cy="480131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dirty="0">
                <a:latin typeface="Segoe Sans Display"/>
                <a:cs typeface="Segoe Sans Display"/>
              </a:rPr>
              <a:t>As we design, build, and release AI products, these six principles remain our foundation and guide our work every day.</a:t>
            </a:r>
            <a:endParaRPr lang="en-US" sz="1600" dirty="0">
              <a:latin typeface="Segoe Sans Display"/>
              <a:cs typeface="Segoe Sans Display"/>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dirty="0">
                <a:latin typeface="Segoe Sans Display"/>
                <a:cs typeface="Segoe Sans Display"/>
              </a:rPr>
              <a:t>Learn more about our approach:</a:t>
            </a:r>
            <a:endParaRPr lang="en-US" sz="1600" dirty="0">
              <a:latin typeface="Segoe Sans Display"/>
              <a:cs typeface="Segoe Sans Display"/>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dirty="0">
                <a:latin typeface="Segoe Sans Display"/>
                <a:cs typeface="Segoe Sans Display"/>
              </a:rPr>
              <a:t>Putting responsible AI principles into practice begins with our Responsible AI Standard, a living document that details how to integrate responsible AI into engineering teams, the AI development lifecycle, and tooling. </a:t>
            </a:r>
            <a:endParaRPr lang="en-US" sz="1600" dirty="0">
              <a:latin typeface="Segoe Sans Display"/>
              <a:cs typeface="Segoe Sans Display"/>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dirty="0">
                <a:latin typeface="Segoe Sans Display"/>
                <a:cs typeface="Segoe Sans Display"/>
              </a:rPr>
              <a:t>Our Responsible AI Transparency Report describes how we build generative AI applications responsibly, make decisions about releasing generative AI applications, and support you as you build your own generative AI apps.</a:t>
            </a:r>
            <a:endParaRPr lang="en-US" sz="1600" dirty="0">
              <a:latin typeface="Segoe Sans Display"/>
              <a:cs typeface="Segoe Sans Display"/>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dirty="0">
                <a:latin typeface="Segoe Sans Display"/>
                <a:cs typeface="Segoe Sans Display"/>
              </a:rPr>
              <a:t>Governing AI: A Blueprint for the Future outlines our recommendations for the public governance of AI.</a:t>
            </a:r>
            <a:endParaRPr lang="en-US" sz="1600" dirty="0">
              <a:latin typeface="Segoe Sans Display"/>
              <a:cs typeface="Segoe Sans Display"/>
            </a:endParaRPr>
          </a:p>
        </p:txBody>
      </p:sp>
      <p:sp>
        <p:nvSpPr>
          <p:cNvPr id="11" name="Rectangle: Rounded Corners 10">
            <a:extLst>
              <a:ext uri="{FF2B5EF4-FFF2-40B4-BE49-F238E27FC236}">
                <a16:creationId xmlns:a16="http://schemas.microsoft.com/office/drawing/2014/main" id="{D46AB5AE-F3DE-E1D0-89AD-99306745183D}"/>
              </a:ext>
              <a:ext uri="{C183D7F6-B498-43B3-948B-1728B52AA6E4}">
                <adec:decorative xmlns:adec="http://schemas.microsoft.com/office/drawing/2017/decorative" val="1"/>
              </a:ext>
            </a:extLst>
          </p:cNvPr>
          <p:cNvSpPr/>
          <p:nvPr/>
        </p:nvSpPr>
        <p:spPr bwMode="auto">
          <a:xfrm>
            <a:off x="9680855" y="2027510"/>
            <a:ext cx="1885950" cy="1905126"/>
          </a:xfrm>
          <a:prstGeom prst="roundRect">
            <a:avLst>
              <a:gd name="adj" fmla="val 9600"/>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3" name="Rectangle: Rounded Corners 12">
            <a:extLst>
              <a:ext uri="{FF2B5EF4-FFF2-40B4-BE49-F238E27FC236}">
                <a16:creationId xmlns:a16="http://schemas.microsoft.com/office/drawing/2014/main" id="{455F8C92-8612-9CA3-F137-3C126D1990C1}"/>
              </a:ext>
              <a:ext uri="{C183D7F6-B498-43B3-948B-1728B52AA6E4}">
                <adec:decorative xmlns:adec="http://schemas.microsoft.com/office/drawing/2017/decorative" val="1"/>
              </a:ext>
            </a:extLst>
          </p:cNvPr>
          <p:cNvSpPr/>
          <p:nvPr/>
        </p:nvSpPr>
        <p:spPr bwMode="auto">
          <a:xfrm>
            <a:off x="7653211" y="2027510"/>
            <a:ext cx="1885950" cy="1905126"/>
          </a:xfrm>
          <a:prstGeom prst="roundRect">
            <a:avLst>
              <a:gd name="adj" fmla="val 9600"/>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5" name="Rectangle: Rounded Corners 14">
            <a:extLst>
              <a:ext uri="{FF2B5EF4-FFF2-40B4-BE49-F238E27FC236}">
                <a16:creationId xmlns:a16="http://schemas.microsoft.com/office/drawing/2014/main" id="{8D4147E1-B041-1C7E-EE2B-6A2058AA1578}"/>
              </a:ext>
              <a:ext uri="{C183D7F6-B498-43B3-948B-1728B52AA6E4}">
                <adec:decorative xmlns:adec="http://schemas.microsoft.com/office/drawing/2017/decorative" val="1"/>
              </a:ext>
            </a:extLst>
          </p:cNvPr>
          <p:cNvSpPr/>
          <p:nvPr/>
        </p:nvSpPr>
        <p:spPr bwMode="auto">
          <a:xfrm>
            <a:off x="5621618" y="2027510"/>
            <a:ext cx="1885950" cy="1905126"/>
          </a:xfrm>
          <a:prstGeom prst="roundRect">
            <a:avLst>
              <a:gd name="adj" fmla="val 9600"/>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7" name="Rectangle: Rounded Corners 16">
            <a:extLst>
              <a:ext uri="{FF2B5EF4-FFF2-40B4-BE49-F238E27FC236}">
                <a16:creationId xmlns:a16="http://schemas.microsoft.com/office/drawing/2014/main" id="{1414C4DD-4F3F-2063-989A-1F48FBE1784E}"/>
              </a:ext>
              <a:ext uri="{C183D7F6-B498-43B3-948B-1728B52AA6E4}">
                <adec:decorative xmlns:adec="http://schemas.microsoft.com/office/drawing/2017/decorative" val="1"/>
              </a:ext>
            </a:extLst>
          </p:cNvPr>
          <p:cNvSpPr/>
          <p:nvPr/>
        </p:nvSpPr>
        <p:spPr bwMode="auto">
          <a:xfrm>
            <a:off x="9680855" y="4321529"/>
            <a:ext cx="1885950" cy="1733746"/>
          </a:xfrm>
          <a:prstGeom prst="roundRect">
            <a:avLst>
              <a:gd name="adj" fmla="val 9600"/>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9" name="Rectangle: Rounded Corners 18">
            <a:extLst>
              <a:ext uri="{FF2B5EF4-FFF2-40B4-BE49-F238E27FC236}">
                <a16:creationId xmlns:a16="http://schemas.microsoft.com/office/drawing/2014/main" id="{43AFB72D-0BD5-9B1C-331D-524DF718B340}"/>
              </a:ext>
              <a:ext uri="{C183D7F6-B498-43B3-948B-1728B52AA6E4}">
                <adec:decorative xmlns:adec="http://schemas.microsoft.com/office/drawing/2017/decorative" val="1"/>
              </a:ext>
            </a:extLst>
          </p:cNvPr>
          <p:cNvSpPr/>
          <p:nvPr/>
        </p:nvSpPr>
        <p:spPr bwMode="auto">
          <a:xfrm>
            <a:off x="7653211" y="4321529"/>
            <a:ext cx="1885950" cy="1733746"/>
          </a:xfrm>
          <a:prstGeom prst="roundRect">
            <a:avLst>
              <a:gd name="adj" fmla="val 9600"/>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318EED84-BFF9-2EF7-4DC2-C1852CF48CF7}"/>
              </a:ext>
              <a:ext uri="{C183D7F6-B498-43B3-948B-1728B52AA6E4}">
                <adec:decorative xmlns:adec="http://schemas.microsoft.com/office/drawing/2017/decorative" val="1"/>
              </a:ext>
            </a:extLst>
          </p:cNvPr>
          <p:cNvSpPr/>
          <p:nvPr/>
        </p:nvSpPr>
        <p:spPr bwMode="auto">
          <a:xfrm>
            <a:off x="5621618" y="4321529"/>
            <a:ext cx="1885950" cy="1733746"/>
          </a:xfrm>
          <a:prstGeom prst="roundRect">
            <a:avLst>
              <a:gd name="adj" fmla="val 9600"/>
            </a:avLst>
          </a:pr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grpSp>
        <p:nvGrpSpPr>
          <p:cNvPr id="25" name="Group 24">
            <a:extLst>
              <a:ext uri="{FF2B5EF4-FFF2-40B4-BE49-F238E27FC236}">
                <a16:creationId xmlns:a16="http://schemas.microsoft.com/office/drawing/2014/main" id="{7E9474AB-5E69-23D6-B9A1-8AA0A3C2C03D}"/>
              </a:ext>
              <a:ext uri="{C183D7F6-B498-43B3-948B-1728B52AA6E4}">
                <adec:decorative xmlns:adec="http://schemas.microsoft.com/office/drawing/2017/decorative" val="1"/>
              </a:ext>
            </a:extLst>
          </p:cNvPr>
          <p:cNvGrpSpPr/>
          <p:nvPr/>
        </p:nvGrpSpPr>
        <p:grpSpPr>
          <a:xfrm>
            <a:off x="6287608" y="1573435"/>
            <a:ext cx="710790" cy="710790"/>
            <a:chOff x="6078359" y="1779279"/>
            <a:chExt cx="710790" cy="710790"/>
          </a:xfrm>
          <a:effectLst/>
        </p:grpSpPr>
        <p:sp>
          <p:nvSpPr>
            <p:cNvPr id="23" name="Oval 22">
              <a:extLst>
                <a:ext uri="{FF2B5EF4-FFF2-40B4-BE49-F238E27FC236}">
                  <a16:creationId xmlns:a16="http://schemas.microsoft.com/office/drawing/2014/main" id="{F0ADD6C0-CAB9-7CD0-2CA4-120B44FE0B91}"/>
                </a:ext>
                <a:ext uri="{C183D7F6-B498-43B3-948B-1728B52AA6E4}">
                  <adec:decorative xmlns:adec="http://schemas.microsoft.com/office/drawing/2017/decorative" val="1"/>
                </a:ext>
              </a:extLst>
            </p:cNvPr>
            <p:cNvSpPr/>
            <p:nvPr/>
          </p:nvSpPr>
          <p:spPr bwMode="auto">
            <a:xfrm>
              <a:off x="6078359" y="1779279"/>
              <a:ext cx="710790" cy="710790"/>
            </a:xfrm>
            <a:prstGeom prst="ellipse">
              <a:avLst/>
            </a:prstGeom>
            <a:gradFill>
              <a:gsLst>
                <a:gs pos="100000">
                  <a:srgbClr val="152237"/>
                </a:gs>
                <a:gs pos="0">
                  <a:srgbClr val="0078D4"/>
                </a:gs>
              </a:gsLst>
              <a:lin ang="0" scaled="0"/>
            </a:gradFill>
            <a:ln w="12700" cap="flat" cmpd="sng" algn="ctr">
              <a:no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p:txBody>
        </p:sp>
        <p:pic>
          <p:nvPicPr>
            <p:cNvPr id="24" name="Picture 23" descr="A white balance scale on a black background&#10;&#10;Description automatically generated">
              <a:extLst>
                <a:ext uri="{FF2B5EF4-FFF2-40B4-BE49-F238E27FC236}">
                  <a16:creationId xmlns:a16="http://schemas.microsoft.com/office/drawing/2014/main" id="{2E32F2DA-EABD-361B-FF66-ED2A869C9E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8467" y="1843288"/>
              <a:ext cx="630571" cy="612340"/>
            </a:xfrm>
            <a:prstGeom prst="rect">
              <a:avLst/>
            </a:prstGeom>
          </p:spPr>
        </p:pic>
      </p:grpSp>
      <p:grpSp>
        <p:nvGrpSpPr>
          <p:cNvPr id="29" name="Group 28">
            <a:extLst>
              <a:ext uri="{FF2B5EF4-FFF2-40B4-BE49-F238E27FC236}">
                <a16:creationId xmlns:a16="http://schemas.microsoft.com/office/drawing/2014/main" id="{2671EDC2-7673-833A-0D7C-53960994DCB5}"/>
              </a:ext>
              <a:ext uri="{C183D7F6-B498-43B3-948B-1728B52AA6E4}">
                <adec:decorative xmlns:adec="http://schemas.microsoft.com/office/drawing/2017/decorative" val="1"/>
              </a:ext>
            </a:extLst>
          </p:cNvPr>
          <p:cNvGrpSpPr/>
          <p:nvPr/>
        </p:nvGrpSpPr>
        <p:grpSpPr>
          <a:xfrm>
            <a:off x="10354699" y="1573223"/>
            <a:ext cx="710790" cy="710790"/>
            <a:chOff x="9854938" y="1779067"/>
            <a:chExt cx="710790" cy="710790"/>
          </a:xfrm>
          <a:effectLst/>
        </p:grpSpPr>
        <p:sp>
          <p:nvSpPr>
            <p:cNvPr id="27" name="Oval 26">
              <a:extLst>
                <a:ext uri="{FF2B5EF4-FFF2-40B4-BE49-F238E27FC236}">
                  <a16:creationId xmlns:a16="http://schemas.microsoft.com/office/drawing/2014/main" id="{42879BDD-FEA9-C30A-3621-D02511D2EA33}"/>
                </a:ext>
                <a:ext uri="{C183D7F6-B498-43B3-948B-1728B52AA6E4}">
                  <adec:decorative xmlns:adec="http://schemas.microsoft.com/office/drawing/2017/decorative" val="1"/>
                </a:ext>
              </a:extLst>
            </p:cNvPr>
            <p:cNvSpPr/>
            <p:nvPr/>
          </p:nvSpPr>
          <p:spPr bwMode="auto">
            <a:xfrm>
              <a:off x="9854938" y="1779067"/>
              <a:ext cx="710790" cy="710790"/>
            </a:xfrm>
            <a:prstGeom prst="ellipse">
              <a:avLst/>
            </a:prstGeom>
            <a:gradFill>
              <a:gsLst>
                <a:gs pos="100000">
                  <a:srgbClr val="152237"/>
                </a:gs>
                <a:gs pos="0">
                  <a:srgbClr val="0078D4"/>
                </a:gs>
              </a:gsLst>
              <a:lin ang="0" scaled="0"/>
            </a:gradFill>
            <a:ln w="12700" cap="flat" cmpd="sng" algn="ctr">
              <a:no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p:txBody>
        </p:sp>
        <p:pic>
          <p:nvPicPr>
            <p:cNvPr id="28" name="Picture 27" descr="A white square object with a black background&#10;&#10;Description automatically generated">
              <a:extLst>
                <a:ext uri="{FF2B5EF4-FFF2-40B4-BE49-F238E27FC236}">
                  <a16:creationId xmlns:a16="http://schemas.microsoft.com/office/drawing/2014/main" id="{7D27622E-0ABD-1BE9-EA08-A5508DF1C7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92642" y="1806565"/>
              <a:ext cx="635382" cy="617012"/>
            </a:xfrm>
            <a:prstGeom prst="rect">
              <a:avLst/>
            </a:prstGeom>
          </p:spPr>
        </p:pic>
      </p:grpSp>
      <p:grpSp>
        <p:nvGrpSpPr>
          <p:cNvPr id="33" name="Group 32">
            <a:extLst>
              <a:ext uri="{FF2B5EF4-FFF2-40B4-BE49-F238E27FC236}">
                <a16:creationId xmlns:a16="http://schemas.microsoft.com/office/drawing/2014/main" id="{08C077CC-AA01-591B-A296-841187BCFB4E}"/>
              </a:ext>
              <a:ext uri="{C183D7F6-B498-43B3-948B-1728B52AA6E4}">
                <adec:decorative xmlns:adec="http://schemas.microsoft.com/office/drawing/2017/decorative" val="1"/>
              </a:ext>
            </a:extLst>
          </p:cNvPr>
          <p:cNvGrpSpPr/>
          <p:nvPr/>
        </p:nvGrpSpPr>
        <p:grpSpPr>
          <a:xfrm>
            <a:off x="8312801" y="1573435"/>
            <a:ext cx="710790" cy="710790"/>
            <a:chOff x="7990051" y="1779279"/>
            <a:chExt cx="710790" cy="710790"/>
          </a:xfrm>
          <a:effectLst/>
        </p:grpSpPr>
        <p:sp>
          <p:nvSpPr>
            <p:cNvPr id="31" name="Oval 30">
              <a:extLst>
                <a:ext uri="{FF2B5EF4-FFF2-40B4-BE49-F238E27FC236}">
                  <a16:creationId xmlns:a16="http://schemas.microsoft.com/office/drawing/2014/main" id="{F6343C8E-5120-EB30-167B-56D6BF4BD1D2}"/>
                </a:ext>
                <a:ext uri="{C183D7F6-B498-43B3-948B-1728B52AA6E4}">
                  <adec:decorative xmlns:adec="http://schemas.microsoft.com/office/drawing/2017/decorative" val="1"/>
                </a:ext>
              </a:extLst>
            </p:cNvPr>
            <p:cNvSpPr/>
            <p:nvPr/>
          </p:nvSpPr>
          <p:spPr bwMode="auto">
            <a:xfrm>
              <a:off x="7990051" y="1779279"/>
              <a:ext cx="710790" cy="710790"/>
            </a:xfrm>
            <a:prstGeom prst="ellipse">
              <a:avLst/>
            </a:prstGeom>
            <a:gradFill>
              <a:gsLst>
                <a:gs pos="100000">
                  <a:srgbClr val="152237"/>
                </a:gs>
                <a:gs pos="0">
                  <a:srgbClr val="0078D4"/>
                </a:gs>
              </a:gsLst>
              <a:lin ang="0" scaled="0"/>
            </a:gradFill>
            <a:ln w="12700" cap="flat" cmpd="sng" algn="ctr">
              <a:no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p:txBody>
        </p:sp>
        <p:pic>
          <p:nvPicPr>
            <p:cNvPr id="32" name="Picture 31" descr="A white shield on a black background&#10;&#10;Description automatically generated">
              <a:extLst>
                <a:ext uri="{FF2B5EF4-FFF2-40B4-BE49-F238E27FC236}">
                  <a16:creationId xmlns:a16="http://schemas.microsoft.com/office/drawing/2014/main" id="{4FAB93F4-9A06-5446-6099-ED627A5A5B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07787" y="1806565"/>
              <a:ext cx="675318" cy="655794"/>
            </a:xfrm>
            <a:prstGeom prst="rect">
              <a:avLst/>
            </a:prstGeom>
          </p:spPr>
        </p:pic>
      </p:grpSp>
      <p:grpSp>
        <p:nvGrpSpPr>
          <p:cNvPr id="37" name="Group 36">
            <a:extLst>
              <a:ext uri="{FF2B5EF4-FFF2-40B4-BE49-F238E27FC236}">
                <a16:creationId xmlns:a16="http://schemas.microsoft.com/office/drawing/2014/main" id="{371EDB33-91F8-0132-FFC2-8AD62C6A9CEE}"/>
              </a:ext>
              <a:ext uri="{C183D7F6-B498-43B3-948B-1728B52AA6E4}">
                <adec:decorative xmlns:adec="http://schemas.microsoft.com/office/drawing/2017/decorative" val="1"/>
              </a:ext>
            </a:extLst>
          </p:cNvPr>
          <p:cNvGrpSpPr/>
          <p:nvPr/>
        </p:nvGrpSpPr>
        <p:grpSpPr>
          <a:xfrm>
            <a:off x="6159509" y="3988299"/>
            <a:ext cx="782897" cy="760263"/>
            <a:chOff x="6036524" y="3867880"/>
            <a:chExt cx="782897" cy="760263"/>
          </a:xfrm>
          <a:effectLst/>
        </p:grpSpPr>
        <p:sp>
          <p:nvSpPr>
            <p:cNvPr id="35" name="Oval 34">
              <a:extLst>
                <a:ext uri="{FF2B5EF4-FFF2-40B4-BE49-F238E27FC236}">
                  <a16:creationId xmlns:a16="http://schemas.microsoft.com/office/drawing/2014/main" id="{3893298E-49ED-88AA-D5EB-F705CEADE020}"/>
                </a:ext>
                <a:ext uri="{C183D7F6-B498-43B3-948B-1728B52AA6E4}">
                  <adec:decorative xmlns:adec="http://schemas.microsoft.com/office/drawing/2017/decorative" val="1"/>
                </a:ext>
              </a:extLst>
            </p:cNvPr>
            <p:cNvSpPr/>
            <p:nvPr/>
          </p:nvSpPr>
          <p:spPr bwMode="auto">
            <a:xfrm>
              <a:off x="6078359" y="3905186"/>
              <a:ext cx="710790" cy="710790"/>
            </a:xfrm>
            <a:prstGeom prst="ellipse">
              <a:avLst/>
            </a:prstGeom>
            <a:gradFill>
              <a:gsLst>
                <a:gs pos="100000">
                  <a:srgbClr val="152237"/>
                </a:gs>
                <a:gs pos="0">
                  <a:srgbClr val="0078D4"/>
                </a:gs>
              </a:gsLst>
              <a:lin ang="0" scaled="0"/>
            </a:gradFill>
            <a:ln w="12700" cap="flat" cmpd="sng" algn="ctr">
              <a:no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p:txBody>
        </p:sp>
        <p:pic>
          <p:nvPicPr>
            <p:cNvPr id="36" name="Picture 35" descr="A group of people in a circle&#10;&#10;Description automatically generated">
              <a:extLst>
                <a:ext uri="{FF2B5EF4-FFF2-40B4-BE49-F238E27FC236}">
                  <a16:creationId xmlns:a16="http://schemas.microsoft.com/office/drawing/2014/main" id="{24BEE9F5-1BF6-F0FA-FC82-758CC8DFE9B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6524" y="3867880"/>
              <a:ext cx="782897" cy="760263"/>
            </a:xfrm>
            <a:prstGeom prst="rect">
              <a:avLst/>
            </a:prstGeom>
          </p:spPr>
        </p:pic>
      </p:grpSp>
      <p:grpSp>
        <p:nvGrpSpPr>
          <p:cNvPr id="41" name="Group 40">
            <a:extLst>
              <a:ext uri="{FF2B5EF4-FFF2-40B4-BE49-F238E27FC236}">
                <a16:creationId xmlns:a16="http://schemas.microsoft.com/office/drawing/2014/main" id="{991BE4CC-A543-3BF5-1024-1D83CF01B9C7}"/>
              </a:ext>
              <a:ext uri="{C183D7F6-B498-43B3-948B-1728B52AA6E4}">
                <adec:decorative xmlns:adec="http://schemas.microsoft.com/office/drawing/2017/decorative" val="1"/>
              </a:ext>
            </a:extLst>
          </p:cNvPr>
          <p:cNvGrpSpPr/>
          <p:nvPr/>
        </p:nvGrpSpPr>
        <p:grpSpPr>
          <a:xfrm>
            <a:off x="10251887" y="4010463"/>
            <a:ext cx="743886" cy="725720"/>
            <a:chOff x="10128902" y="3890044"/>
            <a:chExt cx="743886" cy="725720"/>
          </a:xfrm>
          <a:effectLst/>
        </p:grpSpPr>
        <p:sp>
          <p:nvSpPr>
            <p:cNvPr id="39" name="Oval 38">
              <a:extLst>
                <a:ext uri="{FF2B5EF4-FFF2-40B4-BE49-F238E27FC236}">
                  <a16:creationId xmlns:a16="http://schemas.microsoft.com/office/drawing/2014/main" id="{AA0500D8-7197-57EA-4579-A784E9B68227}"/>
                </a:ext>
                <a:ext uri="{C183D7F6-B498-43B3-948B-1728B52AA6E4}">
                  <adec:decorative xmlns:adec="http://schemas.microsoft.com/office/drawing/2017/decorative" val="1"/>
                </a:ext>
              </a:extLst>
            </p:cNvPr>
            <p:cNvSpPr/>
            <p:nvPr/>
          </p:nvSpPr>
          <p:spPr bwMode="auto">
            <a:xfrm>
              <a:off x="10145450" y="3904974"/>
              <a:ext cx="710790" cy="710790"/>
            </a:xfrm>
            <a:prstGeom prst="ellipse">
              <a:avLst/>
            </a:prstGeom>
            <a:gradFill>
              <a:gsLst>
                <a:gs pos="100000">
                  <a:srgbClr val="152237"/>
                </a:gs>
                <a:gs pos="0">
                  <a:srgbClr val="0078D4"/>
                </a:gs>
              </a:gsLst>
              <a:lin ang="0" scaled="0"/>
            </a:gradFill>
            <a:ln w="12700" cap="flat" cmpd="sng" algn="ctr">
              <a:no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p:txBody>
        </p:sp>
        <p:pic>
          <p:nvPicPr>
            <p:cNvPr id="40" name="Picture 39" descr="A white logo with a black background&#10;&#10;Description automatically generated">
              <a:extLst>
                <a:ext uri="{FF2B5EF4-FFF2-40B4-BE49-F238E27FC236}">
                  <a16:creationId xmlns:a16="http://schemas.microsoft.com/office/drawing/2014/main" id="{3F5A4327-7568-6D15-B33D-DFC0D0D20C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28902" y="3890044"/>
              <a:ext cx="743886" cy="722379"/>
            </a:xfrm>
            <a:prstGeom prst="rect">
              <a:avLst/>
            </a:prstGeom>
          </p:spPr>
        </p:pic>
      </p:grpSp>
      <p:grpSp>
        <p:nvGrpSpPr>
          <p:cNvPr id="45" name="Group 44">
            <a:extLst>
              <a:ext uri="{FF2B5EF4-FFF2-40B4-BE49-F238E27FC236}">
                <a16:creationId xmlns:a16="http://schemas.microsoft.com/office/drawing/2014/main" id="{B4C66456-17DB-EBEF-29D5-54BB579F831D}"/>
              </a:ext>
              <a:ext uri="{C183D7F6-B498-43B3-948B-1728B52AA6E4}">
                <adec:decorative xmlns:adec="http://schemas.microsoft.com/office/drawing/2017/decorative" val="1"/>
              </a:ext>
            </a:extLst>
          </p:cNvPr>
          <p:cNvGrpSpPr/>
          <p:nvPr/>
        </p:nvGrpSpPr>
        <p:grpSpPr>
          <a:xfrm>
            <a:off x="8226537" y="4025605"/>
            <a:ext cx="710790" cy="710790"/>
            <a:chOff x="8103552" y="3905186"/>
            <a:chExt cx="710790" cy="710790"/>
          </a:xfrm>
          <a:effectLst/>
        </p:grpSpPr>
        <p:sp>
          <p:nvSpPr>
            <p:cNvPr id="43" name="Oval 42">
              <a:extLst>
                <a:ext uri="{FF2B5EF4-FFF2-40B4-BE49-F238E27FC236}">
                  <a16:creationId xmlns:a16="http://schemas.microsoft.com/office/drawing/2014/main" id="{184AEAEE-AF4E-A181-DE20-95C900CF5173}"/>
                </a:ext>
                <a:ext uri="{C183D7F6-B498-43B3-948B-1728B52AA6E4}">
                  <adec:decorative xmlns:adec="http://schemas.microsoft.com/office/drawing/2017/decorative" val="1"/>
                </a:ext>
              </a:extLst>
            </p:cNvPr>
            <p:cNvSpPr/>
            <p:nvPr/>
          </p:nvSpPr>
          <p:spPr bwMode="auto">
            <a:xfrm>
              <a:off x="8103552" y="3905186"/>
              <a:ext cx="710790" cy="710790"/>
            </a:xfrm>
            <a:prstGeom prst="ellipse">
              <a:avLst/>
            </a:prstGeom>
            <a:gradFill>
              <a:gsLst>
                <a:gs pos="100000">
                  <a:srgbClr val="152237"/>
                </a:gs>
                <a:gs pos="0">
                  <a:srgbClr val="0078D4"/>
                </a:gs>
              </a:gsLst>
              <a:lin ang="0" scaled="0"/>
            </a:gradFill>
            <a:ln w="12700" cap="flat" cmpd="sng" algn="ctr">
              <a:no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p:txBody>
        </p:sp>
        <p:pic>
          <p:nvPicPr>
            <p:cNvPr id="44" name="Picture 43" descr="A white circle with a black background&#10;&#10;Description automatically generated">
              <a:extLst>
                <a:ext uri="{FF2B5EF4-FFF2-40B4-BE49-F238E27FC236}">
                  <a16:creationId xmlns:a16="http://schemas.microsoft.com/office/drawing/2014/main" id="{54D9CE80-3B43-3DB1-3621-A352308CAB0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40874" y="3910360"/>
              <a:ext cx="644015" cy="625396"/>
            </a:xfrm>
            <a:prstGeom prst="rect">
              <a:avLst/>
            </a:prstGeom>
          </p:spPr>
        </p:pic>
      </p:grpSp>
      <p:sp>
        <p:nvSpPr>
          <p:cNvPr id="47" name="TextBox 46">
            <a:extLst>
              <a:ext uri="{FF2B5EF4-FFF2-40B4-BE49-F238E27FC236}">
                <a16:creationId xmlns:a16="http://schemas.microsoft.com/office/drawing/2014/main" id="{98E8BB56-0582-689E-6FCA-07AD19FA2D5C}"/>
              </a:ext>
            </a:extLst>
          </p:cNvPr>
          <p:cNvSpPr txBox="1"/>
          <p:nvPr/>
        </p:nvSpPr>
        <p:spPr>
          <a:xfrm>
            <a:off x="5875895" y="2561510"/>
            <a:ext cx="1361684" cy="1123381"/>
          </a:xfrm>
          <a:prstGeom prst="rect">
            <a:avLst/>
          </a:prstGeom>
          <a:noFill/>
        </p:spPr>
        <p:txBody>
          <a:bodyPr wrap="square" lIns="0" tIns="0" rIns="0" bIns="0">
            <a:noAutofit/>
          </a:bodyPr>
          <a:lstStyle/>
          <a:p>
            <a:pPr marL="0" marR="0" lvl="0" indent="0" algn="ctr" defTabSz="8001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Fairness</a:t>
            </a:r>
            <a:endParaRPr kumimoji="0" lang="en-US" sz="1800" b="0" i="0" u="none" strike="noStrike" kern="1200" cap="none" spc="0" normalizeH="0" baseline="0" noProof="0">
              <a:ln>
                <a:noFill/>
              </a:ln>
              <a:solidFill>
                <a:srgbClr val="000000"/>
              </a:solidFill>
              <a:effectLst/>
              <a:uLnTx/>
              <a:uFillTx/>
              <a:latin typeface="Segoe Sans Text Semibold"/>
              <a:ea typeface="+mn-ea"/>
              <a:cs typeface="+mn-cs"/>
            </a:endParaRPr>
          </a:p>
          <a:p>
            <a:pPr marL="0" marR="0" lvl="0" indent="0" algn="ctr" defTabSz="800100"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AI systems should treat all people fairly.</a:t>
            </a:r>
          </a:p>
        </p:txBody>
      </p:sp>
      <p:sp>
        <p:nvSpPr>
          <p:cNvPr id="49" name="TextBox 48">
            <a:extLst>
              <a:ext uri="{FF2B5EF4-FFF2-40B4-BE49-F238E27FC236}">
                <a16:creationId xmlns:a16="http://schemas.microsoft.com/office/drawing/2014/main" id="{DD7D2924-14F9-19FC-FB6F-7709959CFF02}"/>
              </a:ext>
            </a:extLst>
          </p:cNvPr>
          <p:cNvSpPr txBox="1"/>
          <p:nvPr/>
        </p:nvSpPr>
        <p:spPr>
          <a:xfrm>
            <a:off x="7844524" y="2561510"/>
            <a:ext cx="1512108" cy="1123381"/>
          </a:xfrm>
          <a:prstGeom prst="rect">
            <a:avLst/>
          </a:prstGeom>
          <a:noFill/>
        </p:spPr>
        <p:txBody>
          <a:bodyPr wrap="square" lIns="0" tIns="0" rIns="0" bIns="0">
            <a:noAutofit/>
          </a:bodyPr>
          <a:lstStyle/>
          <a:p>
            <a:pPr marL="0" marR="0" lvl="0" indent="0" algn="ctr" defTabSz="8001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Reliability </a:t>
            </a:r>
            <a:br>
              <a:rPr kumimoji="0" lang="en-US" sz="16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and safety</a:t>
            </a:r>
          </a:p>
          <a:p>
            <a:pPr marL="0" marR="0" lvl="0" indent="0" algn="ctr" defTabSz="800100"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AI systems should perform reliably and safely.</a:t>
            </a:r>
          </a:p>
        </p:txBody>
      </p:sp>
      <p:sp>
        <p:nvSpPr>
          <p:cNvPr id="51" name="TextBox 50">
            <a:extLst>
              <a:ext uri="{FF2B5EF4-FFF2-40B4-BE49-F238E27FC236}">
                <a16:creationId xmlns:a16="http://schemas.microsoft.com/office/drawing/2014/main" id="{65C3F92F-109F-177D-4682-9CAB50BD6699}"/>
              </a:ext>
            </a:extLst>
          </p:cNvPr>
          <p:cNvSpPr txBox="1"/>
          <p:nvPr/>
        </p:nvSpPr>
        <p:spPr>
          <a:xfrm>
            <a:off x="9847075" y="2561510"/>
            <a:ext cx="1553510" cy="1123381"/>
          </a:xfrm>
          <a:prstGeom prst="rect">
            <a:avLst/>
          </a:prstGeom>
          <a:noFill/>
        </p:spPr>
        <p:txBody>
          <a:bodyPr wrap="square" lIns="0" tIns="0" rIns="0" bIns="0">
            <a:noAutofit/>
          </a:bodyPr>
          <a:lstStyle/>
          <a:p>
            <a:pPr marL="0" marR="0" lvl="0" indent="0" algn="ctr" defTabSz="8001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Privacy and security</a:t>
            </a:r>
          </a:p>
          <a:p>
            <a:pPr marL="0" marR="0" lvl="0" indent="0" algn="ctr" defTabSz="800100" rtl="0" eaLnBrk="1" fontAlgn="auto"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AI systems should be secure and respect privacy.</a:t>
            </a:r>
          </a:p>
        </p:txBody>
      </p:sp>
      <p:sp>
        <p:nvSpPr>
          <p:cNvPr id="53" name="TextBox 52">
            <a:extLst>
              <a:ext uri="{FF2B5EF4-FFF2-40B4-BE49-F238E27FC236}">
                <a16:creationId xmlns:a16="http://schemas.microsoft.com/office/drawing/2014/main" id="{90A24BC2-C098-0C91-5EFB-B2942D24946C}"/>
              </a:ext>
            </a:extLst>
          </p:cNvPr>
          <p:cNvSpPr txBox="1"/>
          <p:nvPr/>
        </p:nvSpPr>
        <p:spPr>
          <a:xfrm>
            <a:off x="5711148" y="4855529"/>
            <a:ext cx="1691178" cy="1123381"/>
          </a:xfrm>
          <a:prstGeom prst="rect">
            <a:avLst/>
          </a:prstGeom>
          <a:noFill/>
        </p:spPr>
        <p:txBody>
          <a:bodyPr wrap="square" lIns="0" tIns="0" rIns="0" bIns="0">
            <a:noAutofit/>
          </a:bodyPr>
          <a:lstStyle/>
          <a:p>
            <a:pPr marL="0" marR="0" lvl="0" indent="0" algn="ctr" defTabSz="8001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Inclusiveness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AI systems should empower everyone and engage people.</a:t>
            </a:r>
            <a:endParaRPr kumimoji="0" lang="en-US" sz="1100" b="0" i="0" u="none" strike="noStrike" kern="1200" cap="none" spc="0" normalizeH="0" baseline="0" noProof="0">
              <a:ln>
                <a:noFill/>
              </a:ln>
              <a:solidFill>
                <a:srgbClr val="0078D4"/>
              </a:solidFill>
              <a:effectLst/>
              <a:uLnTx/>
              <a:uFillTx/>
              <a:latin typeface="Segoe Sans Text Semibold"/>
              <a:ea typeface="+mn-ea"/>
              <a:cs typeface="+mn-cs"/>
            </a:endParaRPr>
          </a:p>
        </p:txBody>
      </p:sp>
      <p:sp>
        <p:nvSpPr>
          <p:cNvPr id="55" name="TextBox 54">
            <a:extLst>
              <a:ext uri="{FF2B5EF4-FFF2-40B4-BE49-F238E27FC236}">
                <a16:creationId xmlns:a16="http://schemas.microsoft.com/office/drawing/2014/main" id="{7E60CC9C-7156-C6A9-D2C3-B24C784FCD33}"/>
              </a:ext>
            </a:extLst>
          </p:cNvPr>
          <p:cNvSpPr txBox="1"/>
          <p:nvPr/>
        </p:nvSpPr>
        <p:spPr>
          <a:xfrm>
            <a:off x="7844524" y="4855529"/>
            <a:ext cx="1512108" cy="1123381"/>
          </a:xfrm>
          <a:prstGeom prst="rect">
            <a:avLst/>
          </a:prstGeom>
          <a:noFill/>
        </p:spPr>
        <p:txBody>
          <a:bodyPr wrap="square" lIns="0" tIns="0" rIns="0" bIns="0">
            <a:noAutofit/>
          </a:bodyPr>
          <a:lstStyle/>
          <a:p>
            <a:pPr marL="0" marR="0" lvl="0" indent="0" algn="ctr" defTabSz="8001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Transparency</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AI systems should be understandable.</a:t>
            </a:r>
          </a:p>
        </p:txBody>
      </p:sp>
      <p:sp>
        <p:nvSpPr>
          <p:cNvPr id="57" name="TextBox 56">
            <a:extLst>
              <a:ext uri="{FF2B5EF4-FFF2-40B4-BE49-F238E27FC236}">
                <a16:creationId xmlns:a16="http://schemas.microsoft.com/office/drawing/2014/main" id="{24FB747C-09A1-3411-C4C1-DF237576D98D}"/>
              </a:ext>
            </a:extLst>
          </p:cNvPr>
          <p:cNvSpPr txBox="1"/>
          <p:nvPr/>
        </p:nvSpPr>
        <p:spPr>
          <a:xfrm>
            <a:off x="9954651" y="4855529"/>
            <a:ext cx="1338358" cy="1123381"/>
          </a:xfrm>
          <a:prstGeom prst="rect">
            <a:avLst/>
          </a:prstGeom>
          <a:noFill/>
        </p:spPr>
        <p:txBody>
          <a:bodyPr wrap="square" lIns="0" tIns="0" rIns="0" bIns="0">
            <a:noAutofit/>
          </a:bodyPr>
          <a:lstStyle/>
          <a:p>
            <a:pPr marL="0" marR="0" lvl="0" indent="0" algn="ctr" defTabSz="8001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Accountability</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ctr" defTabSz="800100"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People should be accountable for AI systems.</a:t>
            </a:r>
          </a:p>
        </p:txBody>
      </p:sp>
    </p:spTree>
    <p:extLst>
      <p:ext uri="{BB962C8B-B14F-4D97-AF65-F5344CB8AC3E}">
        <p14:creationId xmlns:p14="http://schemas.microsoft.com/office/powerpoint/2010/main" val="160948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dirty="0">
                <a:solidFill>
                  <a:srgbClr val="0078D4"/>
                </a:solidFill>
                <a:latin typeface="Segoe Sans Text"/>
                <a:ea typeface="+mn-ea"/>
                <a:cs typeface="Segoe Sans Text"/>
              </a:rPr>
              <a:t>A developer-first AI platform</a:t>
            </a:r>
            <a:endParaRPr lang="en-US" dirty="0">
              <a:ea typeface="+mn-ea"/>
            </a:endParaRPr>
          </a:p>
        </p:txBody>
      </p:sp>
      <p:sp>
        <p:nvSpPr>
          <p:cNvPr id="4" name="Slide Number Placeholder 5">
            <a:extLst>
              <a:ext uri="{FF2B5EF4-FFF2-40B4-BE49-F238E27FC236}">
                <a16:creationId xmlns:a16="http://schemas.microsoft.com/office/drawing/2014/main" id="{EBFF4304-B17B-EABC-BD72-BE4D53598BBF}"/>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3" name="TextBox 2">
            <a:extLst>
              <a:ext uri="{FF2B5EF4-FFF2-40B4-BE49-F238E27FC236}">
                <a16:creationId xmlns:a16="http://schemas.microsoft.com/office/drawing/2014/main" id="{68D82F7F-5124-1D7A-6901-4B8FD3143F6C}"/>
              </a:ext>
            </a:extLst>
          </p:cNvPr>
          <p:cNvSpPr txBox="1"/>
          <p:nvPr/>
        </p:nvSpPr>
        <p:spPr>
          <a:xfrm>
            <a:off x="1115730" y="1355784"/>
            <a:ext cx="9759257" cy="707886"/>
          </a:xfrm>
          <a:prstGeom prst="rect">
            <a:avLst/>
          </a:prstGeom>
          <a:noFill/>
        </p:spPr>
        <p:txBody>
          <a:bodyPr wrap="square" lIns="91440" tIns="45720" rIns="91440" bIns="45720" anchor="t">
            <a:spAutoFit/>
          </a:bodyPr>
          <a:lstStyle/>
          <a:p>
            <a:pPr marL="0" marR="0" lvl="0" indent="0" algn="ctr" defTabSz="2899785" rtl="0" eaLnBrk="1" fontAlgn="base" latinLnBrk="0" hangingPunct="1">
              <a:lnSpc>
                <a:spcPct val="100000"/>
              </a:lnSpc>
              <a:spcBef>
                <a:spcPts val="1205"/>
              </a:spcBef>
              <a:spcAft>
                <a:spcPct val="0"/>
              </a:spcAft>
              <a:buClrTx/>
              <a:buSzPct val="90000"/>
              <a:buFontTx/>
              <a:buNone/>
              <a:tabLst/>
              <a:defRPr/>
            </a:pPr>
            <a:r>
              <a:rPr kumimoji="0" lang="en-US" sz="2000" i="0" u="none" strike="noStrike" kern="1200" cap="none" spc="0" normalizeH="0" baseline="0" noProof="0" dirty="0">
                <a:ln>
                  <a:noFill/>
                </a:ln>
                <a:solidFill>
                  <a:srgbClr val="000000"/>
                </a:solidFill>
                <a:effectLst/>
                <a:uLnTx/>
                <a:uFillTx/>
                <a:latin typeface="Segoe UI Semibold"/>
                <a:cs typeface="Segoe UI Semibold"/>
              </a:rPr>
              <a:t>Accelerate innovation</a:t>
            </a:r>
            <a:r>
              <a:rPr kumimoji="0" lang="en-US" sz="2000" b="0" i="0" u="none" strike="noStrike" kern="1200" cap="none" spc="0" normalizeH="0" baseline="0" noProof="0" dirty="0">
                <a:ln>
                  <a:noFill/>
                </a:ln>
                <a:solidFill>
                  <a:srgbClr val="000000"/>
                </a:solidFill>
                <a:effectLst/>
                <a:uLnTx/>
                <a:uFillTx/>
                <a:ea typeface="+mn-ea"/>
                <a:cs typeface="Segoe Sans Text Light"/>
              </a:rPr>
              <a:t>,</a:t>
            </a:r>
            <a:r>
              <a:rPr kumimoji="0" lang="en-US" sz="2000" b="0" i="0" u="none" strike="noStrike" kern="1200" cap="none" spc="0" normalizeH="0" baseline="0" noProof="0" dirty="0">
                <a:ln>
                  <a:noFill/>
                </a:ln>
                <a:solidFill>
                  <a:srgbClr val="000000"/>
                </a:solidFill>
                <a:effectLst/>
                <a:uLnTx/>
                <a:uFillTx/>
                <a:ea typeface="+mn-ea"/>
                <a:cs typeface="+mn-cs"/>
              </a:rPr>
              <a:t> </a:t>
            </a:r>
            <a:r>
              <a:rPr kumimoji="0" lang="en-US" sz="2000" b="0" i="0" u="none" strike="noStrike" kern="1200" cap="none" spc="0" normalizeH="0" baseline="0" noProof="0" dirty="0">
                <a:ln>
                  <a:noFill/>
                </a:ln>
                <a:solidFill>
                  <a:srgbClr val="000000"/>
                </a:solidFill>
                <a:effectLst/>
                <a:uLnTx/>
                <a:uFillTx/>
                <a:ea typeface="+mn-ea"/>
                <a:cs typeface="Segoe Sans Text Light"/>
              </a:rPr>
              <a:t>scale AI initiatives efficiently, and reduce dependence on specialized talent—</a:t>
            </a:r>
            <a:r>
              <a:rPr kumimoji="0" lang="en-US" sz="2000" i="0" u="none" strike="noStrike" kern="1200" cap="none" spc="0" normalizeH="0" baseline="0" noProof="0" dirty="0">
                <a:ln>
                  <a:noFill/>
                </a:ln>
                <a:solidFill>
                  <a:srgbClr val="000000"/>
                </a:solidFill>
                <a:effectLst/>
                <a:uLnTx/>
                <a:uFillTx/>
                <a:latin typeface="Segoe UI Semibold"/>
                <a:cs typeface="Segoe UI Semibold"/>
              </a:rPr>
              <a:t>unlocking faster time-to-value and competitive advantage</a:t>
            </a:r>
          </a:p>
        </p:txBody>
      </p:sp>
      <p:sp>
        <p:nvSpPr>
          <p:cNvPr id="9" name="Text Placeholder 11">
            <a:extLst>
              <a:ext uri="{FF2B5EF4-FFF2-40B4-BE49-F238E27FC236}">
                <a16:creationId xmlns:a16="http://schemas.microsoft.com/office/drawing/2014/main" id="{46C89AE2-5B60-988E-BF33-1D0793ADD4B2}"/>
              </a:ext>
            </a:extLst>
          </p:cNvPr>
          <p:cNvSpPr txBox="1">
            <a:spLocks/>
          </p:cNvSpPr>
          <p:nvPr/>
        </p:nvSpPr>
        <p:spPr>
          <a:xfrm>
            <a:off x="849979" y="2803403"/>
            <a:ext cx="2172336" cy="123110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b="1" kern="1200" spc="0" baseline="0">
                <a:gradFill>
                  <a:gsLst>
                    <a:gs pos="0">
                      <a:srgbClr val="31ACBD"/>
                    </a:gs>
                    <a:gs pos="68000">
                      <a:schemeClr val="tx2"/>
                    </a:gs>
                  </a:gsLst>
                  <a:lin ang="10800000" scaled="1"/>
                </a:gradFill>
                <a:latin typeface="+mj-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Segoe Sans Text Semibold"/>
                <a:ea typeface="+mn-ea"/>
                <a:cs typeface="Segoe Sans Text" pitchFamily="2" charset="0"/>
              </a:rPr>
              <a:t>Evolve developer experience from AI-infused </a:t>
            </a:r>
            <a:br>
              <a:rPr kumimoji="0" lang="en-US" sz="2000" b="0" i="0" u="none" strike="noStrike" kern="1200" cap="none" spc="0" normalizeH="0" baseline="0" noProof="0">
                <a:ln>
                  <a:noFill/>
                </a:ln>
                <a:solidFill>
                  <a:schemeClr val="tx1"/>
                </a:solidFill>
                <a:effectLst/>
                <a:uLnTx/>
                <a:uFillTx/>
                <a:latin typeface="Segoe Sans Text Semibold"/>
                <a:ea typeface="+mn-ea"/>
                <a:cs typeface="Segoe Sans Text" pitchFamily="2" charset="0"/>
              </a:rPr>
            </a:br>
            <a:r>
              <a:rPr kumimoji="0" lang="en-US" sz="2000" b="0" i="0" u="none" strike="noStrike" kern="1200" cap="none" spc="0" normalizeH="0" baseline="0" noProof="0">
                <a:ln>
                  <a:noFill/>
                </a:ln>
                <a:solidFill>
                  <a:schemeClr val="tx1"/>
                </a:solidFill>
                <a:effectLst/>
                <a:uLnTx/>
                <a:uFillTx/>
                <a:latin typeface="Segoe Sans Text Semibold"/>
                <a:ea typeface="+mn-ea"/>
                <a:cs typeface="Segoe Sans Text" pitchFamily="2" charset="0"/>
              </a:rPr>
              <a:t>to AI-native</a:t>
            </a:r>
          </a:p>
        </p:txBody>
      </p:sp>
      <p:sp>
        <p:nvSpPr>
          <p:cNvPr id="11" name="Rectangle: Rounded Corners 10">
            <a:extLst>
              <a:ext uri="{FF2B5EF4-FFF2-40B4-BE49-F238E27FC236}">
                <a16:creationId xmlns:a16="http://schemas.microsoft.com/office/drawing/2014/main" id="{9C54D272-5450-EBA1-DA98-23C6587EFCB9}"/>
              </a:ext>
            </a:extLst>
          </p:cNvPr>
          <p:cNvSpPr/>
          <p:nvPr/>
        </p:nvSpPr>
        <p:spPr bwMode="auto">
          <a:xfrm>
            <a:off x="473107" y="4466466"/>
            <a:ext cx="2926080" cy="1185112"/>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37160" rIns="137160" bIns="182880" numCol="1" spcCol="0" rtlCol="0" fromWordArt="0" anchor="ctr" anchorCtr="0" forceAA="0" compatLnSpc="1">
            <a:prstTxWarp prst="textNoShape">
              <a:avLst/>
            </a:prstTxWarp>
            <a:no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000" b="1" i="0" u="none" strike="noStrike" kern="1200" cap="none" spc="0" normalizeH="0" baseline="0" noProof="0">
                <a:ln>
                  <a:noFill/>
                </a:ln>
                <a:solidFill>
                  <a:srgbClr val="FFFFFF"/>
                </a:solidFill>
                <a:effectLst/>
                <a:uLnTx/>
                <a:uFillTx/>
                <a:latin typeface="Segoe Sans Text"/>
                <a:ea typeface="+mn-ea"/>
                <a:cs typeface="+mn-cs"/>
              </a:rPr>
              <a:t>55% </a:t>
            </a:r>
            <a:br>
              <a:rPr kumimoji="0" lang="en-US" sz="1200" b="1" i="0" u="none" strike="noStrike" kern="1200" cap="none" spc="0" normalizeH="0" baseline="0" noProof="0">
                <a:ln>
                  <a:noFill/>
                </a:ln>
                <a:solidFill>
                  <a:srgbClr val="FFFFFF"/>
                </a:solidFill>
                <a:effectLst/>
                <a:uLnTx/>
                <a:uFillTx/>
                <a:latin typeface="Segoe Sans Text Semibold"/>
                <a:ea typeface="+mn-ea"/>
                <a:cs typeface="+mn-cs"/>
              </a:rPr>
            </a:br>
            <a:r>
              <a:rPr kumimoji="0" lang="en-US" sz="1600" b="0" i="0" u="none" strike="noStrike" kern="1200" cap="none" spc="0" normalizeH="0" baseline="0" noProof="0">
                <a:ln>
                  <a:noFill/>
                </a:ln>
                <a:solidFill>
                  <a:srgbClr val="FFFFFF"/>
                </a:solidFill>
                <a:effectLst/>
                <a:uLnTx/>
                <a:uFillTx/>
                <a:ea typeface="+mn-ea"/>
                <a:cs typeface="Segoe Sans Text Light" pitchFamily="2" charset="0"/>
              </a:rPr>
              <a:t>faster task completion</a:t>
            </a:r>
          </a:p>
        </p:txBody>
      </p:sp>
      <p:sp>
        <p:nvSpPr>
          <p:cNvPr id="13" name="Text Placeholder 12">
            <a:extLst>
              <a:ext uri="{FF2B5EF4-FFF2-40B4-BE49-F238E27FC236}">
                <a16:creationId xmlns:a16="http://schemas.microsoft.com/office/drawing/2014/main" id="{B67510A7-7000-0ACE-B207-1872961F0FD1}"/>
              </a:ext>
            </a:extLst>
          </p:cNvPr>
          <p:cNvSpPr txBox="1">
            <a:spLocks/>
          </p:cNvSpPr>
          <p:nvPr/>
        </p:nvSpPr>
        <p:spPr>
          <a:xfrm>
            <a:off x="4768620" y="2803403"/>
            <a:ext cx="2344728" cy="123110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b="1" kern="1200" spc="0" baseline="0">
                <a:gradFill>
                  <a:gsLst>
                    <a:gs pos="100000">
                      <a:srgbClr val="3EA89B"/>
                    </a:gs>
                    <a:gs pos="0">
                      <a:srgbClr val="225B62"/>
                    </a:gs>
                  </a:gsLst>
                  <a:lin ang="10800000" scaled="1"/>
                </a:gradFill>
                <a:latin typeface="+mj-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Segoe Sans Text Semibold"/>
                <a:ea typeface="+mn-ea"/>
                <a:cs typeface="Segoe Sans Text" pitchFamily="2" charset="0"/>
              </a:rPr>
              <a:t>Increase developer productivity with AI extended across the software lifecycle</a:t>
            </a:r>
          </a:p>
        </p:txBody>
      </p:sp>
      <p:sp>
        <p:nvSpPr>
          <p:cNvPr id="15" name="Rectangle: Rounded Corners 14">
            <a:extLst>
              <a:ext uri="{FF2B5EF4-FFF2-40B4-BE49-F238E27FC236}">
                <a16:creationId xmlns:a16="http://schemas.microsoft.com/office/drawing/2014/main" id="{0E72EC25-9D9F-9D15-D986-90E83C7D568F}"/>
              </a:ext>
            </a:extLst>
          </p:cNvPr>
          <p:cNvSpPr/>
          <p:nvPr/>
        </p:nvSpPr>
        <p:spPr bwMode="auto">
          <a:xfrm>
            <a:off x="4477944" y="4466466"/>
            <a:ext cx="2926080" cy="1187328"/>
          </a:xfrm>
          <a:prstGeom prst="roundRect">
            <a:avLst/>
          </a:prstGeom>
          <a:solidFill>
            <a:srgbClr val="225B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37160" rIns="13716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3000" b="1" i="0" u="none" strike="noStrike" kern="1200" cap="none" spc="0" normalizeH="0" baseline="0" noProof="0">
                <a:ln>
                  <a:noFill/>
                </a:ln>
                <a:solidFill>
                  <a:srgbClr val="FFFFFF"/>
                </a:solidFill>
                <a:effectLst/>
                <a:uLnTx/>
                <a:uFillTx/>
                <a:latin typeface="Segoe Sans Text"/>
                <a:ea typeface="+mn-ea"/>
                <a:cs typeface="+mn-cs"/>
              </a:rPr>
              <a:t>42% </a:t>
            </a:r>
            <a:br>
              <a:rPr kumimoji="0" lang="en-US" sz="1200" b="1" i="0" u="none" strike="noStrike" kern="1200" cap="none" spc="0" normalizeH="0" baseline="0" noProof="0">
                <a:ln>
                  <a:noFill/>
                </a:ln>
                <a:solidFill>
                  <a:srgbClr val="FFFFFF"/>
                </a:solidFill>
                <a:effectLst/>
                <a:uLnTx/>
                <a:uFillTx/>
                <a:latin typeface="Segoe Sans Text Semibold"/>
                <a:ea typeface="+mn-ea"/>
                <a:cs typeface="+mn-cs"/>
              </a:rPr>
            </a:br>
            <a:r>
              <a:rPr kumimoji="0" lang="en-US" sz="1600" b="0" i="0" u="none" strike="noStrike" kern="1200" cap="none" spc="0" normalizeH="0" baseline="0" noProof="0">
                <a:ln>
                  <a:noFill/>
                </a:ln>
                <a:solidFill>
                  <a:srgbClr val="FFFFFF"/>
                </a:solidFill>
                <a:effectLst/>
                <a:uLnTx/>
                <a:uFillTx/>
                <a:ea typeface="+mn-ea"/>
                <a:cs typeface="Segoe Sans Text Light" pitchFamily="2" charset="0"/>
              </a:rPr>
              <a:t>more productive developers</a:t>
            </a:r>
          </a:p>
        </p:txBody>
      </p:sp>
      <p:sp>
        <p:nvSpPr>
          <p:cNvPr id="17" name="Text Placeholder 13">
            <a:extLst>
              <a:ext uri="{FF2B5EF4-FFF2-40B4-BE49-F238E27FC236}">
                <a16:creationId xmlns:a16="http://schemas.microsoft.com/office/drawing/2014/main" id="{6ED5BA3E-651F-E9F8-4D4C-BEC4EAE7B707}"/>
              </a:ext>
            </a:extLst>
          </p:cNvPr>
          <p:cNvSpPr txBox="1">
            <a:spLocks/>
          </p:cNvSpPr>
          <p:nvPr/>
        </p:nvSpPr>
        <p:spPr>
          <a:xfrm>
            <a:off x="8862464" y="2803403"/>
            <a:ext cx="2166714" cy="9233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b="1" kern="1200" spc="0" baseline="0" dirty="0">
                <a:gradFill>
                  <a:gsLst>
                    <a:gs pos="0">
                      <a:srgbClr val="F4364C"/>
                    </a:gs>
                    <a:gs pos="68000">
                      <a:srgbClr val="C03BC4"/>
                    </a:gs>
                  </a:gsLst>
                  <a:lin ang="10800000" scaled="1"/>
                </a:gradFill>
                <a:latin typeface="+mj-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Segoe Sans Text Semibold"/>
                <a:ea typeface="+mn-ea"/>
                <a:cs typeface="Segoe Sans Text" pitchFamily="2" charset="0"/>
              </a:rPr>
              <a:t>Accelerate delivery of AI apps and agents </a:t>
            </a:r>
            <a:endParaRPr kumimoji="0" lang="fr-FR" sz="2000" b="0" i="0" u="none" strike="noStrike" kern="1200" cap="none" spc="0" normalizeH="0" baseline="0" noProof="0">
              <a:ln>
                <a:noFill/>
              </a:ln>
              <a:solidFill>
                <a:schemeClr val="tx1"/>
              </a:solidFill>
              <a:effectLst/>
              <a:uLnTx/>
              <a:uFillTx/>
              <a:latin typeface="Segoe Sans Text Semibold"/>
              <a:ea typeface="+mn-ea"/>
              <a:cs typeface="Segoe Sans Text" pitchFamily="2" charset="0"/>
            </a:endParaRPr>
          </a:p>
        </p:txBody>
      </p:sp>
      <p:sp>
        <p:nvSpPr>
          <p:cNvPr id="19" name="Rectangle: Rounded Corners 18">
            <a:extLst>
              <a:ext uri="{FF2B5EF4-FFF2-40B4-BE49-F238E27FC236}">
                <a16:creationId xmlns:a16="http://schemas.microsoft.com/office/drawing/2014/main" id="{76B2B1C0-B766-658D-78AD-90A047B86A4B}"/>
              </a:ext>
            </a:extLst>
          </p:cNvPr>
          <p:cNvSpPr/>
          <p:nvPr/>
        </p:nvSpPr>
        <p:spPr bwMode="auto">
          <a:xfrm>
            <a:off x="8482781" y="4466466"/>
            <a:ext cx="2926080" cy="1185112"/>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37160" rIns="13716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3000" b="1" i="0" u="none" strike="noStrike" kern="1200" cap="none" spc="0" normalizeH="0" baseline="0" noProof="0">
                <a:ln>
                  <a:noFill/>
                </a:ln>
                <a:solidFill>
                  <a:srgbClr val="FFFFFF"/>
                </a:solidFill>
                <a:effectLst/>
                <a:uLnTx/>
                <a:uFillTx/>
                <a:latin typeface="Segoe Sans Text"/>
                <a:ea typeface="+mn-ea"/>
                <a:cs typeface="+mn-cs"/>
              </a:rPr>
              <a:t>20% </a:t>
            </a:r>
            <a:br>
              <a:rPr kumimoji="0" lang="en-US" sz="1200" b="1" i="0" u="none" strike="noStrike" kern="1200" cap="none" spc="0" normalizeH="0" baseline="0" noProof="0">
                <a:ln>
                  <a:noFill/>
                </a:ln>
                <a:solidFill>
                  <a:srgbClr val="FFFFFF"/>
                </a:solidFill>
                <a:effectLst/>
                <a:uLnTx/>
                <a:uFillTx/>
                <a:latin typeface="Segoe Sans Text Semibold"/>
                <a:ea typeface="+mn-ea"/>
                <a:cs typeface="+mn-cs"/>
              </a:rPr>
            </a:br>
            <a:r>
              <a:rPr kumimoji="0" lang="en-US" sz="1600" b="0" i="0" u="none" strike="noStrike" kern="1200" cap="none" spc="0" normalizeH="0" baseline="0" noProof="0">
                <a:ln>
                  <a:noFill/>
                </a:ln>
                <a:solidFill>
                  <a:srgbClr val="FFFFFF"/>
                </a:solidFill>
                <a:effectLst/>
                <a:uLnTx/>
                <a:uFillTx/>
                <a:ea typeface="+mn-ea"/>
                <a:cs typeface="Segoe Sans Text Light" pitchFamily="2" charset="0"/>
              </a:rPr>
              <a:t>faster</a:t>
            </a:r>
            <a:r>
              <a:rPr kumimoji="0" lang="en-US" sz="1600" b="1" i="0" u="none" strike="noStrike" kern="1200" cap="none" spc="0" normalizeH="0" baseline="0" noProof="0">
                <a:ln>
                  <a:noFill/>
                </a:ln>
                <a:solidFill>
                  <a:srgbClr val="FFFFFF"/>
                </a:solidFill>
                <a:effectLst/>
                <a:uLnTx/>
                <a:uFillTx/>
                <a:ea typeface="+mn-ea"/>
                <a:cs typeface="+mn-cs"/>
              </a:rPr>
              <a:t> </a:t>
            </a:r>
            <a:r>
              <a:rPr kumimoji="0" lang="en-US" sz="1600" b="0" i="0" u="none" strike="noStrike" kern="1200" cap="none" spc="0" normalizeH="0" baseline="0" noProof="0">
                <a:ln>
                  <a:noFill/>
                </a:ln>
                <a:solidFill>
                  <a:srgbClr val="FFFFFF"/>
                </a:solidFill>
                <a:effectLst/>
                <a:uLnTx/>
                <a:uFillTx/>
                <a:ea typeface="+mn-ea"/>
                <a:cs typeface="Segoe Sans Text Light" pitchFamily="2" charset="0"/>
              </a:rPr>
              <a:t>innovation</a:t>
            </a:r>
          </a:p>
        </p:txBody>
      </p:sp>
    </p:spTree>
    <p:extLst>
      <p:ext uri="{BB962C8B-B14F-4D97-AF65-F5344CB8AC3E}">
        <p14:creationId xmlns:p14="http://schemas.microsoft.com/office/powerpoint/2010/main" val="2692852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dirty="0">
                <a:solidFill>
                  <a:srgbClr val="0078D4"/>
                </a:solidFill>
                <a:latin typeface="Segoe Sans Text"/>
                <a:ea typeface="+mn-ea"/>
                <a:cs typeface="Segoe Sans Text"/>
              </a:rPr>
              <a:t>Agentic DevOps </a:t>
            </a:r>
            <a:endParaRPr lang="en-US" dirty="0">
              <a:ea typeface="+mn-ea"/>
            </a:endParaRPr>
          </a:p>
        </p:txBody>
      </p:sp>
      <p:sp>
        <p:nvSpPr>
          <p:cNvPr id="6" name="Text Placeholder 4">
            <a:extLst>
              <a:ext uri="{FF2B5EF4-FFF2-40B4-BE49-F238E27FC236}">
                <a16:creationId xmlns:a16="http://schemas.microsoft.com/office/drawing/2014/main" id="{DFA49831-3877-29CA-B2CD-3F7CF8955277}"/>
              </a:ext>
            </a:extLst>
          </p:cNvPr>
          <p:cNvSpPr txBox="1">
            <a:spLocks/>
          </p:cNvSpPr>
          <p:nvPr/>
        </p:nvSpPr>
        <p:spPr>
          <a:xfrm>
            <a:off x="491612" y="964122"/>
            <a:ext cx="11045889" cy="55399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0">
                <a:latin typeface="Segoe Sans Text Semibold"/>
                <a:cs typeface="Segoe Sans Text Semibold"/>
              </a:rPr>
              <a:t>AI-powered agents operating as a member of your dev team—automating, optimizing, and accelerating every stage of the software lifecycle</a:t>
            </a:r>
            <a:endParaRPr lang="en-US" sz="2400">
              <a:latin typeface="Segoe Sans Text Semibold"/>
              <a:cs typeface="Segoe Sans Text Semibold"/>
            </a:endParaRPr>
          </a:p>
        </p:txBody>
      </p:sp>
      <p:sp>
        <p:nvSpPr>
          <p:cNvPr id="10" name="Rectangle: Rounded Corners 10">
            <a:extLst>
              <a:ext uri="{FF2B5EF4-FFF2-40B4-BE49-F238E27FC236}">
                <a16:creationId xmlns:a16="http://schemas.microsoft.com/office/drawing/2014/main" id="{C3753CAA-CC93-01AE-E6F4-AC7E07D47C3A}"/>
              </a:ext>
              <a:ext uri="{C183D7F6-B498-43B3-948B-1728B52AA6E4}">
                <adec:decorative xmlns:adec="http://schemas.microsoft.com/office/drawing/2017/decorative" val="1"/>
              </a:ext>
            </a:extLst>
          </p:cNvPr>
          <p:cNvSpPr/>
          <p:nvPr/>
        </p:nvSpPr>
        <p:spPr bwMode="auto">
          <a:xfrm>
            <a:off x="6939095" y="2506632"/>
            <a:ext cx="2061251" cy="3507955"/>
          </a:xfrm>
          <a:prstGeom prst="roundRect">
            <a:avLst>
              <a:gd name="adj" fmla="val 1005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2" name="Oval 11">
            <a:extLst>
              <a:ext uri="{FF2B5EF4-FFF2-40B4-BE49-F238E27FC236}">
                <a16:creationId xmlns:a16="http://schemas.microsoft.com/office/drawing/2014/main" id="{A5C7D3E9-D39B-15A8-253A-44604D0CAB89}"/>
              </a:ext>
              <a:ext uri="{C183D7F6-B498-43B3-948B-1728B52AA6E4}">
                <adec:decorative xmlns:adec="http://schemas.microsoft.com/office/drawing/2017/decorative" val="1"/>
              </a:ext>
            </a:extLst>
          </p:cNvPr>
          <p:cNvSpPr>
            <a:spLocks noChangeAspect="1"/>
          </p:cNvSpPr>
          <p:nvPr/>
        </p:nvSpPr>
        <p:spPr bwMode="auto">
          <a:xfrm>
            <a:off x="7499386" y="2023231"/>
            <a:ext cx="940669" cy="940668"/>
          </a:xfrm>
          <a:prstGeom prst="ellipse">
            <a:avLst/>
          </a:prstGeom>
          <a:solidFill>
            <a:srgbClr val="152237"/>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699" b="0" i="0" u="none" strike="noStrike" kern="0" cap="none" spc="0" normalizeH="0" baseline="0" noProof="0">
              <a:ln>
                <a:noFill/>
              </a:ln>
              <a:solidFill>
                <a:srgbClr val="FFFFFF"/>
              </a:solidFill>
              <a:effectLst/>
              <a:uLnTx/>
              <a:uFillTx/>
              <a:latin typeface="Segoe Sans Text Semibold" pitchFamily="2" charset="0"/>
              <a:ea typeface="+mn-ea"/>
              <a:cs typeface="+mn-cs"/>
            </a:endParaRPr>
          </a:p>
        </p:txBody>
      </p:sp>
      <p:pic>
        <p:nvPicPr>
          <p:cNvPr id="14" name="Picture 2">
            <a:extLst>
              <a:ext uri="{FF2B5EF4-FFF2-40B4-BE49-F238E27FC236}">
                <a16:creationId xmlns:a16="http://schemas.microsoft.com/office/drawing/2014/main" id="{33C16B68-465B-0013-6326-CEEB2005BEE4}"/>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607017" y="2209560"/>
            <a:ext cx="725404" cy="52991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6" name="Rectangle: Rounded Corners 10">
            <a:extLst>
              <a:ext uri="{FF2B5EF4-FFF2-40B4-BE49-F238E27FC236}">
                <a16:creationId xmlns:a16="http://schemas.microsoft.com/office/drawing/2014/main" id="{51A30BB5-2B1F-F9D8-2693-6B85AE894CDB}"/>
              </a:ext>
              <a:ext uri="{C183D7F6-B498-43B3-948B-1728B52AA6E4}">
                <adec:decorative xmlns:adec="http://schemas.microsoft.com/office/drawing/2017/decorative" val="1"/>
              </a:ext>
            </a:extLst>
          </p:cNvPr>
          <p:cNvSpPr/>
          <p:nvPr/>
        </p:nvSpPr>
        <p:spPr bwMode="auto">
          <a:xfrm>
            <a:off x="563499" y="2493566"/>
            <a:ext cx="5955145" cy="3521020"/>
          </a:xfrm>
          <a:prstGeom prst="roundRect">
            <a:avLst>
              <a:gd name="adj" fmla="val 7171"/>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18" name="Rectangle: Rounded Corners 10">
            <a:extLst>
              <a:ext uri="{FF2B5EF4-FFF2-40B4-BE49-F238E27FC236}">
                <a16:creationId xmlns:a16="http://schemas.microsoft.com/office/drawing/2014/main" id="{4E93BB8E-2702-3996-BAE8-4DA3507043ED}"/>
              </a:ext>
              <a:ext uri="{C183D7F6-B498-43B3-948B-1728B52AA6E4}">
                <adec:decorative xmlns:adec="http://schemas.microsoft.com/office/drawing/2017/decorative" val="1"/>
              </a:ext>
            </a:extLst>
          </p:cNvPr>
          <p:cNvSpPr/>
          <p:nvPr/>
        </p:nvSpPr>
        <p:spPr bwMode="auto">
          <a:xfrm>
            <a:off x="719594" y="3417674"/>
            <a:ext cx="1846133" cy="2143389"/>
          </a:xfrm>
          <a:prstGeom prst="roundRect">
            <a:avLst>
              <a:gd name="adj" fmla="val 10057"/>
            </a:avLst>
          </a:prstGeom>
          <a:solidFill>
            <a:schemeClr val="bg1"/>
          </a:solidFill>
          <a:ln w="12700" cap="rnd">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6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sp>
        <p:nvSpPr>
          <p:cNvPr id="20" name="Rectangle: Rounded Corners 10">
            <a:extLst>
              <a:ext uri="{FF2B5EF4-FFF2-40B4-BE49-F238E27FC236}">
                <a16:creationId xmlns:a16="http://schemas.microsoft.com/office/drawing/2014/main" id="{F93BB39E-90AB-ECC7-2276-64280ED104AA}"/>
              </a:ext>
              <a:ext uri="{C183D7F6-B498-43B3-948B-1728B52AA6E4}">
                <adec:decorative xmlns:adec="http://schemas.microsoft.com/office/drawing/2017/decorative" val="1"/>
              </a:ext>
            </a:extLst>
          </p:cNvPr>
          <p:cNvSpPr/>
          <p:nvPr/>
        </p:nvSpPr>
        <p:spPr bwMode="auto">
          <a:xfrm>
            <a:off x="2618003" y="3417674"/>
            <a:ext cx="1846133" cy="2143389"/>
          </a:xfrm>
          <a:prstGeom prst="roundRect">
            <a:avLst>
              <a:gd name="adj" fmla="val 10057"/>
            </a:avLst>
          </a:prstGeom>
          <a:solidFill>
            <a:schemeClr val="bg1"/>
          </a:solidFill>
          <a:ln w="12700" cap="rnd">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6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sp>
        <p:nvSpPr>
          <p:cNvPr id="22" name="Rectangle: Rounded Corners 10">
            <a:extLst>
              <a:ext uri="{FF2B5EF4-FFF2-40B4-BE49-F238E27FC236}">
                <a16:creationId xmlns:a16="http://schemas.microsoft.com/office/drawing/2014/main" id="{31C665A6-CF9C-4BB5-EEA8-BA0A38C73AFC}"/>
              </a:ext>
              <a:ext uri="{C183D7F6-B498-43B3-948B-1728B52AA6E4}">
                <adec:decorative xmlns:adec="http://schemas.microsoft.com/office/drawing/2017/decorative" val="1"/>
              </a:ext>
            </a:extLst>
          </p:cNvPr>
          <p:cNvSpPr/>
          <p:nvPr/>
        </p:nvSpPr>
        <p:spPr bwMode="auto">
          <a:xfrm>
            <a:off x="4516414" y="3417674"/>
            <a:ext cx="1846133" cy="2143389"/>
          </a:xfrm>
          <a:prstGeom prst="roundRect">
            <a:avLst>
              <a:gd name="adj" fmla="val 10057"/>
            </a:avLst>
          </a:prstGeom>
          <a:solidFill>
            <a:schemeClr val="bg1"/>
          </a:solidFill>
          <a:ln w="12700" cap="rnd">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6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sp>
        <p:nvSpPr>
          <p:cNvPr id="24" name="TextBox 23">
            <a:extLst>
              <a:ext uri="{FF2B5EF4-FFF2-40B4-BE49-F238E27FC236}">
                <a16:creationId xmlns:a16="http://schemas.microsoft.com/office/drawing/2014/main" id="{1C151C02-58A0-6533-EA08-E904CD65E7F1}"/>
              </a:ext>
            </a:extLst>
          </p:cNvPr>
          <p:cNvSpPr txBox="1"/>
          <p:nvPr/>
        </p:nvSpPr>
        <p:spPr>
          <a:xfrm>
            <a:off x="2495884" y="3011526"/>
            <a:ext cx="2090375" cy="246221"/>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GitHub Copilot</a:t>
            </a:r>
          </a:p>
        </p:txBody>
      </p:sp>
      <p:sp>
        <p:nvSpPr>
          <p:cNvPr id="26" name="TextBox 25">
            <a:extLst>
              <a:ext uri="{FF2B5EF4-FFF2-40B4-BE49-F238E27FC236}">
                <a16:creationId xmlns:a16="http://schemas.microsoft.com/office/drawing/2014/main" id="{B36BDA68-A038-1168-D846-C8552C10EDC9}"/>
              </a:ext>
            </a:extLst>
          </p:cNvPr>
          <p:cNvSpPr txBox="1"/>
          <p:nvPr/>
        </p:nvSpPr>
        <p:spPr>
          <a:xfrm>
            <a:off x="908470" y="3642385"/>
            <a:ext cx="1468381" cy="184666"/>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Agent Mode</a:t>
            </a:r>
          </a:p>
        </p:txBody>
      </p:sp>
      <p:sp>
        <p:nvSpPr>
          <p:cNvPr id="28" name="TextBox 27">
            <a:extLst>
              <a:ext uri="{FF2B5EF4-FFF2-40B4-BE49-F238E27FC236}">
                <a16:creationId xmlns:a16="http://schemas.microsoft.com/office/drawing/2014/main" id="{AA1F4151-2FEA-2E05-5E84-48EF83069F26}"/>
              </a:ext>
            </a:extLst>
          </p:cNvPr>
          <p:cNvSpPr txBox="1"/>
          <p:nvPr/>
        </p:nvSpPr>
        <p:spPr>
          <a:xfrm>
            <a:off x="792905" y="3997978"/>
            <a:ext cx="1699511" cy="73866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Sans Display"/>
                <a:cs typeface="Segoe Sans Text Light"/>
              </a:rPr>
              <a:t>AI-powered pair programmer, performing multi-step tasks at the developer’s command</a:t>
            </a:r>
            <a:endParaRPr lang="en-US" sz="1200" b="0" i="0" u="none" strike="noStrike" kern="0" cap="none" spc="0" normalizeH="0" baseline="0" noProof="0">
              <a:ln>
                <a:noFill/>
              </a:ln>
              <a:solidFill>
                <a:srgbClr val="000000"/>
              </a:solidFill>
              <a:effectLst/>
              <a:uLnTx/>
              <a:uFillTx/>
              <a:latin typeface="Segoe Sans Display"/>
              <a:cs typeface="Segoe Sans Text Light"/>
            </a:endParaRPr>
          </a:p>
        </p:txBody>
      </p:sp>
      <p:sp>
        <p:nvSpPr>
          <p:cNvPr id="30" name="TextBox 29">
            <a:extLst>
              <a:ext uri="{FF2B5EF4-FFF2-40B4-BE49-F238E27FC236}">
                <a16:creationId xmlns:a16="http://schemas.microsoft.com/office/drawing/2014/main" id="{47358A71-E002-B5B2-1BB8-9B3BFFB63F31}"/>
              </a:ext>
            </a:extLst>
          </p:cNvPr>
          <p:cNvSpPr txBox="1"/>
          <p:nvPr/>
        </p:nvSpPr>
        <p:spPr>
          <a:xfrm>
            <a:off x="2799516" y="3642385"/>
            <a:ext cx="1483108" cy="184666"/>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Coding Agent</a:t>
            </a:r>
          </a:p>
        </p:txBody>
      </p:sp>
      <p:sp>
        <p:nvSpPr>
          <p:cNvPr id="32" name="TextBox 31">
            <a:extLst>
              <a:ext uri="{FF2B5EF4-FFF2-40B4-BE49-F238E27FC236}">
                <a16:creationId xmlns:a16="http://schemas.microsoft.com/office/drawing/2014/main" id="{DC355AB8-7464-EED8-33CD-C0B3BFDFFCDE}"/>
              </a:ext>
            </a:extLst>
          </p:cNvPr>
          <p:cNvSpPr txBox="1"/>
          <p:nvPr/>
        </p:nvSpPr>
        <p:spPr>
          <a:xfrm>
            <a:off x="2691854" y="3997978"/>
            <a:ext cx="1698432" cy="1107996"/>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Sans Display"/>
                <a:cs typeface="Segoe Sans Text Light"/>
              </a:rPr>
              <a:t>AI-powered peer programmer, automating routine tasks and jobs to be done across the software lifecycle</a:t>
            </a:r>
            <a:endParaRPr lang="en-US" sz="1200" b="0" i="0" u="none" strike="noStrike" kern="0" cap="none" spc="0" normalizeH="0" baseline="0" noProof="0">
              <a:ln>
                <a:noFill/>
              </a:ln>
              <a:solidFill>
                <a:srgbClr val="000000"/>
              </a:solidFill>
              <a:effectLst/>
              <a:uLnTx/>
              <a:uFillTx/>
              <a:latin typeface="Segoe Sans Display"/>
              <a:cs typeface="Segoe Sans Text Ligh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a typeface="+mn-ea"/>
              <a:cs typeface="Segoe Sans Text Light" pitchFamily="2" charset="0"/>
            </a:endParaRPr>
          </a:p>
        </p:txBody>
      </p:sp>
      <p:sp>
        <p:nvSpPr>
          <p:cNvPr id="34" name="TextBox 33">
            <a:extLst>
              <a:ext uri="{FF2B5EF4-FFF2-40B4-BE49-F238E27FC236}">
                <a16:creationId xmlns:a16="http://schemas.microsoft.com/office/drawing/2014/main" id="{0945B0F2-FFBF-18EA-3DB1-B2C9C2537776}"/>
              </a:ext>
            </a:extLst>
          </p:cNvPr>
          <p:cNvSpPr txBox="1"/>
          <p:nvPr/>
        </p:nvSpPr>
        <p:spPr>
          <a:xfrm>
            <a:off x="4574370" y="3642385"/>
            <a:ext cx="1730220" cy="184666"/>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mn-cs"/>
              </a:rPr>
              <a:t>App Modernization</a:t>
            </a:r>
          </a:p>
        </p:txBody>
      </p:sp>
      <p:sp>
        <p:nvSpPr>
          <p:cNvPr id="36" name="TextBox 35">
            <a:extLst>
              <a:ext uri="{FF2B5EF4-FFF2-40B4-BE49-F238E27FC236}">
                <a16:creationId xmlns:a16="http://schemas.microsoft.com/office/drawing/2014/main" id="{3D32B5ED-6198-08A2-78A5-020FC10070B4}"/>
              </a:ext>
            </a:extLst>
          </p:cNvPr>
          <p:cNvSpPr txBox="1"/>
          <p:nvPr/>
        </p:nvSpPr>
        <p:spPr>
          <a:xfrm>
            <a:off x="4659876" y="3997978"/>
            <a:ext cx="1559210" cy="129266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Sans Display"/>
                <a:cs typeface="Segoe Sans Text Light"/>
              </a:rPr>
              <a:t>GitHub Copilot extends AI-assisted capabilities to accelerate modernization and upgrades for .NET </a:t>
            </a:r>
            <a:br>
              <a:rPr lang="en-US" sz="1200" b="0" i="0" u="none" strike="noStrike" kern="0" cap="none" spc="0" normalizeH="0" baseline="0" noProof="0">
                <a:ln>
                  <a:noFill/>
                </a:ln>
                <a:effectLst/>
                <a:uLnTx/>
                <a:uFillTx/>
                <a:latin typeface="Segoe Sans Display"/>
                <a:cs typeface="Segoe Sans Text Light" pitchFamily="2" charset="0"/>
              </a:rPr>
            </a:br>
            <a:r>
              <a:rPr kumimoji="0" lang="en-US" sz="1200" b="0" i="0" u="none" strike="noStrike" kern="0" cap="none" spc="0" normalizeH="0" baseline="0" noProof="0">
                <a:ln>
                  <a:noFill/>
                </a:ln>
                <a:solidFill>
                  <a:srgbClr val="000000"/>
                </a:solidFill>
                <a:effectLst/>
                <a:uLnTx/>
                <a:uFillTx/>
                <a:latin typeface="Segoe Sans Display"/>
                <a:cs typeface="Segoe Sans Text Light"/>
              </a:rPr>
              <a:t>and Java apps</a:t>
            </a:r>
            <a:endParaRPr lang="en-US" sz="1200" b="0" i="0" u="none" strike="noStrike" kern="0" cap="none" spc="0" normalizeH="0" baseline="0" noProof="0">
              <a:ln>
                <a:noFill/>
              </a:ln>
              <a:solidFill>
                <a:srgbClr val="000000"/>
              </a:solidFill>
              <a:effectLst/>
              <a:uLnTx/>
              <a:uFillTx/>
              <a:latin typeface="Segoe Sans Display"/>
              <a:cs typeface="Segoe Sans Text Light"/>
            </a:endParaRPr>
          </a:p>
        </p:txBody>
      </p:sp>
      <p:sp>
        <p:nvSpPr>
          <p:cNvPr id="38" name="TextBox 37">
            <a:extLst>
              <a:ext uri="{FF2B5EF4-FFF2-40B4-BE49-F238E27FC236}">
                <a16:creationId xmlns:a16="http://schemas.microsoft.com/office/drawing/2014/main" id="{610E96A5-11CF-C5E3-17D8-849D4DDAFAB8}"/>
              </a:ext>
            </a:extLst>
          </p:cNvPr>
          <p:cNvSpPr txBox="1"/>
          <p:nvPr/>
        </p:nvSpPr>
        <p:spPr>
          <a:xfrm>
            <a:off x="2136785" y="5702762"/>
            <a:ext cx="280857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a:cs typeface="Segoe Sans Display"/>
              </a:rPr>
              <a:t>Public Preview </a:t>
            </a:r>
            <a:endParaRPr lang="en-US" sz="900" b="0" i="0" u="none" strike="noStrike" kern="0" cap="none" spc="0" normalizeH="0" baseline="0" noProof="0">
              <a:ln>
                <a:noFill/>
              </a:ln>
              <a:solidFill>
                <a:srgbClr val="FFFFFF"/>
              </a:solidFill>
              <a:effectLst/>
              <a:uLnTx/>
              <a:uFillTx/>
              <a:latin typeface="Segoe Sans Display"/>
              <a:cs typeface="Segoe Sans Display"/>
            </a:endParaRPr>
          </a:p>
        </p:txBody>
      </p:sp>
      <p:sp>
        <p:nvSpPr>
          <p:cNvPr id="40" name="TextBox 39">
            <a:extLst>
              <a:ext uri="{FF2B5EF4-FFF2-40B4-BE49-F238E27FC236}">
                <a16:creationId xmlns:a16="http://schemas.microsoft.com/office/drawing/2014/main" id="{C5E8FB55-8245-11F7-F1AE-4237B4357201}"/>
              </a:ext>
            </a:extLst>
          </p:cNvPr>
          <p:cNvSpPr txBox="1"/>
          <p:nvPr/>
        </p:nvSpPr>
        <p:spPr>
          <a:xfrm>
            <a:off x="7120780" y="3192841"/>
            <a:ext cx="1697880" cy="246221"/>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SRE Agent</a:t>
            </a:r>
          </a:p>
        </p:txBody>
      </p:sp>
      <p:sp>
        <p:nvSpPr>
          <p:cNvPr id="42" name="TextBox 41">
            <a:extLst>
              <a:ext uri="{FF2B5EF4-FFF2-40B4-BE49-F238E27FC236}">
                <a16:creationId xmlns:a16="http://schemas.microsoft.com/office/drawing/2014/main" id="{DE9F74E5-8FFF-DBF9-3AC7-48580D985140}"/>
              </a:ext>
            </a:extLst>
          </p:cNvPr>
          <p:cNvSpPr txBox="1"/>
          <p:nvPr/>
        </p:nvSpPr>
        <p:spPr>
          <a:xfrm>
            <a:off x="7096123" y="3565326"/>
            <a:ext cx="1747196" cy="1015663"/>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a:cs typeface="Segoe Sans Text Light"/>
              </a:rPr>
              <a:t>AI-powered operator, continuously monitoring and optimizing apps </a:t>
            </a:r>
            <a:br>
              <a:rPr lang="en-US" sz="1200" b="0" i="0" u="none" strike="noStrike" kern="0" cap="none" spc="0" normalizeH="0" baseline="0" noProof="0">
                <a:ln>
                  <a:noFill/>
                </a:ln>
                <a:effectLst/>
                <a:uLnTx/>
                <a:uFillTx/>
                <a:latin typeface="Segoe Sans Display"/>
                <a:cs typeface="Segoe Sans Text Light" pitchFamily="2" charset="0"/>
              </a:rPr>
            </a:br>
            <a:r>
              <a:rPr kumimoji="0" lang="en-US" sz="1200" b="0" i="0" u="none" strike="noStrike" kern="0" cap="none" spc="0" normalizeH="0" baseline="0" noProof="0">
                <a:ln>
                  <a:noFill/>
                </a:ln>
                <a:solidFill>
                  <a:srgbClr val="FFFFFF"/>
                </a:solidFill>
                <a:effectLst/>
                <a:uLnTx/>
                <a:uFillTx/>
                <a:latin typeface="Segoe Sans Display"/>
                <a:cs typeface="Segoe Sans Text Light"/>
              </a:rPr>
              <a:t>in production</a:t>
            </a:r>
            <a:endParaRPr lang="en-US" sz="1200" b="0" i="0" u="none" strike="noStrike" kern="0" cap="none" spc="0" normalizeH="0" baseline="0" noProof="0">
              <a:ln>
                <a:noFill/>
              </a:ln>
              <a:solidFill>
                <a:srgbClr val="FFFFFF"/>
              </a:solidFill>
              <a:effectLst/>
              <a:uLnTx/>
              <a:uFillTx/>
              <a:latin typeface="Segoe Sans Display"/>
              <a:cs typeface="Segoe Sans Text Light"/>
            </a:endParaRPr>
          </a:p>
        </p:txBody>
      </p:sp>
      <p:sp>
        <p:nvSpPr>
          <p:cNvPr id="44" name="TextBox 43">
            <a:extLst>
              <a:ext uri="{FF2B5EF4-FFF2-40B4-BE49-F238E27FC236}">
                <a16:creationId xmlns:a16="http://schemas.microsoft.com/office/drawing/2014/main" id="{E8125DE5-4727-7686-C65D-E84156486D70}"/>
              </a:ext>
            </a:extLst>
          </p:cNvPr>
          <p:cNvSpPr txBox="1"/>
          <p:nvPr/>
        </p:nvSpPr>
        <p:spPr>
          <a:xfrm>
            <a:off x="7113582" y="5702762"/>
            <a:ext cx="1784388"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a:cs typeface="Segoe Sans Display"/>
              </a:rPr>
              <a:t>Public Preview </a:t>
            </a:r>
            <a:endParaRPr lang="en-US" sz="900" b="0" i="0" u="none" strike="noStrike" kern="0" cap="none" spc="0" normalizeH="0" baseline="0" noProof="0">
              <a:ln>
                <a:noFill/>
              </a:ln>
              <a:solidFill>
                <a:srgbClr val="FFFFFF"/>
              </a:solidFill>
              <a:effectLst/>
              <a:uLnTx/>
              <a:uFillTx/>
              <a:latin typeface="Segoe Sans Display"/>
              <a:cs typeface="Segoe Sans Display"/>
            </a:endParaRPr>
          </a:p>
        </p:txBody>
      </p:sp>
      <p:pic>
        <p:nvPicPr>
          <p:cNvPr id="46" name="Graphic 45">
            <a:extLst>
              <a:ext uri="{FF2B5EF4-FFF2-40B4-BE49-F238E27FC236}">
                <a16:creationId xmlns:a16="http://schemas.microsoft.com/office/drawing/2014/main" id="{F1D65BD4-71D2-7F81-FCC1-C804A2E8D65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6918" y="4064533"/>
            <a:ext cx="392153" cy="392153"/>
          </a:xfrm>
          <a:prstGeom prst="rect">
            <a:avLst/>
          </a:prstGeom>
        </p:spPr>
      </p:pic>
      <p:grpSp>
        <p:nvGrpSpPr>
          <p:cNvPr id="53" name="Group 52">
            <a:extLst>
              <a:ext uri="{FF2B5EF4-FFF2-40B4-BE49-F238E27FC236}">
                <a16:creationId xmlns:a16="http://schemas.microsoft.com/office/drawing/2014/main" id="{67DED219-C955-0423-17DB-2D61F9692257}"/>
              </a:ext>
              <a:ext uri="{C183D7F6-B498-43B3-948B-1728B52AA6E4}">
                <adec:decorative xmlns:adec="http://schemas.microsoft.com/office/drawing/2017/decorative" val="1"/>
              </a:ext>
            </a:extLst>
          </p:cNvPr>
          <p:cNvGrpSpPr/>
          <p:nvPr/>
        </p:nvGrpSpPr>
        <p:grpSpPr>
          <a:xfrm>
            <a:off x="3070737" y="2013079"/>
            <a:ext cx="940669" cy="940668"/>
            <a:chOff x="3404849" y="2062240"/>
            <a:chExt cx="940669" cy="940668"/>
          </a:xfrm>
        </p:grpSpPr>
        <p:sp>
          <p:nvSpPr>
            <p:cNvPr id="48" name="Oval 47">
              <a:extLst>
                <a:ext uri="{FF2B5EF4-FFF2-40B4-BE49-F238E27FC236}">
                  <a16:creationId xmlns:a16="http://schemas.microsoft.com/office/drawing/2014/main" id="{130B0498-E26D-0D34-31BB-B8C54A975A05}"/>
                </a:ext>
                <a:ext uri="{C183D7F6-B498-43B3-948B-1728B52AA6E4}">
                  <adec:decorative xmlns:adec="http://schemas.microsoft.com/office/drawing/2017/decorative" val="1"/>
                </a:ext>
              </a:extLst>
            </p:cNvPr>
            <p:cNvSpPr>
              <a:spLocks noChangeAspect="1"/>
            </p:cNvSpPr>
            <p:nvPr/>
          </p:nvSpPr>
          <p:spPr bwMode="auto">
            <a:xfrm>
              <a:off x="3404849" y="2062240"/>
              <a:ext cx="940669" cy="940668"/>
            </a:xfrm>
            <a:prstGeom prst="ellipse">
              <a:avLst/>
            </a:prstGeom>
            <a:solidFill>
              <a:srgbClr val="152237"/>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699" b="0" i="0" u="none" strike="noStrike" kern="0" cap="none" spc="0" normalizeH="0" baseline="0" noProof="0">
                <a:ln>
                  <a:noFill/>
                </a:ln>
                <a:solidFill>
                  <a:srgbClr val="FFFFFF"/>
                </a:solidFill>
                <a:effectLst/>
                <a:uLnTx/>
                <a:uFillTx/>
                <a:latin typeface="Segoe Sans Text Semibold" pitchFamily="2" charset="0"/>
                <a:ea typeface="+mn-ea"/>
                <a:cs typeface="+mn-cs"/>
              </a:endParaRPr>
            </a:p>
          </p:txBody>
        </p:sp>
        <p:grpSp>
          <p:nvGrpSpPr>
            <p:cNvPr id="49" name="Google Shape;1693;p69">
              <a:extLst>
                <a:ext uri="{FF2B5EF4-FFF2-40B4-BE49-F238E27FC236}">
                  <a16:creationId xmlns:a16="http://schemas.microsoft.com/office/drawing/2014/main" id="{59038CDB-502C-D9F0-6939-4E3EE69E7509}"/>
                </a:ext>
                <a:ext uri="{C183D7F6-B498-43B3-948B-1728B52AA6E4}">
                  <adec:decorative xmlns:adec="http://schemas.microsoft.com/office/drawing/2017/decorative" val="1"/>
                </a:ext>
              </a:extLst>
            </p:cNvPr>
            <p:cNvGrpSpPr/>
            <p:nvPr/>
          </p:nvGrpSpPr>
          <p:grpSpPr>
            <a:xfrm>
              <a:off x="3560762" y="2247893"/>
              <a:ext cx="628842" cy="520664"/>
              <a:chOff x="808339" y="246575"/>
              <a:chExt cx="6228425" cy="5199000"/>
            </a:xfrm>
            <a:solidFill>
              <a:srgbClr val="FFFFFF"/>
            </a:solidFill>
          </p:grpSpPr>
          <p:sp>
            <p:nvSpPr>
              <p:cNvPr id="50" name="Google Shape;1694;p69">
                <a:extLst>
                  <a:ext uri="{FF2B5EF4-FFF2-40B4-BE49-F238E27FC236}">
                    <a16:creationId xmlns:a16="http://schemas.microsoft.com/office/drawing/2014/main" id="{E3EC5E3F-F46D-A9A7-B9C5-E8E9A871CDB1}"/>
                  </a:ext>
                </a:extLst>
              </p:cNvPr>
              <p:cNvSpPr/>
              <p:nvPr/>
            </p:nvSpPr>
            <p:spPr>
              <a:xfrm>
                <a:off x="808339"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E"/>
                  </a:solidFill>
                  <a:effectLst/>
                  <a:uLnTx/>
                  <a:uFillTx/>
                  <a:latin typeface="Segoe Sans Text Light" pitchFamily="2" charset="0"/>
                  <a:ea typeface="+mn-ea"/>
                  <a:cs typeface="+mn-cs"/>
                </a:endParaRPr>
              </a:p>
            </p:txBody>
          </p:sp>
          <p:sp>
            <p:nvSpPr>
              <p:cNvPr id="51" name="Google Shape;1695;p69">
                <a:extLst>
                  <a:ext uri="{FF2B5EF4-FFF2-40B4-BE49-F238E27FC236}">
                    <a16:creationId xmlns:a16="http://schemas.microsoft.com/office/drawing/2014/main" id="{7CE7ABC9-050C-B4D5-43EC-C6F5E4C28867}"/>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E"/>
                  </a:solidFill>
                  <a:effectLst/>
                  <a:uLnTx/>
                  <a:uFillTx/>
                  <a:latin typeface="Segoe Sans Text Light" pitchFamily="2" charset="0"/>
                  <a:ea typeface="+mn-ea"/>
                  <a:cs typeface="+mn-cs"/>
                </a:endParaRPr>
              </a:p>
            </p:txBody>
          </p:sp>
          <p:sp>
            <p:nvSpPr>
              <p:cNvPr id="52" name="Google Shape;1696;p69">
                <a:extLst>
                  <a:ext uri="{FF2B5EF4-FFF2-40B4-BE49-F238E27FC236}">
                    <a16:creationId xmlns:a16="http://schemas.microsoft.com/office/drawing/2014/main" id="{F4027121-7D11-DBC0-0C23-79D9E86E3D6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FFFFFE"/>
                  </a:solidFill>
                  <a:effectLst/>
                  <a:uLnTx/>
                  <a:uFillTx/>
                  <a:latin typeface="Segoe Sans Text Light" pitchFamily="2" charset="0"/>
                  <a:ea typeface="+mn-ea"/>
                  <a:cs typeface="+mn-cs"/>
                </a:endParaRPr>
              </a:p>
            </p:txBody>
          </p:sp>
        </p:grpSp>
      </p:grpSp>
      <p:sp>
        <p:nvSpPr>
          <p:cNvPr id="55" name="Rectangle: Rounded Corners 10">
            <a:extLst>
              <a:ext uri="{FF2B5EF4-FFF2-40B4-BE49-F238E27FC236}">
                <a16:creationId xmlns:a16="http://schemas.microsoft.com/office/drawing/2014/main" id="{FCDED19D-C26B-DE4C-E167-7CD9B6B29ADA}"/>
              </a:ext>
              <a:ext uri="{C183D7F6-B498-43B3-948B-1728B52AA6E4}">
                <adec:decorative xmlns:adec="http://schemas.microsoft.com/office/drawing/2017/decorative" val="1"/>
              </a:ext>
            </a:extLst>
          </p:cNvPr>
          <p:cNvSpPr/>
          <p:nvPr/>
        </p:nvSpPr>
        <p:spPr bwMode="auto">
          <a:xfrm>
            <a:off x="9082936" y="2506632"/>
            <a:ext cx="2061251" cy="3507955"/>
          </a:xfrm>
          <a:prstGeom prst="roundRect">
            <a:avLst>
              <a:gd name="adj" fmla="val 10057"/>
            </a:avLst>
          </a:prstGeom>
          <a:solidFill>
            <a:srgbClr val="1944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57" name="TextBox 56">
            <a:extLst>
              <a:ext uri="{FF2B5EF4-FFF2-40B4-BE49-F238E27FC236}">
                <a16:creationId xmlns:a16="http://schemas.microsoft.com/office/drawing/2014/main" id="{8907182E-9CF8-8130-6D41-91A2D4515B9A}"/>
              </a:ext>
            </a:extLst>
          </p:cNvPr>
          <p:cNvSpPr txBox="1"/>
          <p:nvPr/>
        </p:nvSpPr>
        <p:spPr>
          <a:xfrm>
            <a:off x="9264621" y="3192841"/>
            <a:ext cx="1697880" cy="246221"/>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GitHub Models</a:t>
            </a:r>
          </a:p>
        </p:txBody>
      </p:sp>
      <p:sp>
        <p:nvSpPr>
          <p:cNvPr id="59" name="TextBox 58">
            <a:extLst>
              <a:ext uri="{FF2B5EF4-FFF2-40B4-BE49-F238E27FC236}">
                <a16:creationId xmlns:a16="http://schemas.microsoft.com/office/drawing/2014/main" id="{A554BC03-CECD-19BD-8356-737D4D9CEED5}"/>
              </a:ext>
            </a:extLst>
          </p:cNvPr>
          <p:cNvSpPr txBox="1"/>
          <p:nvPr/>
        </p:nvSpPr>
        <p:spPr>
          <a:xfrm>
            <a:off x="9086788" y="3565326"/>
            <a:ext cx="2053548" cy="1015663"/>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Sans Display"/>
                <a:cs typeface="Segoe Sans Text Light"/>
              </a:rPr>
              <a:t>Every developer can be an AI </a:t>
            </a:r>
            <a:r>
              <a:rPr kumimoji="0" lang="en-US" sz="1200">
                <a:solidFill>
                  <a:schemeClr val="bg1"/>
                </a:solidFill>
                <a:latin typeface="Segoe Sans Display"/>
                <a:cs typeface="Segoe Sans Display"/>
              </a:rPr>
              <a:t>developer</a:t>
            </a:r>
            <a:r>
              <a:rPr kumimoji="0" lang="en-US" sz="1200" b="0" i="0" u="none" strike="noStrike" kern="0" cap="none" spc="0" normalizeH="0" baseline="0" noProof="0">
                <a:ln>
                  <a:noFill/>
                </a:ln>
                <a:solidFill>
                  <a:schemeClr val="bg1"/>
                </a:solidFill>
                <a:effectLst/>
                <a:uLnTx/>
                <a:uFillTx/>
                <a:latin typeface="Segoe Sans Display"/>
                <a:cs typeface="Segoe Sans Text Light"/>
              </a:rPr>
              <a:t> with full model accessibility and fine-tuning in GitHub to speed app development</a:t>
            </a:r>
            <a:endParaRPr lang="en-US" sz="1200" b="0" i="0" u="none" strike="noStrike" kern="0" cap="none" spc="0" normalizeH="0" baseline="0" noProof="0">
              <a:ln>
                <a:noFill/>
              </a:ln>
              <a:solidFill>
                <a:schemeClr val="bg1"/>
              </a:solidFill>
              <a:effectLst/>
              <a:uLnTx/>
              <a:uFillTx/>
              <a:latin typeface="Segoe Sans Display"/>
              <a:cs typeface="Segoe Sans Text Light"/>
            </a:endParaRPr>
          </a:p>
        </p:txBody>
      </p:sp>
      <p:sp>
        <p:nvSpPr>
          <p:cNvPr id="61" name="TextBox 60">
            <a:extLst>
              <a:ext uri="{FF2B5EF4-FFF2-40B4-BE49-F238E27FC236}">
                <a16:creationId xmlns:a16="http://schemas.microsoft.com/office/drawing/2014/main" id="{893B81CB-BF39-3F21-6ABA-015D7B1D3F88}"/>
              </a:ext>
            </a:extLst>
          </p:cNvPr>
          <p:cNvSpPr txBox="1"/>
          <p:nvPr/>
        </p:nvSpPr>
        <p:spPr>
          <a:xfrm>
            <a:off x="9257423" y="5702762"/>
            <a:ext cx="1784388"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Sans Display"/>
                <a:cs typeface="Segoe Sans Display"/>
              </a:rPr>
              <a:t>Public Preview </a:t>
            </a:r>
            <a:endParaRPr lang="en-US" sz="900" b="0" i="0" u="none" strike="noStrike" kern="0" cap="none" spc="0" normalizeH="0" baseline="0" noProof="0">
              <a:ln>
                <a:noFill/>
              </a:ln>
              <a:solidFill>
                <a:srgbClr val="FFFFFF"/>
              </a:solidFill>
              <a:effectLst/>
              <a:uLnTx/>
              <a:uFillTx/>
              <a:latin typeface="Segoe Sans Display"/>
              <a:cs typeface="Segoe Sans Display"/>
            </a:endParaRPr>
          </a:p>
        </p:txBody>
      </p:sp>
      <p:grpSp>
        <p:nvGrpSpPr>
          <p:cNvPr id="65" name="Group 64">
            <a:extLst>
              <a:ext uri="{FF2B5EF4-FFF2-40B4-BE49-F238E27FC236}">
                <a16:creationId xmlns:a16="http://schemas.microsoft.com/office/drawing/2014/main" id="{68020ADF-6D10-6B27-C23C-E2E7250B2B64}"/>
              </a:ext>
              <a:ext uri="{C183D7F6-B498-43B3-948B-1728B52AA6E4}">
                <adec:decorative xmlns:adec="http://schemas.microsoft.com/office/drawing/2017/decorative" val="1"/>
              </a:ext>
            </a:extLst>
          </p:cNvPr>
          <p:cNvGrpSpPr/>
          <p:nvPr/>
        </p:nvGrpSpPr>
        <p:grpSpPr>
          <a:xfrm>
            <a:off x="9656163" y="2015860"/>
            <a:ext cx="940669" cy="940668"/>
            <a:chOff x="13593902" y="2065021"/>
            <a:chExt cx="940669" cy="940668"/>
          </a:xfrm>
        </p:grpSpPr>
        <p:sp>
          <p:nvSpPr>
            <p:cNvPr id="63" name="Oval 62">
              <a:extLst>
                <a:ext uri="{FF2B5EF4-FFF2-40B4-BE49-F238E27FC236}">
                  <a16:creationId xmlns:a16="http://schemas.microsoft.com/office/drawing/2014/main" id="{B2C18E59-861F-2A54-BFCE-7E63F4B367E2}"/>
                </a:ext>
                <a:ext uri="{C183D7F6-B498-43B3-948B-1728B52AA6E4}">
                  <adec:decorative xmlns:adec="http://schemas.microsoft.com/office/drawing/2017/decorative" val="1"/>
                </a:ext>
              </a:extLst>
            </p:cNvPr>
            <p:cNvSpPr>
              <a:spLocks noChangeAspect="1"/>
            </p:cNvSpPr>
            <p:nvPr/>
          </p:nvSpPr>
          <p:spPr bwMode="auto">
            <a:xfrm>
              <a:off x="13593902" y="2065021"/>
              <a:ext cx="940669" cy="940668"/>
            </a:xfrm>
            <a:prstGeom prst="ellipse">
              <a:avLst/>
            </a:prstGeom>
            <a:solidFill>
              <a:srgbClr val="152237"/>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699" b="0" i="0" u="none" strike="noStrike" kern="0" cap="none" spc="0" normalizeH="0" baseline="0" noProof="0">
                <a:ln>
                  <a:noFill/>
                </a:ln>
                <a:solidFill>
                  <a:srgbClr val="FFFFFF"/>
                </a:solidFill>
                <a:effectLst/>
                <a:uLnTx/>
                <a:uFillTx/>
                <a:latin typeface="Segoe Sans Text Semibold" pitchFamily="2" charset="0"/>
                <a:ea typeface="+mn-ea"/>
                <a:cs typeface="+mn-cs"/>
              </a:endParaRPr>
            </a:p>
          </p:txBody>
        </p:sp>
        <p:pic>
          <p:nvPicPr>
            <p:cNvPr id="64" name="Picture 63">
              <a:extLst>
                <a:ext uri="{FF2B5EF4-FFF2-40B4-BE49-F238E27FC236}">
                  <a16:creationId xmlns:a16="http://schemas.microsoft.com/office/drawing/2014/main" id="{C0F38CF6-819F-1203-9110-E06EA24D7D9B}"/>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3750680" y="2200041"/>
              <a:ext cx="627113" cy="627112"/>
            </a:xfrm>
            <a:prstGeom prst="rect">
              <a:avLst/>
            </a:prstGeom>
            <a:noFill/>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2090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69BA32DB-05D2-0BA1-F0A7-29AC0E6187C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7FE5473-111A-5ACD-BA45-E238F28AA925}"/>
              </a:ext>
            </a:extLst>
          </p:cNvPr>
          <p:cNvSpPr>
            <a:spLocks noGrp="1"/>
          </p:cNvSpPr>
          <p:nvPr>
            <p:ph type="title" idx="4294967295"/>
          </p:nvPr>
        </p:nvSpPr>
        <p:spPr>
          <a:xfrm>
            <a:off x="612506" y="2109009"/>
            <a:ext cx="10964862"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9600">
                <a:solidFill>
                  <a:schemeClr val="bg1"/>
                </a:solidFill>
                <a:latin typeface="Segoe Sans Display Semibold"/>
                <a:ea typeface="+mn-ea"/>
                <a:cs typeface="Segoe Sans Display Semibold"/>
              </a:rPr>
              <a:t>Where agents are used today</a:t>
            </a:r>
            <a:endParaRPr lang="en-US">
              <a:solidFill>
                <a:schemeClr val="bg1"/>
              </a:solidFill>
              <a:ea typeface="+mn-ea"/>
            </a:endParaRPr>
          </a:p>
        </p:txBody>
      </p:sp>
      <p:sp>
        <p:nvSpPr>
          <p:cNvPr id="2" name="Text Placeholder 1">
            <a:extLst>
              <a:ext uri="{FF2B5EF4-FFF2-40B4-BE49-F238E27FC236}">
                <a16:creationId xmlns:a16="http://schemas.microsoft.com/office/drawing/2014/main" id="{96134D74-650D-2436-158D-4C68453F8054}"/>
              </a:ext>
            </a:extLst>
          </p:cNvPr>
          <p:cNvSpPr>
            <a:spLocks noGrp="1"/>
          </p:cNvSpPr>
          <p:nvPr>
            <p:ph type="body" sz="quarter" idx="16"/>
          </p:nvPr>
        </p:nvSpPr>
        <p:spPr>
          <a:xfrm>
            <a:off x="612506" y="4772208"/>
            <a:ext cx="10964997" cy="664797"/>
          </a:xfrm>
        </p:spPr>
        <p:txBody>
          <a:bodyPr vert="horz" wrap="square" lIns="0" tIns="0" rIns="0" bIns="0" rtlCol="0" anchor="t">
            <a:spAutoFit/>
          </a:bodyPr>
          <a:lstStyle/>
          <a:p>
            <a:r>
              <a:rPr lang="en-US" sz="4800">
                <a:latin typeface="Segoe Sans Display"/>
                <a:cs typeface="Segoe UI Semilight"/>
              </a:rPr>
              <a:t>Customer use cases</a:t>
            </a:r>
          </a:p>
        </p:txBody>
      </p:sp>
      <p:sp>
        <p:nvSpPr>
          <p:cNvPr id="5" name="Slide Number Placeholder 5">
            <a:extLst>
              <a:ext uri="{FF2B5EF4-FFF2-40B4-BE49-F238E27FC236}">
                <a16:creationId xmlns:a16="http://schemas.microsoft.com/office/drawing/2014/main" id="{5D37CBA3-242D-67AE-2C7B-D20AF42CF71E}"/>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3394685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rgbClr val="0078D4"/>
                </a:solidFill>
                <a:latin typeface="Segoe Sans Text"/>
                <a:ea typeface="+mn-ea"/>
                <a:cs typeface="Segoe Sans Text"/>
              </a:rPr>
              <a:t>Agent use case #1</a:t>
            </a:r>
            <a:endParaRPr lang="en-US">
              <a:ea typeface="+mn-ea"/>
            </a:endParaRPr>
          </a:p>
        </p:txBody>
      </p:sp>
      <p:sp>
        <p:nvSpPr>
          <p:cNvPr id="6" name="Text Placeholder 1">
            <a:extLst>
              <a:ext uri="{FF2B5EF4-FFF2-40B4-BE49-F238E27FC236}">
                <a16:creationId xmlns:a16="http://schemas.microsoft.com/office/drawing/2014/main" id="{2A680AC5-424D-0BAC-AEB2-6A95EC25DC1D}"/>
              </a:ext>
            </a:extLst>
          </p:cNvPr>
          <p:cNvSpPr txBox="1">
            <a:spLocks/>
          </p:cNvSpPr>
          <p:nvPr/>
        </p:nvSpPr>
        <p:spPr>
          <a:xfrm>
            <a:off x="549122" y="926541"/>
            <a:ext cx="5468164" cy="369332"/>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0">
                <a:latin typeface="Segoe Sans Display"/>
                <a:cs typeface="Segoe Sans Display"/>
              </a:rPr>
              <a:t>Customer support and engagement</a:t>
            </a:r>
            <a:endParaRPr lang="en-US"/>
          </a:p>
        </p:txBody>
      </p:sp>
      <p:grpSp>
        <p:nvGrpSpPr>
          <p:cNvPr id="25" name="Group 24" descr="Diagram showing a Planner Agent connected to a customer and feeding into an orchestration loop of Plan, Thought, Action, and Observation. Below are Scanning Agent, Transfer Tool, and Risk Agent as supporting components.">
            <a:extLst>
              <a:ext uri="{FF2B5EF4-FFF2-40B4-BE49-F238E27FC236}">
                <a16:creationId xmlns:a16="http://schemas.microsoft.com/office/drawing/2014/main" id="{41C40D06-617B-6E6C-B52B-2C373C44667A}"/>
              </a:ext>
            </a:extLst>
          </p:cNvPr>
          <p:cNvGrpSpPr/>
          <p:nvPr/>
        </p:nvGrpSpPr>
        <p:grpSpPr>
          <a:xfrm>
            <a:off x="428922" y="1462606"/>
            <a:ext cx="5086897" cy="2861544"/>
            <a:chOff x="443299" y="1764530"/>
            <a:chExt cx="5086897" cy="2861544"/>
          </a:xfrm>
        </p:grpSpPr>
        <p:sp>
          <p:nvSpPr>
            <p:cNvPr id="10" name="Rectangle: Rounded Corners 2">
              <a:extLst>
                <a:ext uri="{FF2B5EF4-FFF2-40B4-BE49-F238E27FC236}">
                  <a16:creationId xmlns:a16="http://schemas.microsoft.com/office/drawing/2014/main" id="{F3B09C81-904D-A323-04C2-732CEFDBE086}"/>
                </a:ext>
                <a:ext uri="{C183D7F6-B498-43B3-948B-1728B52AA6E4}">
                  <adec:decorative xmlns:adec="http://schemas.microsoft.com/office/drawing/2017/decorative" val="1"/>
                </a:ext>
              </a:extLst>
            </p:cNvPr>
            <p:cNvSpPr/>
            <p:nvPr/>
          </p:nvSpPr>
          <p:spPr>
            <a:xfrm>
              <a:off x="443299" y="3161805"/>
              <a:ext cx="1363960"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Sans Display"/>
                  <a:cs typeface="Segoe Sans Display"/>
                </a:rPr>
                <a:t> </a:t>
              </a:r>
              <a:endParaRPr kumimoji="0" lang="en-CA" sz="1000" b="1" i="0" u="none" strike="noStrike" kern="0" cap="none" spc="0" normalizeH="0" baseline="0" noProof="0">
                <a:ln>
                  <a:noFill/>
                </a:ln>
                <a:solidFill>
                  <a:prstClr val="black"/>
                </a:solidFill>
                <a:effectLst/>
                <a:uLnTx/>
                <a:uFillTx/>
                <a:latin typeface="Segoe Sans Display"/>
                <a:cs typeface="Segoe Sans Display"/>
              </a:endParaRPr>
            </a:p>
          </p:txBody>
        </p:sp>
        <p:grpSp>
          <p:nvGrpSpPr>
            <p:cNvPr id="11" name="Group 10" descr="Planner agent">
              <a:extLst>
                <a:ext uri="{FF2B5EF4-FFF2-40B4-BE49-F238E27FC236}">
                  <a16:creationId xmlns:a16="http://schemas.microsoft.com/office/drawing/2014/main" id="{4AF8373C-26FD-03FD-4032-43BEBE7C24CA}"/>
                </a:ext>
              </a:extLst>
            </p:cNvPr>
            <p:cNvGrpSpPr/>
            <p:nvPr/>
          </p:nvGrpSpPr>
          <p:grpSpPr>
            <a:xfrm>
              <a:off x="445645" y="2966535"/>
              <a:ext cx="1514880" cy="326669"/>
              <a:chOff x="1007156" y="1491259"/>
              <a:chExt cx="2331706" cy="502809"/>
            </a:xfrm>
          </p:grpSpPr>
          <p:sp>
            <p:nvSpPr>
              <p:cNvPr id="23" name="!! purple box">
                <a:extLst>
                  <a:ext uri="{FF2B5EF4-FFF2-40B4-BE49-F238E27FC236}">
                    <a16:creationId xmlns:a16="http://schemas.microsoft.com/office/drawing/2014/main" id="{D0541D03-59CE-C186-C0BA-5FCD1684932D}"/>
                  </a:ext>
                  <a:ext uri="{C183D7F6-B498-43B3-948B-1728B52AA6E4}">
                    <adec:decorative xmlns:adec="http://schemas.microsoft.com/office/drawing/2017/decorative" val="1"/>
                  </a:ext>
                </a:extLst>
              </p:cNvPr>
              <p:cNvSpPr/>
              <p:nvPr/>
            </p:nvSpPr>
            <p:spPr bwMode="auto">
              <a:xfrm>
                <a:off x="1011594" y="1491259"/>
                <a:ext cx="2099411" cy="502809"/>
              </a:xfrm>
              <a:prstGeom prst="round2SameRect">
                <a:avLst>
                  <a:gd name="adj1" fmla="val 50000"/>
                  <a:gd name="adj2" fmla="val 0"/>
                </a:avLst>
              </a:prstGeom>
              <a:solidFill>
                <a:srgbClr val="463668"/>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Sans Display"/>
                    <a:cs typeface="Segoe Sans Display"/>
                  </a:rPr>
                  <a:t> </a:t>
                </a:r>
              </a:p>
            </p:txBody>
          </p:sp>
          <p:sp>
            <p:nvSpPr>
              <p:cNvPr id="24" name="TextBox 23">
                <a:extLst>
                  <a:ext uri="{FF2B5EF4-FFF2-40B4-BE49-F238E27FC236}">
                    <a16:creationId xmlns:a16="http://schemas.microsoft.com/office/drawing/2014/main" id="{2A939959-B39D-DDFF-5A8D-32598046DAF8}"/>
                  </a:ext>
                </a:extLst>
              </p:cNvPr>
              <p:cNvSpPr txBox="1"/>
              <p:nvPr/>
            </p:nvSpPr>
            <p:spPr>
              <a:xfrm>
                <a:off x="1007156" y="1524866"/>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Display"/>
                    <a:cs typeface="Segoe Sans Display"/>
                  </a:rPr>
                  <a:t>Planner agent</a:t>
                </a:r>
              </a:p>
            </p:txBody>
          </p:sp>
        </p:grpSp>
        <p:cxnSp>
          <p:nvCxnSpPr>
            <p:cNvPr id="12" name="Straight Connector 11">
              <a:extLst>
                <a:ext uri="{FF2B5EF4-FFF2-40B4-BE49-F238E27FC236}">
                  <a16:creationId xmlns:a16="http://schemas.microsoft.com/office/drawing/2014/main" id="{45800337-4066-D22A-178A-ABD603F98467}"/>
                </a:ext>
                <a:ext uri="{C183D7F6-B498-43B3-948B-1728B52AA6E4}">
                  <adec:decorative xmlns:adec="http://schemas.microsoft.com/office/drawing/2017/decorative" val="1"/>
                </a:ext>
              </a:extLst>
            </p:cNvPr>
            <p:cNvCxnSpPr>
              <a:cxnSpLocks/>
              <a:stCxn id="12" idx="3"/>
            </p:cNvCxnSpPr>
            <p:nvPr/>
          </p:nvCxnSpPr>
          <p:spPr>
            <a:xfrm flipV="1">
              <a:off x="1130509" y="2515361"/>
              <a:ext cx="2879" cy="451174"/>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Placeholder 23" descr="Profile image of maker.">
              <a:extLst>
                <a:ext uri="{FF2B5EF4-FFF2-40B4-BE49-F238E27FC236}">
                  <a16:creationId xmlns:a16="http://schemas.microsoft.com/office/drawing/2014/main" id="{A65796DC-99EC-33FD-1E70-2D56DD6B9467}"/>
                </a:ext>
              </a:extLst>
            </p:cNvPr>
            <p:cNvPicPr>
              <a:picLocks noChangeAspect="1"/>
            </p:cNvPicPr>
            <p:nvPr/>
          </p:nvPicPr>
          <p:blipFill>
            <a:blip r:embed="rId3"/>
            <a:srcRect/>
            <a:stretch/>
          </p:blipFill>
          <p:spPr>
            <a:xfrm>
              <a:off x="873073" y="1764530"/>
              <a:ext cx="528299" cy="528299"/>
            </a:xfrm>
            <a:prstGeom prst="ellipse">
              <a:avLst/>
            </a:prstGeom>
            <a:ln>
              <a:noFill/>
            </a:ln>
          </p:spPr>
        </p:pic>
        <p:sp>
          <p:nvSpPr>
            <p:cNvPr id="14" name="Text Placeholder 8">
              <a:extLst>
                <a:ext uri="{FF2B5EF4-FFF2-40B4-BE49-F238E27FC236}">
                  <a16:creationId xmlns:a16="http://schemas.microsoft.com/office/drawing/2014/main" id="{5F15DFEB-7DA1-3942-8C26-ECB0AAA71F0B}"/>
                </a:ext>
              </a:extLst>
            </p:cNvPr>
            <p:cNvSpPr txBox="1">
              <a:spLocks/>
            </p:cNvSpPr>
            <p:nvPr/>
          </p:nvSpPr>
          <p:spPr>
            <a:xfrm>
              <a:off x="705548" y="2305801"/>
              <a:ext cx="848248"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effectLst/>
                  <a:uLnTx/>
                  <a:uFillTx/>
                  <a:latin typeface="Segoe Sans Display"/>
                  <a:cs typeface="Segoe Sans Display"/>
                </a:rPr>
                <a:t>Customer</a:t>
              </a:r>
            </a:p>
          </p:txBody>
        </p:sp>
        <p:grpSp>
          <p:nvGrpSpPr>
            <p:cNvPr id="15" name="Group 14" descr="Circular diagram showing four connected steps: Thought, Action, Observation, and Plan">
              <a:extLst>
                <a:ext uri="{FF2B5EF4-FFF2-40B4-BE49-F238E27FC236}">
                  <a16:creationId xmlns:a16="http://schemas.microsoft.com/office/drawing/2014/main" id="{C90FCB45-3E21-C616-C934-4B03FFBC30FA}"/>
                </a:ext>
              </a:extLst>
            </p:cNvPr>
            <p:cNvGrpSpPr/>
            <p:nvPr/>
          </p:nvGrpSpPr>
          <p:grpSpPr>
            <a:xfrm>
              <a:off x="1807259" y="2272352"/>
              <a:ext cx="3722937" cy="2353722"/>
              <a:chOff x="1807259" y="2272352"/>
              <a:chExt cx="3722937" cy="2353722"/>
            </a:xfrm>
          </p:grpSpPr>
          <p:cxnSp>
            <p:nvCxnSpPr>
              <p:cNvPr id="16" name="Straight Connector 15">
                <a:extLst>
                  <a:ext uri="{FF2B5EF4-FFF2-40B4-BE49-F238E27FC236}">
                    <a16:creationId xmlns:a16="http://schemas.microsoft.com/office/drawing/2014/main" id="{0FFE5DF4-EA79-FC23-F1E1-31F106E0A5CC}"/>
                  </a:ext>
                  <a:ext uri="{C183D7F6-B498-43B3-948B-1728B52AA6E4}">
                    <adec:decorative xmlns:adec="http://schemas.microsoft.com/office/drawing/2017/decorative" val="0"/>
                  </a:ext>
                </a:extLst>
              </p:cNvPr>
              <p:cNvCxnSpPr>
                <a:cxnSpLocks/>
              </p:cNvCxnSpPr>
              <p:nvPr/>
            </p:nvCxnSpPr>
            <p:spPr>
              <a:xfrm>
                <a:off x="1807259" y="3464754"/>
                <a:ext cx="281736" cy="0"/>
              </a:xfrm>
              <a:prstGeom prst="line">
                <a:avLst/>
              </a:prstGeom>
              <a:ln w="22225">
                <a:solidFill>
                  <a:srgbClr val="0078D4"/>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17" name="Arrow: Curved Down 16">
                <a:extLst>
                  <a:ext uri="{FF2B5EF4-FFF2-40B4-BE49-F238E27FC236}">
                    <a16:creationId xmlns:a16="http://schemas.microsoft.com/office/drawing/2014/main" id="{595AFBCE-2277-6BB9-9093-D3189B8CF586}"/>
                  </a:ext>
                </a:extLst>
              </p:cNvPr>
              <p:cNvSpPr/>
              <p:nvPr/>
            </p:nvSpPr>
            <p:spPr bwMode="auto">
              <a:xfrm>
                <a:off x="2420891" y="2439185"/>
                <a:ext cx="2772115" cy="914196"/>
              </a:xfrm>
              <a:prstGeom prst="curvedDownArrow">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Sans Display"/>
                  <a:ea typeface="Segoe UI" pitchFamily="34" charset="0"/>
                  <a:cs typeface="Segoe Sans Display"/>
                </a:endParaRPr>
              </a:p>
            </p:txBody>
          </p:sp>
          <p:sp>
            <p:nvSpPr>
              <p:cNvPr id="18" name="Arrow: Curved Down 17">
                <a:extLst>
                  <a:ext uri="{FF2B5EF4-FFF2-40B4-BE49-F238E27FC236}">
                    <a16:creationId xmlns:a16="http://schemas.microsoft.com/office/drawing/2014/main" id="{727A3D99-93EC-3296-9EA4-1AB834FBA777}"/>
                  </a:ext>
                </a:extLst>
              </p:cNvPr>
              <p:cNvSpPr/>
              <p:nvPr/>
            </p:nvSpPr>
            <p:spPr bwMode="auto">
              <a:xfrm rot="10800000">
                <a:off x="2299106" y="3605100"/>
                <a:ext cx="2772115" cy="914196"/>
              </a:xfrm>
              <a:prstGeom prst="curvedDownArrow">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Sans Display"/>
                  <a:ea typeface="Segoe UI" pitchFamily="34" charset="0"/>
                  <a:cs typeface="Segoe Sans Display"/>
                </a:endParaRPr>
              </a:p>
            </p:txBody>
          </p:sp>
          <p:sp>
            <p:nvSpPr>
              <p:cNvPr id="19" name="Rectangle: Rounded Corners 18">
                <a:extLst>
                  <a:ext uri="{FF2B5EF4-FFF2-40B4-BE49-F238E27FC236}">
                    <a16:creationId xmlns:a16="http://schemas.microsoft.com/office/drawing/2014/main" id="{A97B0F44-5C38-D0B2-5514-0779A392E466}"/>
                  </a:ext>
                </a:extLst>
              </p:cNvPr>
              <p:cNvSpPr/>
              <p:nvPr/>
            </p:nvSpPr>
            <p:spPr bwMode="auto">
              <a:xfrm>
                <a:off x="2088995" y="3220483"/>
                <a:ext cx="1042005" cy="394952"/>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Segoe Sans Display"/>
                    <a:ea typeface="Segoe UI" pitchFamily="34" charset="0"/>
                    <a:cs typeface="Segoe Sans Display"/>
                  </a:rPr>
                  <a:t>Plan</a:t>
                </a:r>
              </a:p>
            </p:txBody>
          </p:sp>
          <p:sp>
            <p:nvSpPr>
              <p:cNvPr id="20" name="Rectangle: Rounded Corners 19">
                <a:extLst>
                  <a:ext uri="{FF2B5EF4-FFF2-40B4-BE49-F238E27FC236}">
                    <a16:creationId xmlns:a16="http://schemas.microsoft.com/office/drawing/2014/main" id="{86C1DB67-92A7-B6FF-9A88-C1E01AE05949}"/>
                  </a:ext>
                </a:extLst>
              </p:cNvPr>
              <p:cNvSpPr/>
              <p:nvPr/>
            </p:nvSpPr>
            <p:spPr bwMode="auto">
              <a:xfrm>
                <a:off x="3146250" y="2272352"/>
                <a:ext cx="1341942" cy="394952"/>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Segoe Sans Display"/>
                    <a:ea typeface="Segoe UI" pitchFamily="34" charset="0"/>
                    <a:cs typeface="Segoe Sans Display"/>
                  </a:rPr>
                  <a:t>Thought</a:t>
                </a:r>
              </a:p>
            </p:txBody>
          </p:sp>
          <p:sp>
            <p:nvSpPr>
              <p:cNvPr id="21" name="Rectangle: Rounded Corners 20">
                <a:extLst>
                  <a:ext uri="{FF2B5EF4-FFF2-40B4-BE49-F238E27FC236}">
                    <a16:creationId xmlns:a16="http://schemas.microsoft.com/office/drawing/2014/main" id="{DF3D978D-0436-3D61-6A08-D43F2DBCA5A6}"/>
                  </a:ext>
                </a:extLst>
              </p:cNvPr>
              <p:cNvSpPr/>
              <p:nvPr/>
            </p:nvSpPr>
            <p:spPr bwMode="auto">
              <a:xfrm>
                <a:off x="3146249" y="4231122"/>
                <a:ext cx="1417062" cy="394952"/>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dist" defTabSz="932472" fontAlgn="base">
                  <a:spcBef>
                    <a:spcPct val="0"/>
                  </a:spcBef>
                  <a:spcAft>
                    <a:spcPct val="0"/>
                  </a:spcAft>
                </a:pPr>
                <a:r>
                  <a:rPr lang="en-US" sz="1400">
                    <a:solidFill>
                      <a:srgbClr val="FFFFFF"/>
                    </a:solidFill>
                    <a:latin typeface="Segoe Sans Display"/>
                    <a:ea typeface="Segoe UI" pitchFamily="34" charset="0"/>
                    <a:cs typeface="Segoe Sans Display"/>
                  </a:rPr>
                  <a:t>Observation</a:t>
                </a:r>
              </a:p>
            </p:txBody>
          </p:sp>
          <p:sp>
            <p:nvSpPr>
              <p:cNvPr id="22" name="Rectangle: Rounded Corners 21">
                <a:extLst>
                  <a:ext uri="{FF2B5EF4-FFF2-40B4-BE49-F238E27FC236}">
                    <a16:creationId xmlns:a16="http://schemas.microsoft.com/office/drawing/2014/main" id="{77A037E0-C1EE-16B0-3623-9FB791F28007}"/>
                  </a:ext>
                </a:extLst>
              </p:cNvPr>
              <p:cNvSpPr/>
              <p:nvPr/>
            </p:nvSpPr>
            <p:spPr bwMode="auto">
              <a:xfrm>
                <a:off x="4488191" y="3328988"/>
                <a:ext cx="1042005" cy="394952"/>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solidFill>
                      <a:srgbClr val="FFFFFF"/>
                    </a:solidFill>
                    <a:latin typeface="Segoe Sans Display"/>
                    <a:ea typeface="Segoe UI" pitchFamily="34" charset="0"/>
                    <a:cs typeface="Segoe Sans Display"/>
                  </a:rPr>
                  <a:t>Action</a:t>
                </a:r>
              </a:p>
            </p:txBody>
          </p:sp>
        </p:grpSp>
      </p:grpSp>
      <p:sp>
        <p:nvSpPr>
          <p:cNvPr id="27" name="TextBox 26">
            <a:extLst>
              <a:ext uri="{FF2B5EF4-FFF2-40B4-BE49-F238E27FC236}">
                <a16:creationId xmlns:a16="http://schemas.microsoft.com/office/drawing/2014/main" id="{25A05C52-1920-7F77-CE52-5AF66F3C9C95}"/>
              </a:ext>
              <a:ext uri="{C183D7F6-B498-43B3-948B-1728B52AA6E4}">
                <adec:decorative xmlns:adec="http://schemas.microsoft.com/office/drawing/2017/decorative" val="1"/>
              </a:ext>
            </a:extLst>
          </p:cNvPr>
          <p:cNvSpPr txBox="1"/>
          <p:nvPr/>
        </p:nvSpPr>
        <p:spPr>
          <a:xfrm>
            <a:off x="3245093" y="2991279"/>
            <a:ext cx="100286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Sans Display"/>
                <a:cs typeface="Segoe Sans Display"/>
              </a:rPr>
              <a:t>Orchestration</a:t>
            </a:r>
          </a:p>
        </p:txBody>
      </p:sp>
      <p:cxnSp>
        <p:nvCxnSpPr>
          <p:cNvPr id="29" name="Straight Connector 28">
            <a:extLst>
              <a:ext uri="{FF2B5EF4-FFF2-40B4-BE49-F238E27FC236}">
                <a16:creationId xmlns:a16="http://schemas.microsoft.com/office/drawing/2014/main" id="{0103EA2E-D570-3350-582C-94C1E1F7BF18}"/>
              </a:ext>
              <a:ext uri="{C183D7F6-B498-43B3-948B-1728B52AA6E4}">
                <adec:decorative xmlns:adec="http://schemas.microsoft.com/office/drawing/2017/decorative" val="1"/>
              </a:ext>
            </a:extLst>
          </p:cNvPr>
          <p:cNvCxnSpPr/>
          <p:nvPr/>
        </p:nvCxnSpPr>
        <p:spPr>
          <a:xfrm>
            <a:off x="6258878" y="1167374"/>
            <a:ext cx="0" cy="4600876"/>
          </a:xfrm>
          <a:prstGeom prst="line">
            <a:avLst/>
          </a:prstGeom>
          <a:ln>
            <a:solidFill>
              <a:srgbClr val="8661C5">
                <a:alpha val="49000"/>
              </a:srgbClr>
            </a:solidFill>
          </a:ln>
        </p:spPr>
        <p:style>
          <a:lnRef idx="1">
            <a:schemeClr val="accent1"/>
          </a:lnRef>
          <a:fillRef idx="0">
            <a:schemeClr val="accent1"/>
          </a:fillRef>
          <a:effectRef idx="0">
            <a:schemeClr val="accent1"/>
          </a:effectRef>
          <a:fontRef idx="minor">
            <a:schemeClr val="tx1"/>
          </a:fontRef>
        </p:style>
      </p:cxnSp>
      <p:sp>
        <p:nvSpPr>
          <p:cNvPr id="31" name="Rectangle: Rounded Corners 2">
            <a:extLst>
              <a:ext uri="{FF2B5EF4-FFF2-40B4-BE49-F238E27FC236}">
                <a16:creationId xmlns:a16="http://schemas.microsoft.com/office/drawing/2014/main" id="{BB380105-F644-6AAC-2531-D0FD5CA1BAA4}"/>
              </a:ext>
              <a:ext uri="{C183D7F6-B498-43B3-948B-1728B52AA6E4}">
                <adec:decorative xmlns:adec="http://schemas.microsoft.com/office/drawing/2017/decorative" val="1"/>
              </a:ext>
            </a:extLst>
          </p:cNvPr>
          <p:cNvSpPr/>
          <p:nvPr/>
        </p:nvSpPr>
        <p:spPr>
          <a:xfrm>
            <a:off x="1509171" y="4713330"/>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Sans Display"/>
                <a:cs typeface="Segoe Sans Display"/>
              </a:rPr>
              <a:t> </a:t>
            </a:r>
            <a:endParaRPr kumimoji="0" lang="en-CA" sz="1000" b="1" i="0" u="none" strike="noStrike" kern="0" cap="none" spc="0" normalizeH="0" baseline="0" noProof="0">
              <a:ln>
                <a:noFill/>
              </a:ln>
              <a:solidFill>
                <a:prstClr val="black"/>
              </a:solidFill>
              <a:effectLst/>
              <a:uLnTx/>
              <a:uFillTx/>
              <a:latin typeface="Segoe Sans Display"/>
              <a:cs typeface="Segoe Sans Display"/>
            </a:endParaRPr>
          </a:p>
        </p:txBody>
      </p:sp>
      <p:grpSp>
        <p:nvGrpSpPr>
          <p:cNvPr id="35" name="Group 34" descr="Scanning agent">
            <a:extLst>
              <a:ext uri="{FF2B5EF4-FFF2-40B4-BE49-F238E27FC236}">
                <a16:creationId xmlns:a16="http://schemas.microsoft.com/office/drawing/2014/main" id="{F3077976-B533-E153-A75D-14C13756BCCA}"/>
              </a:ext>
            </a:extLst>
          </p:cNvPr>
          <p:cNvGrpSpPr/>
          <p:nvPr/>
        </p:nvGrpSpPr>
        <p:grpSpPr>
          <a:xfrm>
            <a:off x="1463941" y="4563803"/>
            <a:ext cx="1514880" cy="326669"/>
            <a:chOff x="969828" y="1491259"/>
            <a:chExt cx="2331707" cy="502809"/>
          </a:xfrm>
        </p:grpSpPr>
        <p:sp>
          <p:nvSpPr>
            <p:cNvPr id="33" name="!! purple box">
              <a:extLst>
                <a:ext uri="{FF2B5EF4-FFF2-40B4-BE49-F238E27FC236}">
                  <a16:creationId xmlns:a16="http://schemas.microsoft.com/office/drawing/2014/main" id="{390515CD-A2F8-0BF6-DCAF-AA4C7C298486}"/>
                </a:ext>
                <a:ext uri="{C183D7F6-B498-43B3-948B-1728B52AA6E4}">
                  <adec:decorative xmlns:adec="http://schemas.microsoft.com/office/drawing/2017/decorative" val="1"/>
                </a:ext>
              </a:extLst>
            </p:cNvPr>
            <p:cNvSpPr/>
            <p:nvPr/>
          </p:nvSpPr>
          <p:spPr bwMode="auto">
            <a:xfrm>
              <a:off x="1031142" y="1491259"/>
              <a:ext cx="2099412" cy="502809"/>
            </a:xfrm>
            <a:prstGeom prst="round2SameRect">
              <a:avLst>
                <a:gd name="adj1" fmla="val 50000"/>
                <a:gd name="adj2" fmla="val 0"/>
              </a:avLst>
            </a:prstGeom>
            <a:solidFill>
              <a:srgbClr val="8661C5"/>
            </a:solidFill>
            <a:ln w="9525" cap="flat" cmpd="sng" algn="ctr">
              <a:solidFill>
                <a:srgbClr val="8661C5"/>
              </a:solid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Sans Display"/>
                  <a:cs typeface="Segoe Sans Display"/>
                </a:rPr>
                <a:t> </a:t>
              </a:r>
            </a:p>
          </p:txBody>
        </p:sp>
        <p:sp>
          <p:nvSpPr>
            <p:cNvPr id="34" name="TextBox 33">
              <a:extLst>
                <a:ext uri="{FF2B5EF4-FFF2-40B4-BE49-F238E27FC236}">
                  <a16:creationId xmlns:a16="http://schemas.microsoft.com/office/drawing/2014/main" id="{CFF12149-C4A5-84B9-7999-CC04841A2021}"/>
                </a:ext>
              </a:extLst>
            </p:cNvPr>
            <p:cNvSpPr txBox="1"/>
            <p:nvPr/>
          </p:nvSpPr>
          <p:spPr>
            <a:xfrm>
              <a:off x="969828" y="1529297"/>
              <a:ext cx="2331707"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Display"/>
                  <a:cs typeface="Segoe Sans Display"/>
                </a:rPr>
                <a:t>Scanning agent</a:t>
              </a:r>
            </a:p>
          </p:txBody>
        </p:sp>
      </p:grpSp>
      <p:sp>
        <p:nvSpPr>
          <p:cNvPr id="37" name="TextBox 36">
            <a:extLst>
              <a:ext uri="{FF2B5EF4-FFF2-40B4-BE49-F238E27FC236}">
                <a16:creationId xmlns:a16="http://schemas.microsoft.com/office/drawing/2014/main" id="{44F47C10-3DEA-B451-441D-D2E1A3D0BC78}"/>
              </a:ext>
            </a:extLst>
          </p:cNvPr>
          <p:cNvSpPr txBox="1">
            <a:spLocks/>
          </p:cNvSpPr>
          <p:nvPr/>
        </p:nvSpPr>
        <p:spPr>
          <a:xfrm>
            <a:off x="1422052" y="5744491"/>
            <a:ext cx="1445685" cy="307777"/>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Display"/>
                <a:cs typeface="Segoe Sans Display"/>
              </a:rPr>
              <a:t>Scans images for identity and billing confirmation</a:t>
            </a:r>
          </a:p>
        </p:txBody>
      </p:sp>
      <p:sp>
        <p:nvSpPr>
          <p:cNvPr id="39" name="Rectangle: Rounded Corners 2">
            <a:extLst>
              <a:ext uri="{FF2B5EF4-FFF2-40B4-BE49-F238E27FC236}">
                <a16:creationId xmlns:a16="http://schemas.microsoft.com/office/drawing/2014/main" id="{1A0B9BDE-0C9A-17A7-905B-C7E24EF9FDA6}"/>
              </a:ext>
              <a:ext uri="{C183D7F6-B498-43B3-948B-1728B52AA6E4}">
                <adec:decorative xmlns:adec="http://schemas.microsoft.com/office/drawing/2017/decorative" val="1"/>
              </a:ext>
            </a:extLst>
          </p:cNvPr>
          <p:cNvSpPr/>
          <p:nvPr/>
        </p:nvSpPr>
        <p:spPr>
          <a:xfrm>
            <a:off x="3029670" y="4713330"/>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Sans Display"/>
                <a:cs typeface="Segoe Sans Display"/>
              </a:rPr>
              <a:t> </a:t>
            </a:r>
            <a:endParaRPr kumimoji="0" lang="en-CA" sz="1000" b="1" i="0" u="none" strike="noStrike" kern="0" cap="none" spc="0" normalizeH="0" baseline="0" noProof="0">
              <a:ln>
                <a:noFill/>
              </a:ln>
              <a:solidFill>
                <a:prstClr val="black"/>
              </a:solidFill>
              <a:effectLst/>
              <a:uLnTx/>
              <a:uFillTx/>
              <a:latin typeface="Segoe Sans Display"/>
              <a:cs typeface="Segoe Sans Display"/>
            </a:endParaRPr>
          </a:p>
        </p:txBody>
      </p:sp>
      <p:grpSp>
        <p:nvGrpSpPr>
          <p:cNvPr id="43" name="Group 42" descr="Transfer tool">
            <a:extLst>
              <a:ext uri="{FF2B5EF4-FFF2-40B4-BE49-F238E27FC236}">
                <a16:creationId xmlns:a16="http://schemas.microsoft.com/office/drawing/2014/main" id="{5B44C80A-4EC7-C512-2D7D-8C1B3C15897E}"/>
              </a:ext>
            </a:extLst>
          </p:cNvPr>
          <p:cNvGrpSpPr/>
          <p:nvPr/>
        </p:nvGrpSpPr>
        <p:grpSpPr>
          <a:xfrm>
            <a:off x="2961484" y="4563803"/>
            <a:ext cx="1514881" cy="326669"/>
            <a:chOff x="918855" y="1491259"/>
            <a:chExt cx="2331706" cy="502809"/>
          </a:xfrm>
        </p:grpSpPr>
        <p:sp>
          <p:nvSpPr>
            <p:cNvPr id="41" name="!! purple box">
              <a:extLst>
                <a:ext uri="{FF2B5EF4-FFF2-40B4-BE49-F238E27FC236}">
                  <a16:creationId xmlns:a16="http://schemas.microsoft.com/office/drawing/2014/main" id="{EB9FC231-A656-3AF8-9008-7C00D1BE93EA}"/>
                </a:ext>
                <a:ext uri="{C183D7F6-B498-43B3-948B-1728B52AA6E4}">
                  <adec:decorative xmlns:adec="http://schemas.microsoft.com/office/drawing/2017/decorative" val="1"/>
                </a:ext>
              </a:extLst>
            </p:cNvPr>
            <p:cNvSpPr/>
            <p:nvPr/>
          </p:nvSpPr>
          <p:spPr bwMode="auto">
            <a:xfrm>
              <a:off x="1031142" y="1491259"/>
              <a:ext cx="2099412" cy="502809"/>
            </a:xfrm>
            <a:prstGeom prst="round2SameRect">
              <a:avLst>
                <a:gd name="adj1" fmla="val 50000"/>
                <a:gd name="adj2" fmla="val 0"/>
              </a:avLst>
            </a:prstGeom>
            <a:solidFill>
              <a:srgbClr val="225B62"/>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Sans Display"/>
                  <a:cs typeface="Segoe Sans Display"/>
                </a:rPr>
                <a:t> </a:t>
              </a:r>
            </a:p>
          </p:txBody>
        </p:sp>
        <p:sp>
          <p:nvSpPr>
            <p:cNvPr id="42" name="TextBox 41">
              <a:extLst>
                <a:ext uri="{FF2B5EF4-FFF2-40B4-BE49-F238E27FC236}">
                  <a16:creationId xmlns:a16="http://schemas.microsoft.com/office/drawing/2014/main" id="{770A818C-D6D2-BC27-AA8E-261ADB91D54E}"/>
                </a:ext>
              </a:extLst>
            </p:cNvPr>
            <p:cNvSpPr txBox="1"/>
            <p:nvPr/>
          </p:nvSpPr>
          <p:spPr>
            <a:xfrm>
              <a:off x="918855" y="1529297"/>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Sans Display"/>
                  <a:cs typeface="Segoe Sans Display"/>
                </a:rPr>
                <a:t>Transfer tool</a:t>
              </a:r>
            </a:p>
          </p:txBody>
        </p:sp>
      </p:grpSp>
      <p:sp>
        <p:nvSpPr>
          <p:cNvPr id="45" name="TextBox 44">
            <a:extLst>
              <a:ext uri="{FF2B5EF4-FFF2-40B4-BE49-F238E27FC236}">
                <a16:creationId xmlns:a16="http://schemas.microsoft.com/office/drawing/2014/main" id="{FE31B923-1754-D279-FC5A-DE8DFFBF4F31}"/>
              </a:ext>
            </a:extLst>
          </p:cNvPr>
          <p:cNvSpPr txBox="1">
            <a:spLocks/>
          </p:cNvSpPr>
          <p:nvPr/>
        </p:nvSpPr>
        <p:spPr>
          <a:xfrm>
            <a:off x="2947945" y="5744491"/>
            <a:ext cx="1445685" cy="461665"/>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Display"/>
                <a:cs typeface="Segoe Sans Display"/>
              </a:rPr>
              <a:t>Performs account transfers with function calling</a:t>
            </a:r>
          </a:p>
        </p:txBody>
      </p:sp>
      <p:sp>
        <p:nvSpPr>
          <p:cNvPr id="47" name="Rectangle: Rounded Corners 2">
            <a:extLst>
              <a:ext uri="{FF2B5EF4-FFF2-40B4-BE49-F238E27FC236}">
                <a16:creationId xmlns:a16="http://schemas.microsoft.com/office/drawing/2014/main" id="{937D13BE-4246-A291-7ECF-CD8B9BC5B75D}"/>
              </a:ext>
              <a:ext uri="{C183D7F6-B498-43B3-948B-1728B52AA6E4}">
                <adec:decorative xmlns:adec="http://schemas.microsoft.com/office/drawing/2017/decorative" val="1"/>
              </a:ext>
            </a:extLst>
          </p:cNvPr>
          <p:cNvSpPr/>
          <p:nvPr/>
        </p:nvSpPr>
        <p:spPr>
          <a:xfrm>
            <a:off x="4554329" y="4699063"/>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Sans Display"/>
                <a:cs typeface="Segoe Sans Display"/>
              </a:rPr>
              <a:t> </a:t>
            </a:r>
            <a:endParaRPr kumimoji="0" lang="en-CA" sz="1000" b="1" i="0" u="none" strike="noStrike" kern="0" cap="none" spc="0" normalizeH="0" baseline="0" noProof="0">
              <a:ln>
                <a:noFill/>
              </a:ln>
              <a:solidFill>
                <a:prstClr val="black"/>
              </a:solidFill>
              <a:effectLst/>
              <a:uLnTx/>
              <a:uFillTx/>
              <a:latin typeface="Segoe Sans Display"/>
              <a:cs typeface="Segoe Sans Display"/>
            </a:endParaRPr>
          </a:p>
        </p:txBody>
      </p:sp>
      <p:grpSp>
        <p:nvGrpSpPr>
          <p:cNvPr id="51" name="Group 50" descr="Risk agent">
            <a:extLst>
              <a:ext uri="{FF2B5EF4-FFF2-40B4-BE49-F238E27FC236}">
                <a16:creationId xmlns:a16="http://schemas.microsoft.com/office/drawing/2014/main" id="{DF1A2234-9FD7-384D-C286-688C06395A36}"/>
              </a:ext>
            </a:extLst>
          </p:cNvPr>
          <p:cNvGrpSpPr/>
          <p:nvPr/>
        </p:nvGrpSpPr>
        <p:grpSpPr>
          <a:xfrm>
            <a:off x="4517380" y="4549537"/>
            <a:ext cx="1514879" cy="326669"/>
            <a:chOff x="982574" y="1491259"/>
            <a:chExt cx="2331705" cy="502809"/>
          </a:xfrm>
        </p:grpSpPr>
        <p:sp>
          <p:nvSpPr>
            <p:cNvPr id="49" name="!! purple box">
              <a:extLst>
                <a:ext uri="{FF2B5EF4-FFF2-40B4-BE49-F238E27FC236}">
                  <a16:creationId xmlns:a16="http://schemas.microsoft.com/office/drawing/2014/main" id="{2C68D3F9-8B18-9D75-490B-BE56EC511282}"/>
                </a:ext>
                <a:ext uri="{C183D7F6-B498-43B3-948B-1728B52AA6E4}">
                  <adec:decorative xmlns:adec="http://schemas.microsoft.com/office/drawing/2017/decorative" val="1"/>
                </a:ext>
              </a:extLst>
            </p:cNvPr>
            <p:cNvSpPr/>
            <p:nvPr/>
          </p:nvSpPr>
          <p:spPr bwMode="auto">
            <a:xfrm>
              <a:off x="1031142" y="1491259"/>
              <a:ext cx="2099412" cy="502809"/>
            </a:xfrm>
            <a:prstGeom prst="round2SameRect">
              <a:avLst>
                <a:gd name="adj1" fmla="val 50000"/>
                <a:gd name="adj2" fmla="val 0"/>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Sans Display"/>
                  <a:cs typeface="Segoe Sans Display"/>
                </a:rPr>
                <a:t> </a:t>
              </a:r>
            </a:p>
          </p:txBody>
        </p:sp>
        <p:sp>
          <p:nvSpPr>
            <p:cNvPr id="50" name="TextBox 49">
              <a:extLst>
                <a:ext uri="{FF2B5EF4-FFF2-40B4-BE49-F238E27FC236}">
                  <a16:creationId xmlns:a16="http://schemas.microsoft.com/office/drawing/2014/main" id="{7B038094-2491-9E3A-5A0D-8D50CFB71068}"/>
                </a:ext>
              </a:extLst>
            </p:cNvPr>
            <p:cNvSpPr txBox="1"/>
            <p:nvPr/>
          </p:nvSpPr>
          <p:spPr>
            <a:xfrm>
              <a:off x="982574" y="1522326"/>
              <a:ext cx="2331705"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Display"/>
                  <a:cs typeface="Segoe Sans Display"/>
                </a:rPr>
                <a:t>Risk agent</a:t>
              </a:r>
            </a:p>
          </p:txBody>
        </p:sp>
      </p:grpSp>
      <p:sp>
        <p:nvSpPr>
          <p:cNvPr id="53" name="TextBox 52">
            <a:extLst>
              <a:ext uri="{FF2B5EF4-FFF2-40B4-BE49-F238E27FC236}">
                <a16:creationId xmlns:a16="http://schemas.microsoft.com/office/drawing/2014/main" id="{8540D222-9C08-5DB8-609F-99685AA341B0}"/>
              </a:ext>
            </a:extLst>
          </p:cNvPr>
          <p:cNvSpPr txBox="1">
            <a:spLocks/>
          </p:cNvSpPr>
          <p:nvPr/>
        </p:nvSpPr>
        <p:spPr>
          <a:xfrm>
            <a:off x="4444045" y="5744491"/>
            <a:ext cx="1573240" cy="461665"/>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Display"/>
                <a:cs typeface="Segoe Sans Display"/>
              </a:rPr>
              <a:t>Analyzes historical online conversation for risk assessment and mitigation</a:t>
            </a:r>
          </a:p>
        </p:txBody>
      </p:sp>
      <p:pic>
        <p:nvPicPr>
          <p:cNvPr id="55" name="Picture 54">
            <a:extLst>
              <a:ext uri="{FF2B5EF4-FFF2-40B4-BE49-F238E27FC236}">
                <a16:creationId xmlns:a16="http://schemas.microsoft.com/office/drawing/2014/main" id="{AC15AFDB-7EFE-5089-FBCD-3D41F4CE105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946" y="4935147"/>
            <a:ext cx="459568" cy="459568"/>
          </a:xfrm>
          <a:prstGeom prst="rect">
            <a:avLst/>
          </a:prstGeom>
        </p:spPr>
      </p:pic>
      <p:pic>
        <p:nvPicPr>
          <p:cNvPr id="57" name="Picture 56">
            <a:extLst>
              <a:ext uri="{FF2B5EF4-FFF2-40B4-BE49-F238E27FC236}">
                <a16:creationId xmlns:a16="http://schemas.microsoft.com/office/drawing/2014/main" id="{62BB632E-0831-05C2-5F9B-6E2EDC9ADBF2}"/>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00881" y="4929821"/>
            <a:ext cx="459568" cy="459568"/>
          </a:xfrm>
          <a:prstGeom prst="rect">
            <a:avLst/>
          </a:prstGeom>
        </p:spPr>
      </p:pic>
      <p:cxnSp>
        <p:nvCxnSpPr>
          <p:cNvPr id="59" name="Straight Connector 58">
            <a:extLst>
              <a:ext uri="{FF2B5EF4-FFF2-40B4-BE49-F238E27FC236}">
                <a16:creationId xmlns:a16="http://schemas.microsoft.com/office/drawing/2014/main" id="{EFDBC7CB-09FB-3BE9-98DA-35D75D847443}"/>
              </a:ext>
              <a:ext uri="{C183D7F6-B498-43B3-948B-1728B52AA6E4}">
                <adec:decorative xmlns:adec="http://schemas.microsoft.com/office/drawing/2017/decorative" val="1"/>
              </a:ext>
            </a:extLst>
          </p:cNvPr>
          <p:cNvCxnSpPr>
            <a:cxnSpLocks/>
          </p:cNvCxnSpPr>
          <p:nvPr/>
        </p:nvCxnSpPr>
        <p:spPr>
          <a:xfrm>
            <a:off x="5711921" y="3162830"/>
            <a:ext cx="0" cy="1321522"/>
          </a:xfrm>
          <a:prstGeom prst="line">
            <a:avLst/>
          </a:prstGeom>
          <a:ln w="22225">
            <a:solidFill>
              <a:srgbClr val="0078D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1" name="Picture 6">
            <a:extLst>
              <a:ext uri="{FF2B5EF4-FFF2-40B4-BE49-F238E27FC236}">
                <a16:creationId xmlns:a16="http://schemas.microsoft.com/office/drawing/2014/main" id="{26E07835-19D0-AD00-7C20-3D87F277950C}"/>
              </a:ext>
              <a:ext uri="{C183D7F6-B498-43B3-948B-1728B52AA6E4}">
                <adec:decorative xmlns:adec="http://schemas.microsoft.com/office/drawing/2017/decorative" val="1"/>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30322" y="1265692"/>
            <a:ext cx="886526" cy="88652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5C4C8DFA-E4A0-52F9-05F4-606DCF62E147}"/>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25441" y="4974829"/>
            <a:ext cx="436282" cy="436282"/>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13">
            <a:extLst>
              <a:ext uri="{FF2B5EF4-FFF2-40B4-BE49-F238E27FC236}">
                <a16:creationId xmlns:a16="http://schemas.microsoft.com/office/drawing/2014/main" id="{2DF3D0D7-A741-87A5-9AB0-13F508945AE3}"/>
              </a:ext>
            </a:extLst>
          </p:cNvPr>
          <p:cNvSpPr txBox="1">
            <a:spLocks/>
          </p:cNvSpPr>
          <p:nvPr/>
        </p:nvSpPr>
        <p:spPr>
          <a:xfrm>
            <a:off x="8179817" y="926541"/>
            <a:ext cx="2187535" cy="369332"/>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sz="2400">
                <a:latin typeface="Segoe Sans Display"/>
                <a:cs typeface="Segoe Sans Display"/>
              </a:rPr>
              <a:t>Customer story</a:t>
            </a:r>
          </a:p>
        </p:txBody>
      </p:sp>
      <p:sp>
        <p:nvSpPr>
          <p:cNvPr id="67" name="Text Placeholder 8">
            <a:extLst>
              <a:ext uri="{FF2B5EF4-FFF2-40B4-BE49-F238E27FC236}">
                <a16:creationId xmlns:a16="http://schemas.microsoft.com/office/drawing/2014/main" id="{3ABD3115-9F7F-69A4-347D-717D0BCEC712}"/>
              </a:ext>
            </a:extLst>
          </p:cNvPr>
          <p:cNvSpPr txBox="1">
            <a:spLocks/>
          </p:cNvSpPr>
          <p:nvPr/>
        </p:nvSpPr>
        <p:spPr>
          <a:xfrm>
            <a:off x="6512341" y="2060018"/>
            <a:ext cx="5250138" cy="1077218"/>
          </a:xfrm>
          <a:prstGeom prst="rect">
            <a:avLst/>
          </a:prstGeom>
        </p:spPr>
        <p:txBody>
          <a:bodyPr vert="horz" wrap="square" lIns="0" tIns="0" rIns="0" bIns="0" rtlCol="0" anchor="b">
            <a:spAutoFit/>
          </a:bodyPr>
          <a:lstStyle>
            <a:lvl1pPr marL="0" indent="0" algn="l" defTabSz="914400" rtl="0" eaLnBrk="1" latinLnBrk="0" hangingPunct="1">
              <a:lnSpc>
                <a:spcPct val="90000"/>
              </a:lnSpc>
              <a:spcBef>
                <a:spcPts val="0"/>
              </a:spcBef>
              <a:spcAft>
                <a:spcPts val="1200"/>
              </a:spcAft>
              <a:buFont typeface="Wingdings" pitchFamily="2" charset="2"/>
              <a:buNone/>
              <a:defRPr sz="1800" kern="1200">
                <a:solidFill>
                  <a:schemeClr val="tx1"/>
                </a:solidFill>
                <a:latin typeface="+mj-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Display"/>
                <a:cs typeface="Segoe Sans Display"/>
              </a:rPr>
              <a:t>Commerzbank developed a banking avatar that allows customers to get the questions answered in natural spoken language. </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Display"/>
                <a:cs typeface="Segoe Sans Display"/>
              </a:rPr>
              <a:t>The avatar can provide information about the customer’s banking products and enables the digital execution unblocking a current credit card or changing limits.  </a:t>
            </a:r>
          </a:p>
        </p:txBody>
      </p:sp>
      <p:pic>
        <p:nvPicPr>
          <p:cNvPr id="69" name="Picture 68" descr="Diagram of an agent-based architecture. It includes an Account Endpoint (APIM) at the top, App Logic for governance, and an Agent that uses Knowledge (grounding and memory) and Actions (capabilities like single/multiple calls, search, workflows). Context is stored in threads for memory and planning. Foundation models support the agent. On the right, API Hub connects to Downstream APIs and Workflows/Processes such as Logic Apps and Azure Functions.">
            <a:extLst>
              <a:ext uri="{FF2B5EF4-FFF2-40B4-BE49-F238E27FC236}">
                <a16:creationId xmlns:a16="http://schemas.microsoft.com/office/drawing/2014/main" id="{908887FE-E2E4-15ED-344A-7948E03410B8}"/>
              </a:ext>
              <a:ext uri="{C183D7F6-B498-43B3-948B-1728B52AA6E4}">
                <adec:decorative xmlns:adec="http://schemas.microsoft.com/office/drawing/2017/decorative" val="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60469" y="3343016"/>
            <a:ext cx="3852227" cy="2630141"/>
          </a:xfrm>
          <a:prstGeom prst="rect">
            <a:avLst/>
          </a:prstGeom>
        </p:spPr>
      </p:pic>
      <p:pic>
        <p:nvPicPr>
          <p:cNvPr id="71" name="Picture 70">
            <a:extLst>
              <a:ext uri="{FF2B5EF4-FFF2-40B4-BE49-F238E27FC236}">
                <a16:creationId xmlns:a16="http://schemas.microsoft.com/office/drawing/2014/main" id="{E10AA3B9-79D7-84B2-0C5F-14A5539EA9D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9227" y="3051456"/>
            <a:ext cx="459568" cy="459568"/>
          </a:xfrm>
          <a:prstGeom prst="rect">
            <a:avLst/>
          </a:prstGeom>
        </p:spPr>
      </p:pic>
      <p:cxnSp>
        <p:nvCxnSpPr>
          <p:cNvPr id="73" name="Straight Connector 72">
            <a:extLst>
              <a:ext uri="{FF2B5EF4-FFF2-40B4-BE49-F238E27FC236}">
                <a16:creationId xmlns:a16="http://schemas.microsoft.com/office/drawing/2014/main" id="{D41A70CD-C727-D90C-FA79-9C15198D541E}"/>
              </a:ext>
              <a:ext uri="{C183D7F6-B498-43B3-948B-1728B52AA6E4}">
                <adec:decorative xmlns:adec="http://schemas.microsoft.com/office/drawing/2017/decorative" val="1"/>
              </a:ext>
            </a:extLst>
          </p:cNvPr>
          <p:cNvCxnSpPr>
            <a:cxnSpLocks/>
          </p:cNvCxnSpPr>
          <p:nvPr/>
        </p:nvCxnSpPr>
        <p:spPr>
          <a:xfrm>
            <a:off x="5430368" y="3162830"/>
            <a:ext cx="281736" cy="0"/>
          </a:xfrm>
          <a:prstGeom prst="line">
            <a:avLst/>
          </a:prstGeom>
          <a:ln w="22225">
            <a:solidFill>
              <a:srgbClr val="0078D4"/>
            </a:solidFill>
            <a:headEnd type="none" w="lg"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723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rgbClr val="0078D4"/>
                </a:solidFill>
                <a:latin typeface="Segoe Sans Text"/>
                <a:ea typeface="+mn-ea"/>
                <a:cs typeface="Segoe Sans Text"/>
              </a:rPr>
              <a:t>Agent use case #2</a:t>
            </a:r>
            <a:endParaRPr lang="en-US">
              <a:ea typeface="+mn-ea"/>
            </a:endParaRPr>
          </a:p>
        </p:txBody>
      </p:sp>
      <p:sp>
        <p:nvSpPr>
          <p:cNvPr id="3" name="Text Placeholder 2">
            <a:extLst>
              <a:ext uri="{FF2B5EF4-FFF2-40B4-BE49-F238E27FC236}">
                <a16:creationId xmlns:a16="http://schemas.microsoft.com/office/drawing/2014/main" id="{78B2111B-9E36-9281-4F12-103C84CDA285}"/>
              </a:ext>
            </a:extLst>
          </p:cNvPr>
          <p:cNvSpPr txBox="1">
            <a:spLocks/>
          </p:cNvSpPr>
          <p:nvPr/>
        </p:nvSpPr>
        <p:spPr>
          <a:xfrm>
            <a:off x="549122" y="954408"/>
            <a:ext cx="5229186" cy="369332"/>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0">
                <a:latin typeface="Segoe Sans Display"/>
                <a:cs typeface="Segoe Sans Display"/>
              </a:rPr>
              <a:t>Sales and marketing support agent</a:t>
            </a:r>
            <a:endParaRPr lang="en-US">
              <a:latin typeface="Segoe Sans Display"/>
              <a:cs typeface="Segoe Sans Display"/>
            </a:endParaRPr>
          </a:p>
        </p:txBody>
      </p:sp>
      <p:grpSp>
        <p:nvGrpSpPr>
          <p:cNvPr id="24" name="Group 23" descr="Diagram showing a Planner Agent connected to a user and feeding into an orchestration loop of Plan, Thought, Action, and Observation. Below are three supporting components: Data analysis agent, Market research agent, and Slide creation agent.">
            <a:extLst>
              <a:ext uri="{FF2B5EF4-FFF2-40B4-BE49-F238E27FC236}">
                <a16:creationId xmlns:a16="http://schemas.microsoft.com/office/drawing/2014/main" id="{2594069C-5B91-5BE5-BB29-C0D7F36875C0}"/>
              </a:ext>
            </a:extLst>
          </p:cNvPr>
          <p:cNvGrpSpPr/>
          <p:nvPr/>
        </p:nvGrpSpPr>
        <p:grpSpPr>
          <a:xfrm>
            <a:off x="393790" y="1515570"/>
            <a:ext cx="5318314" cy="3011914"/>
            <a:chOff x="408167" y="1774362"/>
            <a:chExt cx="5318314" cy="3011914"/>
          </a:xfrm>
        </p:grpSpPr>
        <p:sp>
          <p:nvSpPr>
            <p:cNvPr id="9" name="Rectangle: Rounded Corners 2">
              <a:extLst>
                <a:ext uri="{FF2B5EF4-FFF2-40B4-BE49-F238E27FC236}">
                  <a16:creationId xmlns:a16="http://schemas.microsoft.com/office/drawing/2014/main" id="{9B834905-58B6-EF70-55F3-9768E883EB7E}"/>
                </a:ext>
              </a:extLst>
            </p:cNvPr>
            <p:cNvSpPr/>
            <p:nvPr/>
          </p:nvSpPr>
          <p:spPr>
            <a:xfrm>
              <a:off x="443299" y="3161805"/>
              <a:ext cx="1363960"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Sans Display"/>
                  <a:cs typeface="Segoe Sans Display"/>
                </a:rPr>
                <a:t> </a:t>
              </a:r>
              <a:endParaRPr kumimoji="0" lang="en-CA" sz="1000" b="1" i="0" u="none" strike="noStrike" kern="0" cap="none" spc="0" normalizeH="0" baseline="0" noProof="0">
                <a:ln>
                  <a:noFill/>
                </a:ln>
                <a:solidFill>
                  <a:prstClr val="black"/>
                </a:solidFill>
                <a:effectLst/>
                <a:uLnTx/>
                <a:uFillTx/>
                <a:latin typeface="Segoe Sans Display"/>
                <a:cs typeface="Segoe Sans Display"/>
              </a:endParaRPr>
            </a:p>
          </p:txBody>
        </p:sp>
        <p:grpSp>
          <p:nvGrpSpPr>
            <p:cNvPr id="10" name="Group 9">
              <a:extLst>
                <a:ext uri="{FF2B5EF4-FFF2-40B4-BE49-F238E27FC236}">
                  <a16:creationId xmlns:a16="http://schemas.microsoft.com/office/drawing/2014/main" id="{E4F88031-EF2D-CC65-2CED-DEF6F3FF9582}"/>
                </a:ext>
              </a:extLst>
            </p:cNvPr>
            <p:cNvGrpSpPr/>
            <p:nvPr/>
          </p:nvGrpSpPr>
          <p:grpSpPr>
            <a:xfrm>
              <a:off x="408167" y="2966535"/>
              <a:ext cx="1514880" cy="326669"/>
              <a:chOff x="949470" y="1491259"/>
              <a:chExt cx="2331706" cy="502809"/>
            </a:xfrm>
          </p:grpSpPr>
          <p:sp>
            <p:nvSpPr>
              <p:cNvPr id="22" name="!! purple box">
                <a:extLst>
                  <a:ext uri="{FF2B5EF4-FFF2-40B4-BE49-F238E27FC236}">
                    <a16:creationId xmlns:a16="http://schemas.microsoft.com/office/drawing/2014/main" id="{B595D9A9-5535-35BD-2476-EF7A6E370589}"/>
                  </a:ext>
                  <a:ext uri="{C183D7F6-B498-43B3-948B-1728B52AA6E4}">
                    <adec:decorative xmlns:adec="http://schemas.microsoft.com/office/drawing/2017/decorative" val="1"/>
                  </a:ext>
                </a:extLst>
              </p:cNvPr>
              <p:cNvSpPr/>
              <p:nvPr/>
            </p:nvSpPr>
            <p:spPr bwMode="auto">
              <a:xfrm>
                <a:off x="1011594" y="1491259"/>
                <a:ext cx="2099411" cy="502809"/>
              </a:xfrm>
              <a:prstGeom prst="round2SameRect">
                <a:avLst>
                  <a:gd name="adj1" fmla="val 50000"/>
                  <a:gd name="adj2" fmla="val 0"/>
                </a:avLst>
              </a:prstGeom>
              <a:solidFill>
                <a:srgbClr val="463668"/>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Sans Display"/>
                    <a:cs typeface="Segoe Sans Display"/>
                  </a:rPr>
                  <a:t> </a:t>
                </a:r>
              </a:p>
            </p:txBody>
          </p:sp>
          <p:sp>
            <p:nvSpPr>
              <p:cNvPr id="23" name="TextBox 22">
                <a:extLst>
                  <a:ext uri="{FF2B5EF4-FFF2-40B4-BE49-F238E27FC236}">
                    <a16:creationId xmlns:a16="http://schemas.microsoft.com/office/drawing/2014/main" id="{80EE6D25-FF6B-0607-C3C7-F09F233DEEFE}"/>
                  </a:ext>
                </a:extLst>
              </p:cNvPr>
              <p:cNvSpPr txBox="1"/>
              <p:nvPr/>
            </p:nvSpPr>
            <p:spPr>
              <a:xfrm>
                <a:off x="949470" y="1551997"/>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Display"/>
                    <a:cs typeface="Segoe Sans Display"/>
                  </a:rPr>
                  <a:t>Planner agent</a:t>
                </a:r>
              </a:p>
            </p:txBody>
          </p:sp>
        </p:grpSp>
        <p:cxnSp>
          <p:nvCxnSpPr>
            <p:cNvPr id="11" name="Straight Connector 10">
              <a:extLst>
                <a:ext uri="{FF2B5EF4-FFF2-40B4-BE49-F238E27FC236}">
                  <a16:creationId xmlns:a16="http://schemas.microsoft.com/office/drawing/2014/main" id="{401AFF30-123E-DDBE-F380-F80374EFD537}"/>
                </a:ext>
              </a:extLst>
            </p:cNvPr>
            <p:cNvCxnSpPr>
              <a:cxnSpLocks/>
              <a:stCxn id="12" idx="3"/>
            </p:cNvCxnSpPr>
            <p:nvPr/>
          </p:nvCxnSpPr>
          <p:spPr>
            <a:xfrm flipV="1">
              <a:off x="1130509" y="2515361"/>
              <a:ext cx="2879" cy="451174"/>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Placeholder 23" descr="Profile image of maker.">
              <a:extLst>
                <a:ext uri="{FF2B5EF4-FFF2-40B4-BE49-F238E27FC236}">
                  <a16:creationId xmlns:a16="http://schemas.microsoft.com/office/drawing/2014/main" id="{38A1D363-D652-9DC2-7ED9-1E62E263AFB8}"/>
                </a:ext>
              </a:extLst>
            </p:cNvPr>
            <p:cNvPicPr>
              <a:picLocks noChangeAspect="1"/>
            </p:cNvPicPr>
            <p:nvPr/>
          </p:nvPicPr>
          <p:blipFill>
            <a:blip r:embed="rId3"/>
            <a:srcRect/>
            <a:stretch/>
          </p:blipFill>
          <p:spPr>
            <a:xfrm>
              <a:off x="873073" y="1774362"/>
              <a:ext cx="528299" cy="528299"/>
            </a:xfrm>
            <a:prstGeom prst="ellipse">
              <a:avLst/>
            </a:prstGeom>
            <a:ln>
              <a:noFill/>
            </a:ln>
          </p:spPr>
        </p:pic>
        <p:sp>
          <p:nvSpPr>
            <p:cNvPr id="13" name="Text Placeholder 8">
              <a:extLst>
                <a:ext uri="{FF2B5EF4-FFF2-40B4-BE49-F238E27FC236}">
                  <a16:creationId xmlns:a16="http://schemas.microsoft.com/office/drawing/2014/main" id="{67AB50B1-0841-985D-454E-C30C878B3741}"/>
                </a:ext>
              </a:extLst>
            </p:cNvPr>
            <p:cNvSpPr txBox="1">
              <a:spLocks/>
            </p:cNvSpPr>
            <p:nvPr/>
          </p:nvSpPr>
          <p:spPr>
            <a:xfrm>
              <a:off x="705548" y="2305801"/>
              <a:ext cx="848248"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effectLst/>
                  <a:uLnTx/>
                  <a:uFillTx/>
                  <a:latin typeface="Segoe Sans Display"/>
                  <a:cs typeface="Segoe Sans Display"/>
                </a:rPr>
                <a:t>User</a:t>
              </a:r>
            </a:p>
          </p:txBody>
        </p:sp>
        <p:cxnSp>
          <p:nvCxnSpPr>
            <p:cNvPr id="14" name="Straight Connector 13">
              <a:extLst>
                <a:ext uri="{FF2B5EF4-FFF2-40B4-BE49-F238E27FC236}">
                  <a16:creationId xmlns:a16="http://schemas.microsoft.com/office/drawing/2014/main" id="{EE95BAF5-82C6-1928-7605-B45E041500A8}"/>
                </a:ext>
              </a:extLst>
            </p:cNvPr>
            <p:cNvCxnSpPr>
              <a:cxnSpLocks/>
            </p:cNvCxnSpPr>
            <p:nvPr/>
          </p:nvCxnSpPr>
          <p:spPr>
            <a:xfrm>
              <a:off x="1807259" y="3464754"/>
              <a:ext cx="281736" cy="0"/>
            </a:xfrm>
            <a:prstGeom prst="line">
              <a:avLst/>
            </a:prstGeom>
            <a:ln w="22225">
              <a:solidFill>
                <a:srgbClr val="0078D4"/>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F8E71A1-AD4D-4C8E-5C3E-C1E1AD55E325}"/>
                </a:ext>
              </a:extLst>
            </p:cNvPr>
            <p:cNvCxnSpPr>
              <a:cxnSpLocks/>
            </p:cNvCxnSpPr>
            <p:nvPr/>
          </p:nvCxnSpPr>
          <p:spPr>
            <a:xfrm>
              <a:off x="5726298" y="3464754"/>
              <a:ext cx="0" cy="1321522"/>
            </a:xfrm>
            <a:prstGeom prst="line">
              <a:avLst/>
            </a:prstGeom>
            <a:ln w="22225">
              <a:solidFill>
                <a:srgbClr val="0078D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Arrow: Curved Down 15">
              <a:extLst>
                <a:ext uri="{FF2B5EF4-FFF2-40B4-BE49-F238E27FC236}">
                  <a16:creationId xmlns:a16="http://schemas.microsoft.com/office/drawing/2014/main" id="{7E647F6C-BC79-6912-6D9A-67F922A72EA0}"/>
                </a:ext>
              </a:extLst>
            </p:cNvPr>
            <p:cNvSpPr/>
            <p:nvPr/>
          </p:nvSpPr>
          <p:spPr bwMode="auto">
            <a:xfrm>
              <a:off x="2420891" y="2439185"/>
              <a:ext cx="2772115" cy="914196"/>
            </a:xfrm>
            <a:prstGeom prst="curvedDownArrow">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Sans Display"/>
                <a:ea typeface="Segoe UI" pitchFamily="34" charset="0"/>
                <a:cs typeface="Segoe Sans Display"/>
              </a:endParaRPr>
            </a:p>
          </p:txBody>
        </p:sp>
        <p:sp>
          <p:nvSpPr>
            <p:cNvPr id="17" name="Arrow: Curved Down 16">
              <a:extLst>
                <a:ext uri="{FF2B5EF4-FFF2-40B4-BE49-F238E27FC236}">
                  <a16:creationId xmlns:a16="http://schemas.microsoft.com/office/drawing/2014/main" id="{783713A7-7BD0-6083-3C16-88701BFDE02F}"/>
                </a:ext>
              </a:extLst>
            </p:cNvPr>
            <p:cNvSpPr/>
            <p:nvPr/>
          </p:nvSpPr>
          <p:spPr bwMode="auto">
            <a:xfrm rot="10800000">
              <a:off x="2299106" y="3605100"/>
              <a:ext cx="2772115" cy="914196"/>
            </a:xfrm>
            <a:prstGeom prst="curvedDownArrow">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Sans Display"/>
                <a:ea typeface="Segoe UI" pitchFamily="34" charset="0"/>
                <a:cs typeface="Segoe Sans Display"/>
              </a:endParaRPr>
            </a:p>
          </p:txBody>
        </p:sp>
        <p:sp>
          <p:nvSpPr>
            <p:cNvPr id="18" name="Rectangle: Rounded Corners 17">
              <a:extLst>
                <a:ext uri="{FF2B5EF4-FFF2-40B4-BE49-F238E27FC236}">
                  <a16:creationId xmlns:a16="http://schemas.microsoft.com/office/drawing/2014/main" id="{52134B4B-A259-92D2-EDB8-10471ED083B9}"/>
                </a:ext>
              </a:extLst>
            </p:cNvPr>
            <p:cNvSpPr/>
            <p:nvPr/>
          </p:nvSpPr>
          <p:spPr bwMode="auto">
            <a:xfrm>
              <a:off x="2088995" y="3220483"/>
              <a:ext cx="1042005" cy="394952"/>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Segoe Sans Display"/>
                  <a:ea typeface="Segoe UI" pitchFamily="34" charset="0"/>
                  <a:cs typeface="Segoe Sans Display"/>
                </a:rPr>
                <a:t>Plan</a:t>
              </a:r>
            </a:p>
          </p:txBody>
        </p:sp>
        <p:sp>
          <p:nvSpPr>
            <p:cNvPr id="19" name="Rectangle: Rounded Corners 18">
              <a:extLst>
                <a:ext uri="{FF2B5EF4-FFF2-40B4-BE49-F238E27FC236}">
                  <a16:creationId xmlns:a16="http://schemas.microsoft.com/office/drawing/2014/main" id="{6A81DBAE-9CF0-2ECD-4217-CA85B14A6E89}"/>
                </a:ext>
              </a:extLst>
            </p:cNvPr>
            <p:cNvSpPr/>
            <p:nvPr/>
          </p:nvSpPr>
          <p:spPr bwMode="auto">
            <a:xfrm>
              <a:off x="3146250" y="2272352"/>
              <a:ext cx="1341942" cy="394952"/>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Segoe Sans Display"/>
                  <a:ea typeface="Segoe UI" pitchFamily="34" charset="0"/>
                  <a:cs typeface="Segoe Sans Display"/>
                </a:rPr>
                <a:t>Thought</a:t>
              </a:r>
            </a:p>
          </p:txBody>
        </p:sp>
        <p:sp>
          <p:nvSpPr>
            <p:cNvPr id="20" name="Rectangle: Rounded Corners 19">
              <a:extLst>
                <a:ext uri="{FF2B5EF4-FFF2-40B4-BE49-F238E27FC236}">
                  <a16:creationId xmlns:a16="http://schemas.microsoft.com/office/drawing/2014/main" id="{EEEADB2B-ED4D-60D0-9F67-ED93AA27868F}"/>
                </a:ext>
              </a:extLst>
            </p:cNvPr>
            <p:cNvSpPr/>
            <p:nvPr/>
          </p:nvSpPr>
          <p:spPr bwMode="auto">
            <a:xfrm>
              <a:off x="3146249" y="4231122"/>
              <a:ext cx="1417062" cy="394952"/>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dist" defTabSz="932472" fontAlgn="base">
                <a:spcBef>
                  <a:spcPct val="0"/>
                </a:spcBef>
                <a:spcAft>
                  <a:spcPct val="0"/>
                </a:spcAft>
              </a:pPr>
              <a:r>
                <a:rPr lang="en-US" sz="1400">
                  <a:solidFill>
                    <a:srgbClr val="FFFFFF"/>
                  </a:solidFill>
                  <a:latin typeface="Segoe Sans Display"/>
                  <a:ea typeface="Segoe UI" pitchFamily="34" charset="0"/>
                  <a:cs typeface="Segoe Sans Display"/>
                </a:rPr>
                <a:t>Observation</a:t>
              </a:r>
            </a:p>
          </p:txBody>
        </p:sp>
        <p:cxnSp>
          <p:nvCxnSpPr>
            <p:cNvPr id="21" name="Straight Connector 20">
              <a:extLst>
                <a:ext uri="{FF2B5EF4-FFF2-40B4-BE49-F238E27FC236}">
                  <a16:creationId xmlns:a16="http://schemas.microsoft.com/office/drawing/2014/main" id="{63E8A963-58CA-FD14-AFC5-3F1B6CD1B304}"/>
                </a:ext>
              </a:extLst>
            </p:cNvPr>
            <p:cNvCxnSpPr>
              <a:cxnSpLocks/>
            </p:cNvCxnSpPr>
            <p:nvPr/>
          </p:nvCxnSpPr>
          <p:spPr>
            <a:xfrm>
              <a:off x="5444745" y="3464754"/>
              <a:ext cx="281736" cy="0"/>
            </a:xfrm>
            <a:prstGeom prst="line">
              <a:avLst/>
            </a:prstGeom>
            <a:ln w="22225">
              <a:solidFill>
                <a:srgbClr val="0078D4"/>
              </a:solidFill>
              <a:headEnd type="none" w="lg" len="med"/>
              <a:tailEnd type="none"/>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C12E9F93-54FF-CF92-7066-9664BFFB162E}"/>
              </a:ext>
              <a:ext uri="{C183D7F6-B498-43B3-948B-1728B52AA6E4}">
                <adec:decorative xmlns:adec="http://schemas.microsoft.com/office/drawing/2017/decorative" val="1"/>
              </a:ext>
            </a:extLst>
          </p:cNvPr>
          <p:cNvCxnSpPr/>
          <p:nvPr/>
        </p:nvCxnSpPr>
        <p:spPr>
          <a:xfrm>
            <a:off x="6258878" y="1210506"/>
            <a:ext cx="0" cy="4600876"/>
          </a:xfrm>
          <a:prstGeom prst="line">
            <a:avLst/>
          </a:prstGeom>
          <a:ln>
            <a:solidFill>
              <a:srgbClr val="8661C5">
                <a:alpha val="49000"/>
              </a:srgbClr>
            </a:solidFill>
          </a:ln>
        </p:spPr>
        <p:style>
          <a:lnRef idx="1">
            <a:schemeClr val="accent1"/>
          </a:lnRef>
          <a:fillRef idx="0">
            <a:schemeClr val="accent1"/>
          </a:fillRef>
          <a:effectRef idx="0">
            <a:schemeClr val="accent1"/>
          </a:effectRef>
          <a:fontRef idx="minor">
            <a:schemeClr val="tx1"/>
          </a:fontRef>
        </p:style>
      </p:cxnSp>
      <p:sp>
        <p:nvSpPr>
          <p:cNvPr id="28" name="Rectangle: Rounded Corners 2">
            <a:extLst>
              <a:ext uri="{FF2B5EF4-FFF2-40B4-BE49-F238E27FC236}">
                <a16:creationId xmlns:a16="http://schemas.microsoft.com/office/drawing/2014/main" id="{5E899CA0-72FD-DA82-CB12-5FC3B1712A10}"/>
              </a:ext>
              <a:ext uri="{C183D7F6-B498-43B3-948B-1728B52AA6E4}">
                <adec:decorative xmlns:adec="http://schemas.microsoft.com/office/drawing/2017/decorative" val="1"/>
              </a:ext>
            </a:extLst>
          </p:cNvPr>
          <p:cNvSpPr/>
          <p:nvPr/>
        </p:nvSpPr>
        <p:spPr>
          <a:xfrm>
            <a:off x="1509171" y="4756463"/>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Sans Display"/>
                <a:cs typeface="Segoe Sans Display"/>
              </a:rPr>
              <a:t> </a:t>
            </a:r>
            <a:endParaRPr kumimoji="0" lang="en-CA" sz="1000" b="1" i="0" u="none" strike="noStrike" kern="0" cap="none" spc="0" normalizeH="0" baseline="0" noProof="0">
              <a:ln>
                <a:noFill/>
              </a:ln>
              <a:solidFill>
                <a:prstClr val="black"/>
              </a:solidFill>
              <a:effectLst/>
              <a:uLnTx/>
              <a:uFillTx/>
              <a:latin typeface="Segoe Sans Display"/>
              <a:cs typeface="Segoe Sans Display"/>
            </a:endParaRPr>
          </a:p>
        </p:txBody>
      </p:sp>
      <p:grpSp>
        <p:nvGrpSpPr>
          <p:cNvPr id="32" name="Group 31" descr="Data analysis agent">
            <a:extLst>
              <a:ext uri="{FF2B5EF4-FFF2-40B4-BE49-F238E27FC236}">
                <a16:creationId xmlns:a16="http://schemas.microsoft.com/office/drawing/2014/main" id="{78F85B00-2B2D-44A6-F6AB-301942841C16}"/>
              </a:ext>
            </a:extLst>
          </p:cNvPr>
          <p:cNvGrpSpPr/>
          <p:nvPr/>
        </p:nvGrpSpPr>
        <p:grpSpPr>
          <a:xfrm>
            <a:off x="1436522" y="4489704"/>
            <a:ext cx="1514881" cy="457200"/>
            <a:chOff x="927624" y="1310818"/>
            <a:chExt cx="2331706" cy="703723"/>
          </a:xfrm>
        </p:grpSpPr>
        <p:sp>
          <p:nvSpPr>
            <p:cNvPr id="30" name="!! purple box">
              <a:extLst>
                <a:ext uri="{FF2B5EF4-FFF2-40B4-BE49-F238E27FC236}">
                  <a16:creationId xmlns:a16="http://schemas.microsoft.com/office/drawing/2014/main" id="{302CBDB1-337B-4E13-A9C1-6AB2E81F4187}"/>
                </a:ext>
                <a:ext uri="{C183D7F6-B498-43B3-948B-1728B52AA6E4}">
                  <adec:decorative xmlns:adec="http://schemas.microsoft.com/office/drawing/2017/decorative" val="1"/>
                </a:ext>
              </a:extLst>
            </p:cNvPr>
            <p:cNvSpPr/>
            <p:nvPr/>
          </p:nvSpPr>
          <p:spPr bwMode="auto">
            <a:xfrm>
              <a:off x="1031141" y="1310818"/>
              <a:ext cx="2099411" cy="703723"/>
            </a:xfrm>
            <a:prstGeom prst="round2SameRect">
              <a:avLst>
                <a:gd name="adj1" fmla="val 50000"/>
                <a:gd name="adj2" fmla="val 0"/>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Sans Display"/>
                  <a:cs typeface="Segoe Sans Display"/>
                </a:rPr>
                <a:t> </a:t>
              </a:r>
            </a:p>
          </p:txBody>
        </p:sp>
        <p:sp>
          <p:nvSpPr>
            <p:cNvPr id="31" name="TextBox 30">
              <a:extLst>
                <a:ext uri="{FF2B5EF4-FFF2-40B4-BE49-F238E27FC236}">
                  <a16:creationId xmlns:a16="http://schemas.microsoft.com/office/drawing/2014/main" id="{9B46387F-5822-0690-172C-B6EEFF26DF3D}"/>
                </a:ext>
              </a:extLst>
            </p:cNvPr>
            <p:cNvSpPr txBox="1"/>
            <p:nvPr/>
          </p:nvSpPr>
          <p:spPr>
            <a:xfrm>
              <a:off x="927624" y="1452377"/>
              <a:ext cx="2331706" cy="4222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Sans Display"/>
                  <a:cs typeface="Segoe Sans Display"/>
                </a:rPr>
                <a:t>Data analysis agent</a:t>
              </a:r>
            </a:p>
          </p:txBody>
        </p:sp>
      </p:grpSp>
      <p:sp>
        <p:nvSpPr>
          <p:cNvPr id="34" name="TextBox 33">
            <a:extLst>
              <a:ext uri="{FF2B5EF4-FFF2-40B4-BE49-F238E27FC236}">
                <a16:creationId xmlns:a16="http://schemas.microsoft.com/office/drawing/2014/main" id="{C7A725DC-111F-B07A-FF69-A96DE53BD808}"/>
              </a:ext>
            </a:extLst>
          </p:cNvPr>
          <p:cNvSpPr txBox="1">
            <a:spLocks/>
          </p:cNvSpPr>
          <p:nvPr/>
        </p:nvSpPr>
        <p:spPr>
          <a:xfrm>
            <a:off x="1406829" y="5705515"/>
            <a:ext cx="1445685" cy="61555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Display"/>
                <a:cs typeface="Segoe Sans Display"/>
              </a:rPr>
              <a:t>Analyzes customer and sales performance data to identify trends and actionable insights</a:t>
            </a:r>
          </a:p>
        </p:txBody>
      </p:sp>
      <p:sp>
        <p:nvSpPr>
          <p:cNvPr id="36" name="Rectangle: Rounded Corners 2">
            <a:extLst>
              <a:ext uri="{FF2B5EF4-FFF2-40B4-BE49-F238E27FC236}">
                <a16:creationId xmlns:a16="http://schemas.microsoft.com/office/drawing/2014/main" id="{C21412D6-243C-A9CF-9AC3-D507F71AEC2C}"/>
              </a:ext>
              <a:ext uri="{C183D7F6-B498-43B3-948B-1728B52AA6E4}">
                <adec:decorative xmlns:adec="http://schemas.microsoft.com/office/drawing/2017/decorative" val="1"/>
              </a:ext>
            </a:extLst>
          </p:cNvPr>
          <p:cNvSpPr/>
          <p:nvPr/>
        </p:nvSpPr>
        <p:spPr>
          <a:xfrm>
            <a:off x="3029670" y="4756463"/>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Sans Display"/>
                <a:cs typeface="Segoe Sans Display"/>
              </a:rPr>
              <a:t> </a:t>
            </a:r>
            <a:endParaRPr kumimoji="0" lang="en-CA" sz="1000" b="1" i="0" u="none" strike="noStrike" kern="0" cap="none" spc="0" normalizeH="0" baseline="0" noProof="0">
              <a:ln>
                <a:noFill/>
              </a:ln>
              <a:solidFill>
                <a:prstClr val="black"/>
              </a:solidFill>
              <a:effectLst/>
              <a:uLnTx/>
              <a:uFillTx/>
              <a:latin typeface="Segoe Sans Display"/>
              <a:cs typeface="Segoe Sans Display"/>
            </a:endParaRPr>
          </a:p>
        </p:txBody>
      </p:sp>
      <p:grpSp>
        <p:nvGrpSpPr>
          <p:cNvPr id="40" name="Group 39" descr="Market research agent">
            <a:extLst>
              <a:ext uri="{FF2B5EF4-FFF2-40B4-BE49-F238E27FC236}">
                <a16:creationId xmlns:a16="http://schemas.microsoft.com/office/drawing/2014/main" id="{1D7BAEAF-57FE-FA3C-8F7B-7500B90EAF38}"/>
              </a:ext>
            </a:extLst>
          </p:cNvPr>
          <p:cNvGrpSpPr/>
          <p:nvPr/>
        </p:nvGrpSpPr>
        <p:grpSpPr>
          <a:xfrm>
            <a:off x="2939860" y="4488951"/>
            <a:ext cx="1514881" cy="457200"/>
            <a:chOff x="885572" y="1309660"/>
            <a:chExt cx="2331706" cy="703723"/>
          </a:xfrm>
        </p:grpSpPr>
        <p:sp>
          <p:nvSpPr>
            <p:cNvPr id="38" name="!! purple box">
              <a:extLst>
                <a:ext uri="{FF2B5EF4-FFF2-40B4-BE49-F238E27FC236}">
                  <a16:creationId xmlns:a16="http://schemas.microsoft.com/office/drawing/2014/main" id="{44F6314A-DB9B-7E71-6C18-E62D05102385}"/>
                </a:ext>
                <a:ext uri="{C183D7F6-B498-43B3-948B-1728B52AA6E4}">
                  <adec:decorative xmlns:adec="http://schemas.microsoft.com/office/drawing/2017/decorative" val="1"/>
                </a:ext>
              </a:extLst>
            </p:cNvPr>
            <p:cNvSpPr/>
            <p:nvPr/>
          </p:nvSpPr>
          <p:spPr bwMode="auto">
            <a:xfrm>
              <a:off x="1031142" y="1309660"/>
              <a:ext cx="2099411" cy="703723"/>
            </a:xfrm>
            <a:prstGeom prst="round2SameRect">
              <a:avLst>
                <a:gd name="adj1" fmla="val 50000"/>
                <a:gd name="adj2" fmla="val 0"/>
              </a:avLst>
            </a:prstGeom>
            <a:solidFill>
              <a:srgbClr val="225B62"/>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Sans Display"/>
                  <a:cs typeface="Segoe Sans Display"/>
                </a:rPr>
                <a:t> </a:t>
              </a:r>
            </a:p>
          </p:txBody>
        </p:sp>
        <p:sp>
          <p:nvSpPr>
            <p:cNvPr id="39" name="TextBox 38">
              <a:extLst>
                <a:ext uri="{FF2B5EF4-FFF2-40B4-BE49-F238E27FC236}">
                  <a16:creationId xmlns:a16="http://schemas.microsoft.com/office/drawing/2014/main" id="{2E0D8C33-BF58-B900-74D9-800384A0F64A}"/>
                </a:ext>
              </a:extLst>
            </p:cNvPr>
            <p:cNvSpPr txBox="1"/>
            <p:nvPr/>
          </p:nvSpPr>
          <p:spPr>
            <a:xfrm>
              <a:off x="885572" y="1333838"/>
              <a:ext cx="2331706" cy="66322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Sans Display"/>
                  <a:cs typeface="Segoe Sans Display"/>
                </a:rPr>
                <a:t>Market research agent</a:t>
              </a:r>
            </a:p>
          </p:txBody>
        </p:sp>
      </p:grpSp>
      <p:sp>
        <p:nvSpPr>
          <p:cNvPr id="42" name="TextBox 41">
            <a:extLst>
              <a:ext uri="{FF2B5EF4-FFF2-40B4-BE49-F238E27FC236}">
                <a16:creationId xmlns:a16="http://schemas.microsoft.com/office/drawing/2014/main" id="{980FA0AC-08C5-4539-D4FC-A27E375092CC}"/>
              </a:ext>
            </a:extLst>
          </p:cNvPr>
          <p:cNvSpPr txBox="1">
            <a:spLocks/>
          </p:cNvSpPr>
          <p:nvPr/>
        </p:nvSpPr>
        <p:spPr>
          <a:xfrm>
            <a:off x="2932722" y="5705515"/>
            <a:ext cx="1445685" cy="61555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Display"/>
                <a:cs typeface="Segoe Sans Display"/>
              </a:rPr>
              <a:t>Gathers competitive intelligence and market signals to tailor proposals to buyer needs</a:t>
            </a:r>
          </a:p>
        </p:txBody>
      </p:sp>
      <p:sp>
        <p:nvSpPr>
          <p:cNvPr id="44" name="Rectangle: Rounded Corners 2">
            <a:extLst>
              <a:ext uri="{FF2B5EF4-FFF2-40B4-BE49-F238E27FC236}">
                <a16:creationId xmlns:a16="http://schemas.microsoft.com/office/drawing/2014/main" id="{978C5860-64A8-CBE9-2FE3-BD4790A76589}"/>
              </a:ext>
              <a:ext uri="{C183D7F6-B498-43B3-948B-1728B52AA6E4}">
                <adec:decorative xmlns:adec="http://schemas.microsoft.com/office/drawing/2017/decorative" val="1"/>
              </a:ext>
            </a:extLst>
          </p:cNvPr>
          <p:cNvSpPr/>
          <p:nvPr/>
        </p:nvSpPr>
        <p:spPr>
          <a:xfrm>
            <a:off x="4554329" y="4742196"/>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Sans Display"/>
                <a:cs typeface="Segoe Sans Display"/>
              </a:rPr>
              <a:t> </a:t>
            </a:r>
            <a:endParaRPr kumimoji="0" lang="en-CA" sz="1000" b="1" i="0" u="none" strike="noStrike" kern="0" cap="none" spc="0" normalizeH="0" baseline="0" noProof="0">
              <a:ln>
                <a:noFill/>
              </a:ln>
              <a:solidFill>
                <a:prstClr val="black"/>
              </a:solidFill>
              <a:effectLst/>
              <a:uLnTx/>
              <a:uFillTx/>
              <a:latin typeface="Segoe Sans Display"/>
              <a:cs typeface="Segoe Sans Display"/>
            </a:endParaRPr>
          </a:p>
        </p:txBody>
      </p:sp>
      <p:grpSp>
        <p:nvGrpSpPr>
          <p:cNvPr id="48" name="Group 47" descr="Slide creation agent">
            <a:extLst>
              <a:ext uri="{FF2B5EF4-FFF2-40B4-BE49-F238E27FC236}">
                <a16:creationId xmlns:a16="http://schemas.microsoft.com/office/drawing/2014/main" id="{536ED3B8-1AB0-63D4-4A3A-6899A34DD6A9}"/>
              </a:ext>
            </a:extLst>
          </p:cNvPr>
          <p:cNvGrpSpPr/>
          <p:nvPr/>
        </p:nvGrpSpPr>
        <p:grpSpPr>
          <a:xfrm>
            <a:off x="4470521" y="4489704"/>
            <a:ext cx="1514881" cy="457200"/>
            <a:chOff x="910448" y="1332778"/>
            <a:chExt cx="2331706" cy="703723"/>
          </a:xfrm>
        </p:grpSpPr>
        <p:sp>
          <p:nvSpPr>
            <p:cNvPr id="46" name="!! purple box">
              <a:extLst>
                <a:ext uri="{FF2B5EF4-FFF2-40B4-BE49-F238E27FC236}">
                  <a16:creationId xmlns:a16="http://schemas.microsoft.com/office/drawing/2014/main" id="{7318F19A-2DE7-B6C6-3675-83D2D6F2444F}"/>
                </a:ext>
                <a:ext uri="{C183D7F6-B498-43B3-948B-1728B52AA6E4}">
                  <adec:decorative xmlns:adec="http://schemas.microsoft.com/office/drawing/2017/decorative" val="1"/>
                </a:ext>
              </a:extLst>
            </p:cNvPr>
            <p:cNvSpPr/>
            <p:nvPr/>
          </p:nvSpPr>
          <p:spPr bwMode="auto">
            <a:xfrm>
              <a:off x="1031141" y="1332778"/>
              <a:ext cx="2099411" cy="703723"/>
            </a:xfrm>
            <a:prstGeom prst="round2SameRect">
              <a:avLst>
                <a:gd name="adj1" fmla="val 50000"/>
                <a:gd name="adj2" fmla="val 0"/>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Sans Display"/>
                  <a:cs typeface="Segoe Sans Display"/>
                </a:rPr>
                <a:t> </a:t>
              </a:r>
            </a:p>
          </p:txBody>
        </p:sp>
        <p:sp>
          <p:nvSpPr>
            <p:cNvPr id="47" name="TextBox 46">
              <a:extLst>
                <a:ext uri="{FF2B5EF4-FFF2-40B4-BE49-F238E27FC236}">
                  <a16:creationId xmlns:a16="http://schemas.microsoft.com/office/drawing/2014/main" id="{F820C66D-A7FD-A2FF-A5FE-38B844E0710A}"/>
                </a:ext>
              </a:extLst>
            </p:cNvPr>
            <p:cNvSpPr txBox="1"/>
            <p:nvPr/>
          </p:nvSpPr>
          <p:spPr>
            <a:xfrm>
              <a:off x="910448" y="1479444"/>
              <a:ext cx="2331706" cy="40267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Display"/>
                  <a:cs typeface="Segoe Sans Display"/>
                </a:rPr>
                <a:t>Slide creation agent</a:t>
              </a:r>
            </a:p>
          </p:txBody>
        </p:sp>
      </p:grpSp>
      <p:sp>
        <p:nvSpPr>
          <p:cNvPr id="50" name="TextBox 49">
            <a:extLst>
              <a:ext uri="{FF2B5EF4-FFF2-40B4-BE49-F238E27FC236}">
                <a16:creationId xmlns:a16="http://schemas.microsoft.com/office/drawing/2014/main" id="{ADE43B1E-C24B-E214-08BF-51919290F064}"/>
              </a:ext>
            </a:extLst>
          </p:cNvPr>
          <p:cNvSpPr txBox="1">
            <a:spLocks/>
          </p:cNvSpPr>
          <p:nvPr/>
        </p:nvSpPr>
        <p:spPr>
          <a:xfrm>
            <a:off x="4548934" y="5705515"/>
            <a:ext cx="1652797" cy="61555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Display"/>
                <a:cs typeface="Segoe Sans Display"/>
              </a:rPr>
              <a:t>Automatically generates polished sales proposal slides using data and context provided by other agents</a:t>
            </a:r>
          </a:p>
        </p:txBody>
      </p:sp>
      <p:pic>
        <p:nvPicPr>
          <p:cNvPr id="52" name="Picture 51">
            <a:extLst>
              <a:ext uri="{FF2B5EF4-FFF2-40B4-BE49-F238E27FC236}">
                <a16:creationId xmlns:a16="http://schemas.microsoft.com/office/drawing/2014/main" id="{4D750EDB-DFBE-E4F9-0D24-7392D174ADC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604" y="3097070"/>
            <a:ext cx="459568" cy="459568"/>
          </a:xfrm>
          <a:prstGeom prst="rect">
            <a:avLst/>
          </a:prstGeom>
        </p:spPr>
      </p:pic>
      <p:pic>
        <p:nvPicPr>
          <p:cNvPr id="54" name="Picture 53">
            <a:extLst>
              <a:ext uri="{FF2B5EF4-FFF2-40B4-BE49-F238E27FC236}">
                <a16:creationId xmlns:a16="http://schemas.microsoft.com/office/drawing/2014/main" id="{2445A9B2-3C65-BAED-BCB2-AFEC6494FD7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9889" y="4976131"/>
            <a:ext cx="459568" cy="459568"/>
          </a:xfrm>
          <a:prstGeom prst="rect">
            <a:avLst/>
          </a:prstGeom>
        </p:spPr>
      </p:pic>
      <p:pic>
        <p:nvPicPr>
          <p:cNvPr id="56" name="Picture 55">
            <a:extLst>
              <a:ext uri="{FF2B5EF4-FFF2-40B4-BE49-F238E27FC236}">
                <a16:creationId xmlns:a16="http://schemas.microsoft.com/office/drawing/2014/main" id="{EF2316DF-2C9D-4C2C-3C39-546DD29FE950}"/>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14852" y="4976131"/>
            <a:ext cx="459568" cy="459568"/>
          </a:xfrm>
          <a:prstGeom prst="rect">
            <a:avLst/>
          </a:prstGeom>
        </p:spPr>
      </p:pic>
      <p:sp>
        <p:nvSpPr>
          <p:cNvPr id="58" name="Rectangle 57">
            <a:extLst>
              <a:ext uri="{FF2B5EF4-FFF2-40B4-BE49-F238E27FC236}">
                <a16:creationId xmlns:a16="http://schemas.microsoft.com/office/drawing/2014/main" id="{3F08BEF2-4C3B-249D-942D-9E3F7B817E82}"/>
              </a:ext>
              <a:ext uri="{C183D7F6-B498-43B3-948B-1728B52AA6E4}">
                <adec:decorative xmlns:adec="http://schemas.microsoft.com/office/drawing/2017/decorative" val="1"/>
              </a:ext>
            </a:extLst>
          </p:cNvPr>
          <p:cNvSpPr/>
          <p:nvPr/>
        </p:nvSpPr>
        <p:spPr bwMode="auto">
          <a:xfrm>
            <a:off x="3319177" y="2707743"/>
            <a:ext cx="854700" cy="846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Sans Display"/>
            </a:endParaRPr>
          </a:p>
        </p:txBody>
      </p:sp>
      <p:sp>
        <p:nvSpPr>
          <p:cNvPr id="60" name="TextBox 13">
            <a:extLst>
              <a:ext uri="{FF2B5EF4-FFF2-40B4-BE49-F238E27FC236}">
                <a16:creationId xmlns:a16="http://schemas.microsoft.com/office/drawing/2014/main" id="{6F20D900-1928-CAA1-7843-88E2701B81C4}"/>
              </a:ext>
            </a:extLst>
          </p:cNvPr>
          <p:cNvSpPr txBox="1">
            <a:spLocks/>
          </p:cNvSpPr>
          <p:nvPr/>
        </p:nvSpPr>
        <p:spPr>
          <a:xfrm>
            <a:off x="8164833" y="954408"/>
            <a:ext cx="2187535" cy="369332"/>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sz="2400">
                <a:latin typeface="Segoe UI Semibold" panose="020B0702040204020203" pitchFamily="34" charset="0"/>
                <a:cs typeface="Segoe UI Semibold" panose="020B0702040204020203" pitchFamily="34" charset="0"/>
              </a:rPr>
              <a:t>Customer story</a:t>
            </a:r>
          </a:p>
        </p:txBody>
      </p:sp>
      <p:sp>
        <p:nvSpPr>
          <p:cNvPr id="62" name="Text Placeholder 8">
            <a:extLst>
              <a:ext uri="{FF2B5EF4-FFF2-40B4-BE49-F238E27FC236}">
                <a16:creationId xmlns:a16="http://schemas.microsoft.com/office/drawing/2014/main" id="{05F629B1-52D2-2B55-4BA9-0EB0B067A55A}"/>
              </a:ext>
            </a:extLst>
          </p:cNvPr>
          <p:cNvSpPr txBox="1">
            <a:spLocks/>
          </p:cNvSpPr>
          <p:nvPr/>
        </p:nvSpPr>
        <p:spPr>
          <a:xfrm>
            <a:off x="6563689" y="1905333"/>
            <a:ext cx="5419787" cy="1077218"/>
          </a:xfrm>
          <a:prstGeom prst="rect">
            <a:avLst/>
          </a:prstGeom>
        </p:spPr>
        <p:txBody>
          <a:bodyPr vert="horz" wrap="square" lIns="0" tIns="0" rIns="0" bIns="0" rtlCol="0" anchor="b">
            <a:spAutoFit/>
          </a:bodyPr>
          <a:lstStyle>
            <a:lvl1pPr marL="0" indent="0" algn="l" defTabSz="914400" rtl="0" eaLnBrk="1" latinLnBrk="0" hangingPunct="1">
              <a:lnSpc>
                <a:spcPct val="90000"/>
              </a:lnSpc>
              <a:spcBef>
                <a:spcPts val="0"/>
              </a:spcBef>
              <a:spcAft>
                <a:spcPts val="1200"/>
              </a:spcAft>
              <a:buFont typeface="Wingdings" pitchFamily="2" charset="2"/>
              <a:buNone/>
              <a:defRPr sz="1800" kern="1200">
                <a:solidFill>
                  <a:schemeClr val="tx1"/>
                </a:solidFill>
                <a:latin typeface="+mj-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Sans Display"/>
                <a:cs typeface="Segoe Sans Display"/>
              </a:rPr>
              <a:t>Fujitsu developed an AI agent, designed to incorporate the expertise of top sales professionals. It helps sellers prioritize customer leads, focus their efforts effectively, and craft personalized proposals tailored to each lead’s specific needs. Their </a:t>
            </a:r>
            <a:r>
              <a:rPr lang="en-US" sz="1400" b="1">
                <a:solidFill>
                  <a:srgbClr val="000000"/>
                </a:solidFill>
                <a:latin typeface="Segoe Sans Display"/>
                <a:cs typeface="Segoe Sans Display"/>
              </a:rPr>
              <a:t>AI Agent </a:t>
            </a:r>
            <a:r>
              <a:rPr lang="en-US" sz="1400">
                <a:solidFill>
                  <a:srgbClr val="000000"/>
                </a:solidFill>
                <a:latin typeface="Segoe Sans Display"/>
                <a:cs typeface="Segoe Sans Display"/>
              </a:rPr>
              <a:t>drove a </a:t>
            </a:r>
            <a:r>
              <a:rPr lang="en-US" sz="1400" b="1">
                <a:solidFill>
                  <a:srgbClr val="000000"/>
                </a:solidFill>
                <a:latin typeface="Segoe Sans Display"/>
                <a:cs typeface="Segoe Sans Display"/>
              </a:rPr>
              <a:t>67% increase in productivity for sales proposal creation</a:t>
            </a:r>
            <a:r>
              <a:rPr lang="en-US" sz="1400">
                <a:solidFill>
                  <a:srgbClr val="000000"/>
                </a:solidFill>
                <a:latin typeface="Segoe Sans Display"/>
                <a:cs typeface="Segoe Sans Display"/>
              </a:rPr>
              <a:t>. </a:t>
            </a:r>
          </a:p>
        </p:txBody>
      </p:sp>
      <p:pic>
        <p:nvPicPr>
          <p:cNvPr id="64" name="Picture 63">
            <a:extLst>
              <a:ext uri="{FF2B5EF4-FFF2-40B4-BE49-F238E27FC236}">
                <a16:creationId xmlns:a16="http://schemas.microsoft.com/office/drawing/2014/main" id="{AA17913B-89C4-59B9-45A8-BC9F5BBB173F}"/>
              </a:ext>
              <a:ext uri="{C183D7F6-B498-43B3-948B-1728B52AA6E4}">
                <adec:decorative xmlns:adec="http://schemas.microsoft.com/office/drawing/2017/decorative" val="1"/>
              </a:ext>
            </a:extLst>
          </p:cNvPr>
          <p:cNvPicPr>
            <a:picLocks noChangeAspect="1"/>
          </p:cNvPicPr>
          <p:nvPr/>
        </p:nvPicPr>
        <p:blipFill>
          <a:blip r:embed="rId5" cstate="screen">
            <a:clrChange>
              <a:clrFrom>
                <a:srgbClr val="FAFAFA"/>
              </a:clrFrom>
              <a:clrTo>
                <a:srgbClr val="FAFAFA">
                  <a:alpha val="0"/>
                </a:srgbClr>
              </a:clrTo>
            </a:clrChange>
            <a:extLst>
              <a:ext uri="{28A0092B-C50C-407E-A947-70E740481C1C}">
                <a14:useLocalDpi xmlns:a14="http://schemas.microsoft.com/office/drawing/2010/main"/>
              </a:ext>
            </a:extLst>
          </a:blip>
          <a:stretch>
            <a:fillRect/>
          </a:stretch>
        </p:blipFill>
        <p:spPr>
          <a:xfrm>
            <a:off x="8767236" y="1306172"/>
            <a:ext cx="1012692" cy="616729"/>
          </a:xfrm>
          <a:prstGeom prst="rect">
            <a:avLst/>
          </a:prstGeom>
        </p:spPr>
      </p:pic>
      <p:pic>
        <p:nvPicPr>
          <p:cNvPr id="66" name="Picture 65" descr="iagram of ChatAI on Azure Business Support Mode. A user interacts via chat with a Planner Agent and Orchestrator Agent, which connect to multiple AI Agents: Sales/Consulting, Business, Product Info, Customer Info, Market Research, and Slide Creation. These agents use Azure AI Agent Service and connect through RAG to AI Search. Available technologies include Kozuchi AI Agent Service, Fujitsu Composite AI, and Semantic Kernel.">
            <a:extLst>
              <a:ext uri="{FF2B5EF4-FFF2-40B4-BE49-F238E27FC236}">
                <a16:creationId xmlns:a16="http://schemas.microsoft.com/office/drawing/2014/main" id="{F21FCCA2-D2DF-1E95-8731-650C32F1BC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28285" y="3123000"/>
            <a:ext cx="5052125" cy="3260802"/>
          </a:xfrm>
          <a:prstGeom prst="rect">
            <a:avLst/>
          </a:prstGeom>
        </p:spPr>
      </p:pic>
      <p:pic>
        <p:nvPicPr>
          <p:cNvPr id="68" name="Picture 67">
            <a:extLst>
              <a:ext uri="{FF2B5EF4-FFF2-40B4-BE49-F238E27FC236}">
                <a16:creationId xmlns:a16="http://schemas.microsoft.com/office/drawing/2014/main" id="{84A1FE2F-0B59-28CB-3807-AB7D1E65B24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88449" y="4976131"/>
            <a:ext cx="459568" cy="459568"/>
          </a:xfrm>
          <a:prstGeom prst="rect">
            <a:avLst/>
          </a:prstGeom>
        </p:spPr>
      </p:pic>
      <p:pic>
        <p:nvPicPr>
          <p:cNvPr id="70" name="Picture 4">
            <a:extLst>
              <a:ext uri="{FF2B5EF4-FFF2-40B4-BE49-F238E27FC236}">
                <a16:creationId xmlns:a16="http://schemas.microsoft.com/office/drawing/2014/main" id="{EE70DD9B-FDE4-8911-722D-55B8929FA5B2}"/>
              </a:ext>
              <a:ext uri="{C183D7F6-B498-43B3-948B-1728B52AA6E4}">
                <adec:decorative xmlns:adec="http://schemas.microsoft.com/office/drawing/2017/decorative" val="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836644" y="4997797"/>
            <a:ext cx="275564" cy="416236"/>
          </a:xfrm>
          <a:prstGeom prst="rect">
            <a:avLst/>
          </a:prstGeom>
          <a:noFill/>
          <a:extLst>
            <a:ext uri="{909E8E84-426E-40DD-AFC4-6F175D3DCCD1}">
              <a14:hiddenFill xmlns:a14="http://schemas.microsoft.com/office/drawing/2010/main">
                <a:solidFill>
                  <a:srgbClr val="FFFFFF"/>
                </a:solidFill>
              </a14:hiddenFill>
            </a:ext>
          </a:extLst>
        </p:spPr>
      </p:pic>
      <p:pic>
        <p:nvPicPr>
          <p:cNvPr id="72" name="Graphic 71">
            <a:extLst>
              <a:ext uri="{FF2B5EF4-FFF2-40B4-BE49-F238E27FC236}">
                <a16:creationId xmlns:a16="http://schemas.microsoft.com/office/drawing/2014/main" id="{4D59AA21-314C-8273-2F52-1BF4B41ADC2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73024" y="5027264"/>
            <a:ext cx="357302" cy="357302"/>
          </a:xfrm>
          <a:prstGeom prst="rect">
            <a:avLst/>
          </a:prstGeom>
        </p:spPr>
      </p:pic>
      <p:pic>
        <p:nvPicPr>
          <p:cNvPr id="74" name="Picture 2">
            <a:extLst>
              <a:ext uri="{FF2B5EF4-FFF2-40B4-BE49-F238E27FC236}">
                <a16:creationId xmlns:a16="http://schemas.microsoft.com/office/drawing/2014/main" id="{FC41405A-3DC2-0464-B503-89CD56FBA64B}"/>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313258" y="5038662"/>
            <a:ext cx="334508" cy="33450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C63BAE52-4CCA-4A6F-F62E-6558F60C6020}"/>
              </a:ext>
              <a:ext uri="{C183D7F6-B498-43B3-948B-1728B52AA6E4}">
                <adec:decorative xmlns:adec="http://schemas.microsoft.com/office/drawing/2017/decorative" val="1"/>
              </a:ext>
            </a:extLst>
          </p:cNvPr>
          <p:cNvSpPr txBox="1"/>
          <p:nvPr/>
        </p:nvSpPr>
        <p:spPr>
          <a:xfrm>
            <a:off x="3273847" y="3034412"/>
            <a:ext cx="1103509"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Sans Display"/>
                <a:cs typeface="Segoe Sans Display"/>
              </a:rPr>
              <a:t>Orchestration</a:t>
            </a:r>
          </a:p>
        </p:txBody>
      </p:sp>
      <p:sp>
        <p:nvSpPr>
          <p:cNvPr id="78" name="Rectangle: Rounded Corners 77">
            <a:extLst>
              <a:ext uri="{FF2B5EF4-FFF2-40B4-BE49-F238E27FC236}">
                <a16:creationId xmlns:a16="http://schemas.microsoft.com/office/drawing/2014/main" id="{77FF025E-220A-39BE-5DE1-52C04217ABDF}"/>
              </a:ext>
              <a:ext uri="{C183D7F6-B498-43B3-948B-1728B52AA6E4}">
                <adec:decorative xmlns:adec="http://schemas.microsoft.com/office/drawing/2017/decorative" val="1"/>
              </a:ext>
            </a:extLst>
          </p:cNvPr>
          <p:cNvSpPr/>
          <p:nvPr/>
        </p:nvSpPr>
        <p:spPr bwMode="auto">
          <a:xfrm>
            <a:off x="4473814" y="3070195"/>
            <a:ext cx="1042005" cy="394952"/>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solidFill>
                  <a:srgbClr val="FFFFFF"/>
                </a:solidFill>
                <a:latin typeface="Segoe Sans Display"/>
                <a:ea typeface="Segoe UI" pitchFamily="34" charset="0"/>
                <a:cs typeface="Segoe Sans Display"/>
              </a:rPr>
              <a:t>Action</a:t>
            </a:r>
          </a:p>
        </p:txBody>
      </p:sp>
    </p:spTree>
    <p:extLst>
      <p:ext uri="{BB962C8B-B14F-4D97-AF65-F5344CB8AC3E}">
        <p14:creationId xmlns:p14="http://schemas.microsoft.com/office/powerpoint/2010/main" val="312764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6" grpId="0" animBg="1"/>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rgbClr val="0078D4"/>
                </a:solidFill>
                <a:latin typeface="Segoe Sans Text"/>
                <a:ea typeface="+mn-ea"/>
                <a:cs typeface="Segoe Sans Text"/>
              </a:rPr>
              <a:t>Agent use case #3</a:t>
            </a:r>
            <a:endParaRPr lang="en-US">
              <a:ea typeface="+mn-ea"/>
            </a:endParaRPr>
          </a:p>
        </p:txBody>
      </p:sp>
      <p:sp>
        <p:nvSpPr>
          <p:cNvPr id="4" name="Slide Number Placeholder 5">
            <a:extLst>
              <a:ext uri="{FF2B5EF4-FFF2-40B4-BE49-F238E27FC236}">
                <a16:creationId xmlns:a16="http://schemas.microsoft.com/office/drawing/2014/main" id="{EBFF4304-B17B-EABC-BD72-BE4D53598BBF}"/>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3" name="Text Placeholder 1">
            <a:extLst>
              <a:ext uri="{FF2B5EF4-FFF2-40B4-BE49-F238E27FC236}">
                <a16:creationId xmlns:a16="http://schemas.microsoft.com/office/drawing/2014/main" id="{FD6F3E2E-D253-EB14-908B-2C998322341A}"/>
              </a:ext>
            </a:extLst>
          </p:cNvPr>
          <p:cNvSpPr txBox="1">
            <a:spLocks/>
          </p:cNvSpPr>
          <p:nvPr/>
        </p:nvSpPr>
        <p:spPr>
          <a:xfrm>
            <a:off x="563499" y="1272340"/>
            <a:ext cx="5612104" cy="369332"/>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0">
                <a:latin typeface="Segoe Sans Display"/>
                <a:cs typeface="Segoe Sans Display"/>
              </a:rPr>
              <a:t>Internal IT ticket management</a:t>
            </a:r>
            <a:endParaRPr lang="en-US">
              <a:latin typeface="Segoe Sans Display"/>
            </a:endParaRPr>
          </a:p>
        </p:txBody>
      </p:sp>
      <p:cxnSp>
        <p:nvCxnSpPr>
          <p:cNvPr id="9" name="Straight Connector 8">
            <a:extLst>
              <a:ext uri="{FF2B5EF4-FFF2-40B4-BE49-F238E27FC236}">
                <a16:creationId xmlns:a16="http://schemas.microsoft.com/office/drawing/2014/main" id="{25BAA36F-95F9-2C15-4B6B-6221F480C60B}"/>
              </a:ext>
              <a:ext uri="{C183D7F6-B498-43B3-948B-1728B52AA6E4}">
                <adec:decorative xmlns:adec="http://schemas.microsoft.com/office/drawing/2017/decorative" val="1"/>
              </a:ext>
            </a:extLst>
          </p:cNvPr>
          <p:cNvCxnSpPr/>
          <p:nvPr/>
        </p:nvCxnSpPr>
        <p:spPr>
          <a:xfrm>
            <a:off x="6273255" y="1469298"/>
            <a:ext cx="0" cy="4600876"/>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8">
            <a:extLst>
              <a:ext uri="{FF2B5EF4-FFF2-40B4-BE49-F238E27FC236}">
                <a16:creationId xmlns:a16="http://schemas.microsoft.com/office/drawing/2014/main" id="{6F1F2CDE-4D0C-2A8A-18CC-E2A95F852E07}"/>
              </a:ext>
            </a:extLst>
          </p:cNvPr>
          <p:cNvSpPr txBox="1">
            <a:spLocks/>
          </p:cNvSpPr>
          <p:nvPr/>
        </p:nvSpPr>
        <p:spPr>
          <a:xfrm>
            <a:off x="2573461" y="2438602"/>
            <a:ext cx="1128224" cy="15388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effectLst/>
                <a:uLnTx/>
                <a:uFillTx/>
                <a:latin typeface="Segoe Sans Display"/>
                <a:cs typeface="Segoe Sans Display"/>
              </a:rPr>
              <a:t>User</a:t>
            </a:r>
          </a:p>
        </p:txBody>
      </p:sp>
      <p:sp>
        <p:nvSpPr>
          <p:cNvPr id="13" name="!! Purple box">
            <a:extLst>
              <a:ext uri="{FF2B5EF4-FFF2-40B4-BE49-F238E27FC236}">
                <a16:creationId xmlns:a16="http://schemas.microsoft.com/office/drawing/2014/main" id="{44C348AE-C62B-A7FC-54B6-ADFE4CEC96B1}"/>
              </a:ext>
            </a:extLst>
          </p:cNvPr>
          <p:cNvSpPr txBox="1"/>
          <p:nvPr/>
        </p:nvSpPr>
        <p:spPr>
          <a:xfrm>
            <a:off x="3547721" y="2622945"/>
            <a:ext cx="1997225" cy="479011"/>
          </a:xfrm>
          <a:prstGeom prst="roundRect">
            <a:avLst>
              <a:gd name="adj" fmla="val 166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a:ln>
                  <a:noFill/>
                </a:ln>
                <a:solidFill>
                  <a:srgbClr val="000000"/>
                </a:solidFill>
                <a:effectLst/>
                <a:uLnTx/>
                <a:uFillTx/>
                <a:latin typeface="Segoe Sans Display"/>
                <a:cs typeface="Segoe Sans Display"/>
              </a:rPr>
              <a:t>Reports technical issues</a:t>
            </a:r>
          </a:p>
        </p:txBody>
      </p:sp>
      <p:sp>
        <p:nvSpPr>
          <p:cNvPr id="15" name="!! Purple box">
            <a:extLst>
              <a:ext uri="{FF2B5EF4-FFF2-40B4-BE49-F238E27FC236}">
                <a16:creationId xmlns:a16="http://schemas.microsoft.com/office/drawing/2014/main" id="{531FAC8C-AF32-D107-C669-41E3DCA7E5D0}"/>
              </a:ext>
            </a:extLst>
          </p:cNvPr>
          <p:cNvSpPr txBox="1"/>
          <p:nvPr/>
        </p:nvSpPr>
        <p:spPr>
          <a:xfrm>
            <a:off x="2033625" y="3066610"/>
            <a:ext cx="2207896" cy="470817"/>
          </a:xfrm>
          <a:prstGeom prst="roundRect">
            <a:avLst>
              <a:gd name="adj" fmla="val 16667"/>
            </a:avLst>
          </a:prstGeom>
          <a:solidFill>
            <a:srgbClr val="0078D4"/>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chemeClr val="bg1"/>
                </a:solidFill>
                <a:effectLst/>
                <a:uLnTx/>
                <a:uFillTx/>
                <a:latin typeface="Segoe Sans Display"/>
                <a:cs typeface="Segoe Sans Display"/>
              </a:rPr>
              <a:t>Support agent</a:t>
            </a:r>
          </a:p>
        </p:txBody>
      </p:sp>
      <p:sp>
        <p:nvSpPr>
          <p:cNvPr id="17" name="!! Purple box">
            <a:extLst>
              <a:ext uri="{FF2B5EF4-FFF2-40B4-BE49-F238E27FC236}">
                <a16:creationId xmlns:a16="http://schemas.microsoft.com/office/drawing/2014/main" id="{7F2AD83E-2C0D-7BD9-8E6F-A9FCBB435287}"/>
              </a:ext>
            </a:extLst>
          </p:cNvPr>
          <p:cNvSpPr txBox="1"/>
          <p:nvPr/>
        </p:nvSpPr>
        <p:spPr>
          <a:xfrm>
            <a:off x="3522849" y="3546772"/>
            <a:ext cx="2473918" cy="479011"/>
          </a:xfrm>
          <a:prstGeom prst="roundRect">
            <a:avLst>
              <a:gd name="adj" fmla="val 166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a:ln>
                  <a:noFill/>
                </a:ln>
                <a:solidFill>
                  <a:srgbClr val="000000"/>
                </a:solidFill>
                <a:effectLst/>
                <a:uLnTx/>
                <a:uFillTx/>
                <a:latin typeface="Segoe Sans Display"/>
                <a:cs typeface="Segoe Sans Display"/>
              </a:rPr>
              <a:t>Forwards the request to Ticket Creation Agent</a:t>
            </a:r>
          </a:p>
        </p:txBody>
      </p:sp>
      <p:sp>
        <p:nvSpPr>
          <p:cNvPr id="19" name="!! Purple box">
            <a:extLst>
              <a:ext uri="{FF2B5EF4-FFF2-40B4-BE49-F238E27FC236}">
                <a16:creationId xmlns:a16="http://schemas.microsoft.com/office/drawing/2014/main" id="{F4AA280C-A162-042E-A973-F69369032AC7}"/>
              </a:ext>
            </a:extLst>
          </p:cNvPr>
          <p:cNvSpPr txBox="1"/>
          <p:nvPr/>
        </p:nvSpPr>
        <p:spPr>
          <a:xfrm>
            <a:off x="2033625" y="3898498"/>
            <a:ext cx="2199702" cy="446237"/>
          </a:xfrm>
          <a:prstGeom prst="roundRect">
            <a:avLst>
              <a:gd name="adj" fmla="val 16667"/>
            </a:avLst>
          </a:prstGeom>
          <a:solidFill>
            <a:srgbClr val="0078D4"/>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chemeClr val="bg1"/>
                </a:solidFill>
                <a:effectLst/>
                <a:uLnTx/>
                <a:uFillTx/>
                <a:latin typeface="Segoe Sans Display"/>
                <a:cs typeface="Segoe Sans Display"/>
              </a:rPr>
              <a:t>Ticket Creation agent</a:t>
            </a:r>
          </a:p>
        </p:txBody>
      </p:sp>
      <p:sp>
        <p:nvSpPr>
          <p:cNvPr id="21" name="!! Purple box">
            <a:extLst>
              <a:ext uri="{FF2B5EF4-FFF2-40B4-BE49-F238E27FC236}">
                <a16:creationId xmlns:a16="http://schemas.microsoft.com/office/drawing/2014/main" id="{E375558E-132B-EBCA-7DA7-FA25477161D5}"/>
              </a:ext>
            </a:extLst>
          </p:cNvPr>
          <p:cNvSpPr txBox="1"/>
          <p:nvPr/>
        </p:nvSpPr>
        <p:spPr>
          <a:xfrm>
            <a:off x="3349615" y="4303810"/>
            <a:ext cx="1997225" cy="479011"/>
          </a:xfrm>
          <a:prstGeom prst="roundRect">
            <a:avLst>
              <a:gd name="adj" fmla="val 166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a:ln>
                  <a:noFill/>
                </a:ln>
                <a:solidFill>
                  <a:srgbClr val="000000"/>
                </a:solidFill>
                <a:effectLst/>
                <a:uLnTx/>
                <a:uFillTx/>
                <a:latin typeface="Segoe Sans Display"/>
                <a:cs typeface="Segoe Sans Display"/>
              </a:rPr>
              <a:t>Creates a ticket</a:t>
            </a:r>
          </a:p>
        </p:txBody>
      </p:sp>
      <p:sp>
        <p:nvSpPr>
          <p:cNvPr id="23" name="!! Purple box">
            <a:extLst>
              <a:ext uri="{FF2B5EF4-FFF2-40B4-BE49-F238E27FC236}">
                <a16:creationId xmlns:a16="http://schemas.microsoft.com/office/drawing/2014/main" id="{E6C488E3-33E7-60BB-239F-CC385EE555B8}"/>
              </a:ext>
            </a:extLst>
          </p:cNvPr>
          <p:cNvSpPr txBox="1"/>
          <p:nvPr/>
        </p:nvSpPr>
        <p:spPr>
          <a:xfrm>
            <a:off x="2033625" y="4705806"/>
            <a:ext cx="2199702" cy="446237"/>
          </a:xfrm>
          <a:prstGeom prst="roundRect">
            <a:avLst>
              <a:gd name="adj" fmla="val 16667"/>
            </a:avLst>
          </a:prstGeom>
          <a:solidFill>
            <a:srgbClr val="0078D4"/>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chemeClr val="bg1"/>
                </a:solidFill>
                <a:effectLst/>
                <a:uLnTx/>
                <a:uFillTx/>
                <a:latin typeface="Segoe Sans Display"/>
                <a:cs typeface="Segoe Sans Display"/>
              </a:rPr>
              <a:t>Classification agent</a:t>
            </a:r>
          </a:p>
        </p:txBody>
      </p:sp>
      <p:sp>
        <p:nvSpPr>
          <p:cNvPr id="25" name="!! Purple box">
            <a:extLst>
              <a:ext uri="{FF2B5EF4-FFF2-40B4-BE49-F238E27FC236}">
                <a16:creationId xmlns:a16="http://schemas.microsoft.com/office/drawing/2014/main" id="{AD90C3CA-8912-8FC8-38FB-FFA8DB30C66A}"/>
              </a:ext>
            </a:extLst>
          </p:cNvPr>
          <p:cNvSpPr txBox="1"/>
          <p:nvPr/>
        </p:nvSpPr>
        <p:spPr>
          <a:xfrm>
            <a:off x="3547721" y="5109181"/>
            <a:ext cx="1997225" cy="479011"/>
          </a:xfrm>
          <a:prstGeom prst="roundRect">
            <a:avLst>
              <a:gd name="adj" fmla="val 166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a:ln>
                  <a:noFill/>
                </a:ln>
                <a:solidFill>
                  <a:srgbClr val="000000"/>
                </a:solidFill>
                <a:effectLst/>
                <a:uLnTx/>
                <a:uFillTx/>
                <a:latin typeface="Segoe Sans Display"/>
                <a:cs typeface="Segoe Sans Display"/>
              </a:rPr>
              <a:t>Analyzes and classified tickets by issue type</a:t>
            </a:r>
          </a:p>
        </p:txBody>
      </p:sp>
      <p:sp>
        <p:nvSpPr>
          <p:cNvPr id="27" name="!! Purple box">
            <a:extLst>
              <a:ext uri="{FF2B5EF4-FFF2-40B4-BE49-F238E27FC236}">
                <a16:creationId xmlns:a16="http://schemas.microsoft.com/office/drawing/2014/main" id="{0562C71F-23F6-BBE5-0D6B-7C7EE34D3128}"/>
              </a:ext>
            </a:extLst>
          </p:cNvPr>
          <p:cNvSpPr txBox="1"/>
          <p:nvPr/>
        </p:nvSpPr>
        <p:spPr>
          <a:xfrm>
            <a:off x="2033625" y="5513114"/>
            <a:ext cx="2199702" cy="446237"/>
          </a:xfrm>
          <a:prstGeom prst="roundRect">
            <a:avLst>
              <a:gd name="adj" fmla="val 16667"/>
            </a:avLst>
          </a:prstGeom>
          <a:solidFill>
            <a:srgbClr val="0078D4"/>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chemeClr val="bg1"/>
                </a:solidFill>
                <a:effectLst/>
                <a:uLnTx/>
                <a:uFillTx/>
                <a:latin typeface="Segoe Sans Display"/>
                <a:cs typeface="Segoe Sans Display"/>
              </a:rPr>
              <a:t>Routing agent</a:t>
            </a:r>
          </a:p>
        </p:txBody>
      </p:sp>
      <p:cxnSp>
        <p:nvCxnSpPr>
          <p:cNvPr id="29" name="Straight Connector 28" descr="sends ticket to">
            <a:extLst>
              <a:ext uri="{FF2B5EF4-FFF2-40B4-BE49-F238E27FC236}">
                <a16:creationId xmlns:a16="http://schemas.microsoft.com/office/drawing/2014/main" id="{C358EFDD-1C72-520D-B105-60152DB24D21}"/>
              </a:ext>
            </a:extLst>
          </p:cNvPr>
          <p:cNvCxnSpPr>
            <a:cxnSpLocks/>
          </p:cNvCxnSpPr>
          <p:nvPr/>
        </p:nvCxnSpPr>
        <p:spPr>
          <a:xfrm flipH="1" flipV="1">
            <a:off x="1611203" y="5736231"/>
            <a:ext cx="422422" cy="2"/>
          </a:xfrm>
          <a:prstGeom prst="line">
            <a:avLst/>
          </a:prstGeom>
          <a:ln w="22225">
            <a:solidFill>
              <a:srgbClr val="8661C5"/>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1" name="!! Purple box">
            <a:extLst>
              <a:ext uri="{FF2B5EF4-FFF2-40B4-BE49-F238E27FC236}">
                <a16:creationId xmlns:a16="http://schemas.microsoft.com/office/drawing/2014/main" id="{10C40F6B-BC1E-DC46-1F50-D0D365D562A8}"/>
              </a:ext>
            </a:extLst>
          </p:cNvPr>
          <p:cNvSpPr txBox="1"/>
          <p:nvPr/>
        </p:nvSpPr>
        <p:spPr>
          <a:xfrm>
            <a:off x="241005" y="5513112"/>
            <a:ext cx="1370198" cy="446237"/>
          </a:xfrm>
          <a:prstGeom prst="roundRect">
            <a:avLst>
              <a:gd name="adj" fmla="val 16667"/>
            </a:avLst>
          </a:prstGeom>
          <a:solidFill>
            <a:srgbClr val="0078D4"/>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chemeClr val="bg1"/>
                </a:solidFill>
                <a:effectLst/>
                <a:uLnTx/>
                <a:uFillTx/>
                <a:latin typeface="Segoe Sans Display"/>
                <a:cs typeface="Segoe Sans Display"/>
              </a:rPr>
              <a:t>Tools</a:t>
            </a:r>
          </a:p>
        </p:txBody>
      </p:sp>
      <p:cxnSp>
        <p:nvCxnSpPr>
          <p:cNvPr id="33" name="Straight Connector 32" descr="or sends ticket to">
            <a:extLst>
              <a:ext uri="{FF2B5EF4-FFF2-40B4-BE49-F238E27FC236}">
                <a16:creationId xmlns:a16="http://schemas.microsoft.com/office/drawing/2014/main" id="{128D7E16-77B0-F045-A20E-F0B3E94BCC37}"/>
              </a:ext>
            </a:extLst>
          </p:cNvPr>
          <p:cNvCxnSpPr>
            <a:cxnSpLocks/>
          </p:cNvCxnSpPr>
          <p:nvPr/>
        </p:nvCxnSpPr>
        <p:spPr>
          <a:xfrm>
            <a:off x="4233327" y="5736233"/>
            <a:ext cx="1018944" cy="0"/>
          </a:xfrm>
          <a:prstGeom prst="line">
            <a:avLst/>
          </a:prstGeom>
          <a:ln w="22225">
            <a:solidFill>
              <a:srgbClr val="8661C5"/>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5" name="Text Placeholder 8">
            <a:extLst>
              <a:ext uri="{FF2B5EF4-FFF2-40B4-BE49-F238E27FC236}">
                <a16:creationId xmlns:a16="http://schemas.microsoft.com/office/drawing/2014/main" id="{CE15D07D-23D7-2AE5-3121-443C9B6DD08F}"/>
              </a:ext>
            </a:extLst>
          </p:cNvPr>
          <p:cNvSpPr txBox="1">
            <a:spLocks/>
          </p:cNvSpPr>
          <p:nvPr/>
        </p:nvSpPr>
        <p:spPr>
          <a:xfrm>
            <a:off x="5047379" y="6084318"/>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Sans Display"/>
                <a:cs typeface="Segoe Sans Display"/>
              </a:rPr>
              <a:t>Support Team</a:t>
            </a:r>
          </a:p>
        </p:txBody>
      </p:sp>
      <p:sp>
        <p:nvSpPr>
          <p:cNvPr id="37" name="TextBox 13">
            <a:extLst>
              <a:ext uri="{FF2B5EF4-FFF2-40B4-BE49-F238E27FC236}">
                <a16:creationId xmlns:a16="http://schemas.microsoft.com/office/drawing/2014/main" id="{7B15980D-5DF7-E647-CA42-B6EEE844FAA2}"/>
              </a:ext>
            </a:extLst>
          </p:cNvPr>
          <p:cNvSpPr txBox="1">
            <a:spLocks/>
          </p:cNvSpPr>
          <p:nvPr/>
        </p:nvSpPr>
        <p:spPr>
          <a:xfrm>
            <a:off x="8194194" y="1272340"/>
            <a:ext cx="2187535" cy="369332"/>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spcBef>
                <a:spcPct val="20000"/>
              </a:spcBef>
              <a:spcAft>
                <a:spcPts val="0"/>
              </a:spcAft>
              <a:defRPr/>
            </a:pPr>
            <a:r>
              <a:rPr lang="en-US" sz="2400">
                <a:latin typeface="Segoe Sans Display"/>
                <a:cs typeface="Segoe Sans Display"/>
              </a:rPr>
              <a:t>Customer story</a:t>
            </a:r>
          </a:p>
        </p:txBody>
      </p:sp>
      <p:sp>
        <p:nvSpPr>
          <p:cNvPr id="39" name="Text Placeholder 8">
            <a:extLst>
              <a:ext uri="{FF2B5EF4-FFF2-40B4-BE49-F238E27FC236}">
                <a16:creationId xmlns:a16="http://schemas.microsoft.com/office/drawing/2014/main" id="{E8139BD7-4E57-F268-4086-B93986F0A228}"/>
              </a:ext>
            </a:extLst>
          </p:cNvPr>
          <p:cNvSpPr txBox="1">
            <a:spLocks/>
          </p:cNvSpPr>
          <p:nvPr/>
        </p:nvSpPr>
        <p:spPr>
          <a:xfrm>
            <a:off x="6578069" y="2355844"/>
            <a:ext cx="5419787" cy="738664"/>
          </a:xfrm>
          <a:prstGeom prst="rect">
            <a:avLst/>
          </a:prstGeom>
        </p:spPr>
        <p:txBody>
          <a:bodyPr vert="horz" wrap="square" lIns="0" tIns="0" rIns="0" bIns="0" rtlCol="0" anchor="b">
            <a:spAutoFit/>
          </a:bodyPr>
          <a:lstStyle>
            <a:lvl1pPr marL="0" indent="0" algn="l" defTabSz="914400" rtl="0" eaLnBrk="1" latinLnBrk="0" hangingPunct="1">
              <a:lnSpc>
                <a:spcPct val="90000"/>
              </a:lnSpc>
              <a:spcBef>
                <a:spcPts val="0"/>
              </a:spcBef>
              <a:spcAft>
                <a:spcPts val="1200"/>
              </a:spcAft>
              <a:buFont typeface="Wingdings" pitchFamily="2" charset="2"/>
              <a:buNone/>
              <a:defRPr sz="1800" kern="1200">
                <a:solidFill>
                  <a:schemeClr val="tx1"/>
                </a:solidFill>
                <a:latin typeface="+mj-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a:cs typeface="Segoe Sans Display"/>
              </a:rPr>
              <a:t>NTT Data uses a multi-agent system to automate internal IT ticketing. Agents handle self-service, ticket creation, classification, routing, and resolution—integrating with ITSM and escalating to support teams when needed. This streamlines issue resolution and reduces manual workload.</a:t>
            </a:r>
            <a:endParaRPr kumimoji="0" lang="en-US" sz="1200" b="0" i="0" u="none" strike="noStrike" kern="1200" cap="none" spc="0" normalizeH="0" baseline="0" noProof="0">
              <a:ln>
                <a:noFill/>
              </a:ln>
              <a:solidFill>
                <a:srgbClr val="000000">
                  <a:lumMod val="75000"/>
                  <a:lumOff val="25000"/>
                </a:srgbClr>
              </a:solidFill>
              <a:effectLst/>
              <a:uLnTx/>
              <a:uFillTx/>
              <a:latin typeface="Segoe Sans Display"/>
              <a:cs typeface="Segoe Sans Display"/>
            </a:endParaRPr>
          </a:p>
        </p:txBody>
      </p:sp>
      <p:pic>
        <p:nvPicPr>
          <p:cNvPr id="41" name="Picture Placeholder 23">
            <a:extLst>
              <a:ext uri="{FF2B5EF4-FFF2-40B4-BE49-F238E27FC236}">
                <a16:creationId xmlns:a16="http://schemas.microsoft.com/office/drawing/2014/main" id="{A183C886-EA15-85F1-1E66-C753D0F0832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2873423" y="1849768"/>
            <a:ext cx="528299" cy="528299"/>
          </a:xfrm>
          <a:prstGeom prst="ellipse">
            <a:avLst/>
          </a:prstGeom>
          <a:ln>
            <a:noFill/>
          </a:ln>
        </p:spPr>
      </p:pic>
      <p:cxnSp>
        <p:nvCxnSpPr>
          <p:cNvPr id="43" name="Straight Connector 42">
            <a:extLst>
              <a:ext uri="{FF2B5EF4-FFF2-40B4-BE49-F238E27FC236}">
                <a16:creationId xmlns:a16="http://schemas.microsoft.com/office/drawing/2014/main" id="{03AC415F-E627-60B4-2484-A37F70378FD7}"/>
              </a:ext>
              <a:ext uri="{C183D7F6-B498-43B3-948B-1728B52AA6E4}">
                <adec:decorative xmlns:adec="http://schemas.microsoft.com/office/drawing/2017/decorative" val="1"/>
              </a:ext>
            </a:extLst>
          </p:cNvPr>
          <p:cNvCxnSpPr>
            <a:cxnSpLocks/>
          </p:cNvCxnSpPr>
          <p:nvPr/>
        </p:nvCxnSpPr>
        <p:spPr>
          <a:xfrm>
            <a:off x="3137573" y="2641650"/>
            <a:ext cx="0" cy="424960"/>
          </a:xfrm>
          <a:prstGeom prst="line">
            <a:avLst/>
          </a:prstGeom>
          <a:ln w="22225">
            <a:solidFill>
              <a:srgbClr val="8661C5"/>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45" name="Picture 44" descr="Flowchart of an IT support process. A user reports an issue via a chat interface to a Self-Service Agent. If escalated, it goes to a Ticket Agent, then through Classification, Routing, and Resolution Agents. Resolved tickets close, while unresolved ones may escalate to a Support Team. ITSM provides knowledge and creates/updates tickets, and tools assist resolution.">
            <a:extLst>
              <a:ext uri="{FF2B5EF4-FFF2-40B4-BE49-F238E27FC236}">
                <a16:creationId xmlns:a16="http://schemas.microsoft.com/office/drawing/2014/main" id="{976D8F0E-50C5-FD3B-1AE3-F0DA4C2D0BE8}"/>
              </a:ext>
            </a:extLst>
          </p:cNvPr>
          <p:cNvPicPr>
            <a:picLocks noChangeAspect="1"/>
          </p:cNvPicPr>
          <p:nvPr/>
        </p:nvPicPr>
        <p:blipFill>
          <a:blip r:embed="rId4" cstate="hqprint">
            <a:extLst>
              <a:ext uri="{28A0092B-C50C-407E-A947-70E740481C1C}">
                <a14:useLocalDpi xmlns:a14="http://schemas.microsoft.com/office/drawing/2010/main"/>
              </a:ext>
            </a:extLst>
          </a:blip>
          <a:srcRect r="-99998"/>
          <a:stretch/>
        </p:blipFill>
        <p:spPr>
          <a:xfrm>
            <a:off x="7823841" y="3321933"/>
            <a:ext cx="5863757" cy="2968051"/>
          </a:xfrm>
          <a:prstGeom prst="rect">
            <a:avLst/>
          </a:prstGeom>
        </p:spPr>
      </p:pic>
      <p:pic>
        <p:nvPicPr>
          <p:cNvPr id="47" name="Picture Placeholder 47">
            <a:extLst>
              <a:ext uri="{FF2B5EF4-FFF2-40B4-BE49-F238E27FC236}">
                <a16:creationId xmlns:a16="http://schemas.microsoft.com/office/drawing/2014/main" id="{562E3195-3E43-5246-A2F8-06187414A774}"/>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48520" y="5472867"/>
            <a:ext cx="526729" cy="526729"/>
          </a:xfrm>
          <a:prstGeom prst="ellipse">
            <a:avLst/>
          </a:prstGeom>
        </p:spPr>
      </p:pic>
      <p:cxnSp>
        <p:nvCxnSpPr>
          <p:cNvPr id="49" name="Straight Connector 48">
            <a:extLst>
              <a:ext uri="{FF2B5EF4-FFF2-40B4-BE49-F238E27FC236}">
                <a16:creationId xmlns:a16="http://schemas.microsoft.com/office/drawing/2014/main" id="{C823B002-C602-2801-C065-4A7F5A08351E}"/>
              </a:ext>
              <a:ext uri="{C183D7F6-B498-43B3-948B-1728B52AA6E4}">
                <adec:decorative xmlns:adec="http://schemas.microsoft.com/office/drawing/2017/decorative" val="1"/>
              </a:ext>
            </a:extLst>
          </p:cNvPr>
          <p:cNvCxnSpPr>
            <a:cxnSpLocks/>
          </p:cNvCxnSpPr>
          <p:nvPr/>
        </p:nvCxnSpPr>
        <p:spPr>
          <a:xfrm flipH="1">
            <a:off x="3133476" y="3537427"/>
            <a:ext cx="4097" cy="361071"/>
          </a:xfrm>
          <a:prstGeom prst="line">
            <a:avLst/>
          </a:prstGeom>
          <a:ln w="22225">
            <a:solidFill>
              <a:srgbClr val="8661C5"/>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F181F15-1E20-BBA0-676D-339F7DC29492}"/>
              </a:ext>
              <a:ext uri="{C183D7F6-B498-43B3-948B-1728B52AA6E4}">
                <adec:decorative xmlns:adec="http://schemas.microsoft.com/office/drawing/2017/decorative" val="1"/>
              </a:ext>
            </a:extLst>
          </p:cNvPr>
          <p:cNvCxnSpPr>
            <a:cxnSpLocks/>
          </p:cNvCxnSpPr>
          <p:nvPr/>
        </p:nvCxnSpPr>
        <p:spPr>
          <a:xfrm>
            <a:off x="3133476" y="4344735"/>
            <a:ext cx="0" cy="361071"/>
          </a:xfrm>
          <a:prstGeom prst="line">
            <a:avLst/>
          </a:prstGeom>
          <a:ln w="22225">
            <a:solidFill>
              <a:srgbClr val="8661C5"/>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53D88E-283F-ADF3-5286-0A9EDAE5D5AB}"/>
              </a:ext>
              <a:ext uri="{C183D7F6-B498-43B3-948B-1728B52AA6E4}">
                <adec:decorative xmlns:adec="http://schemas.microsoft.com/office/drawing/2017/decorative" val="1"/>
              </a:ext>
            </a:extLst>
          </p:cNvPr>
          <p:cNvCxnSpPr>
            <a:cxnSpLocks/>
          </p:cNvCxnSpPr>
          <p:nvPr/>
        </p:nvCxnSpPr>
        <p:spPr>
          <a:xfrm>
            <a:off x="3133476" y="5152043"/>
            <a:ext cx="0" cy="361071"/>
          </a:xfrm>
          <a:prstGeom prst="line">
            <a:avLst/>
          </a:prstGeom>
          <a:ln w="22225">
            <a:solidFill>
              <a:srgbClr val="8661C5"/>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2947B445-3DAF-5163-721C-362A5089BC67}"/>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579389" y="1839471"/>
            <a:ext cx="1478376" cy="240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049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rgbClr val="0078D4"/>
                </a:solidFill>
                <a:latin typeface="Segoe Sans Text"/>
                <a:ea typeface="+mn-ea"/>
                <a:cs typeface="Segoe Sans Text"/>
              </a:rPr>
              <a:t>Agent use case #4</a:t>
            </a:r>
            <a:endParaRPr lang="en-US">
              <a:ea typeface="+mn-ea"/>
            </a:endParaRPr>
          </a:p>
        </p:txBody>
      </p:sp>
      <p:sp>
        <p:nvSpPr>
          <p:cNvPr id="3" name="Text Placeholder 1">
            <a:extLst>
              <a:ext uri="{FF2B5EF4-FFF2-40B4-BE49-F238E27FC236}">
                <a16:creationId xmlns:a16="http://schemas.microsoft.com/office/drawing/2014/main" id="{FD61193D-5252-8926-E367-CC66E6A936DC}"/>
              </a:ext>
            </a:extLst>
          </p:cNvPr>
          <p:cNvSpPr txBox="1">
            <a:spLocks/>
          </p:cNvSpPr>
          <p:nvPr/>
        </p:nvSpPr>
        <p:spPr>
          <a:xfrm>
            <a:off x="563499" y="1210437"/>
            <a:ext cx="5447870"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a:latin typeface="Segoe UI Semibold" panose="020B0702040204020203" pitchFamily="34" charset="0"/>
                <a:cs typeface="Segoe UI Semibold" panose="020B0702040204020203" pitchFamily="34" charset="0"/>
              </a:rPr>
              <a:t>Multi-agent renewal automation</a:t>
            </a:r>
          </a:p>
        </p:txBody>
      </p:sp>
      <p:cxnSp>
        <p:nvCxnSpPr>
          <p:cNvPr id="9" name="Straight Connector 8">
            <a:extLst>
              <a:ext uri="{FF2B5EF4-FFF2-40B4-BE49-F238E27FC236}">
                <a16:creationId xmlns:a16="http://schemas.microsoft.com/office/drawing/2014/main" id="{7DB08E0B-E16A-0056-D87D-32058D789628}"/>
              </a:ext>
              <a:ext uri="{C183D7F6-B498-43B3-948B-1728B52AA6E4}">
                <adec:decorative xmlns:adec="http://schemas.microsoft.com/office/drawing/2017/decorative" val="1"/>
              </a:ext>
            </a:extLst>
          </p:cNvPr>
          <p:cNvCxnSpPr/>
          <p:nvPr/>
        </p:nvCxnSpPr>
        <p:spPr>
          <a:xfrm>
            <a:off x="6273255" y="1469298"/>
            <a:ext cx="0" cy="4600876"/>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descr="Diagram showing a user connected to a Supervisor Agent, which links to Strategy Agent, Insight Agent, Communication Agent, and Compliance Agent. Arrows indicate interactions among these agents.">
            <a:extLst>
              <a:ext uri="{FF2B5EF4-FFF2-40B4-BE49-F238E27FC236}">
                <a16:creationId xmlns:a16="http://schemas.microsoft.com/office/drawing/2014/main" id="{20EFBC0D-DA11-E5AC-B33A-FF0AE76AAC3D}"/>
              </a:ext>
            </a:extLst>
          </p:cNvPr>
          <p:cNvGrpSpPr/>
          <p:nvPr/>
        </p:nvGrpSpPr>
        <p:grpSpPr>
          <a:xfrm>
            <a:off x="428085" y="1823595"/>
            <a:ext cx="5504180" cy="4057656"/>
            <a:chOff x="428085" y="1823595"/>
            <a:chExt cx="5504180" cy="4057656"/>
          </a:xfrm>
        </p:grpSpPr>
        <p:sp>
          <p:nvSpPr>
            <p:cNvPr id="11" name="Rectangle: Rounded Corners 2">
              <a:extLst>
                <a:ext uri="{FF2B5EF4-FFF2-40B4-BE49-F238E27FC236}">
                  <a16:creationId xmlns:a16="http://schemas.microsoft.com/office/drawing/2014/main" id="{F113A81E-29D8-576B-F516-EB14BF020745}"/>
                </a:ext>
              </a:extLst>
            </p:cNvPr>
            <p:cNvSpPr/>
            <p:nvPr/>
          </p:nvSpPr>
          <p:spPr>
            <a:xfrm>
              <a:off x="540866" y="2193904"/>
              <a:ext cx="1363960"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 name="!! purple box">
              <a:extLst>
                <a:ext uri="{FF2B5EF4-FFF2-40B4-BE49-F238E27FC236}">
                  <a16:creationId xmlns:a16="http://schemas.microsoft.com/office/drawing/2014/main" id="{055DD3FD-0BA2-F572-4CCB-6314C08264A9}"/>
                </a:ext>
                <a:ext uri="{C183D7F6-B498-43B3-948B-1728B52AA6E4}">
                  <adec:decorative xmlns:adec="http://schemas.microsoft.com/office/drawing/2017/decorative" val="1"/>
                </a:ext>
              </a:extLst>
            </p:cNvPr>
            <p:cNvSpPr/>
            <p:nvPr/>
          </p:nvSpPr>
          <p:spPr bwMode="auto">
            <a:xfrm>
              <a:off x="546095" y="1998634"/>
              <a:ext cx="1363961" cy="326669"/>
            </a:xfrm>
            <a:prstGeom prst="round2SameRect">
              <a:avLst>
                <a:gd name="adj1" fmla="val 50000"/>
                <a:gd name="adj2" fmla="val 0"/>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13" name="TextBox 12">
              <a:extLst>
                <a:ext uri="{FF2B5EF4-FFF2-40B4-BE49-F238E27FC236}">
                  <a16:creationId xmlns:a16="http://schemas.microsoft.com/office/drawing/2014/main" id="{3CCA8E3B-86D6-3D2A-24F2-FCACC7848F31}"/>
                </a:ext>
              </a:extLst>
            </p:cNvPr>
            <p:cNvSpPr txBox="1"/>
            <p:nvPr/>
          </p:nvSpPr>
          <p:spPr>
            <a:xfrm>
              <a:off x="428085" y="2033409"/>
              <a:ext cx="1514880"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Insight agent</a:t>
              </a:r>
            </a:p>
          </p:txBody>
        </p:sp>
        <p:pic>
          <p:nvPicPr>
            <p:cNvPr id="14" name="Picture 13" descr="A colorful hexagon with stars&#10;&#10;Description automatically generated">
              <a:extLst>
                <a:ext uri="{FF2B5EF4-FFF2-40B4-BE49-F238E27FC236}">
                  <a16:creationId xmlns:a16="http://schemas.microsoft.com/office/drawing/2014/main" id="{55747D73-0BA5-2429-B834-14D8F0CAB6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171" y="2385480"/>
              <a:ext cx="459568" cy="459568"/>
            </a:xfrm>
            <a:prstGeom prst="rect">
              <a:avLst/>
            </a:prstGeom>
          </p:spPr>
        </p:pic>
        <p:sp>
          <p:nvSpPr>
            <p:cNvPr id="15" name="Rectangle: Rounded Corners 2">
              <a:extLst>
                <a:ext uri="{FF2B5EF4-FFF2-40B4-BE49-F238E27FC236}">
                  <a16:creationId xmlns:a16="http://schemas.microsoft.com/office/drawing/2014/main" id="{B905687B-5C2C-53B1-B2D4-059142EF05C0}"/>
                </a:ext>
              </a:extLst>
            </p:cNvPr>
            <p:cNvSpPr/>
            <p:nvPr/>
          </p:nvSpPr>
          <p:spPr>
            <a:xfrm>
              <a:off x="2686271" y="2018865"/>
              <a:ext cx="1363960"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 purple box">
              <a:extLst>
                <a:ext uri="{FF2B5EF4-FFF2-40B4-BE49-F238E27FC236}">
                  <a16:creationId xmlns:a16="http://schemas.microsoft.com/office/drawing/2014/main" id="{16A2D06D-1CC2-D5D1-4F96-6CF9802D7868}"/>
                </a:ext>
                <a:ext uri="{C183D7F6-B498-43B3-948B-1728B52AA6E4}">
                  <adec:decorative xmlns:adec="http://schemas.microsoft.com/office/drawing/2017/decorative" val="1"/>
                </a:ext>
              </a:extLst>
            </p:cNvPr>
            <p:cNvSpPr/>
            <p:nvPr/>
          </p:nvSpPr>
          <p:spPr bwMode="auto">
            <a:xfrm>
              <a:off x="2691500" y="1823595"/>
              <a:ext cx="1363961" cy="326669"/>
            </a:xfrm>
            <a:prstGeom prst="round2SameRect">
              <a:avLst>
                <a:gd name="adj1" fmla="val 50000"/>
                <a:gd name="adj2" fmla="val 0"/>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17" name="TextBox 16">
              <a:extLst>
                <a:ext uri="{FF2B5EF4-FFF2-40B4-BE49-F238E27FC236}">
                  <a16:creationId xmlns:a16="http://schemas.microsoft.com/office/drawing/2014/main" id="{8D865EC0-1051-0920-953E-93C8D68A2735}"/>
                </a:ext>
              </a:extLst>
            </p:cNvPr>
            <p:cNvSpPr txBox="1"/>
            <p:nvPr/>
          </p:nvSpPr>
          <p:spPr>
            <a:xfrm>
              <a:off x="2671313" y="1851196"/>
              <a:ext cx="1514880"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Strategy agent</a:t>
              </a:r>
            </a:p>
          </p:txBody>
        </p:sp>
        <p:pic>
          <p:nvPicPr>
            <p:cNvPr id="18" name="Picture 17" descr="A colorful hexagon with stars&#10;&#10;Description automatically generated">
              <a:extLst>
                <a:ext uri="{FF2B5EF4-FFF2-40B4-BE49-F238E27FC236}">
                  <a16:creationId xmlns:a16="http://schemas.microsoft.com/office/drawing/2014/main" id="{E83B8F05-F85F-D0C8-152E-156FF2B9DB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46576" y="2210441"/>
              <a:ext cx="459568" cy="459568"/>
            </a:xfrm>
            <a:prstGeom prst="rect">
              <a:avLst/>
            </a:prstGeom>
          </p:spPr>
        </p:pic>
        <p:sp>
          <p:nvSpPr>
            <p:cNvPr id="19" name="Rectangle: Rounded Corners 2">
              <a:extLst>
                <a:ext uri="{FF2B5EF4-FFF2-40B4-BE49-F238E27FC236}">
                  <a16:creationId xmlns:a16="http://schemas.microsoft.com/office/drawing/2014/main" id="{8EC17D9E-901E-F244-69AC-B42325645DD7}"/>
                </a:ext>
              </a:extLst>
            </p:cNvPr>
            <p:cNvSpPr/>
            <p:nvPr/>
          </p:nvSpPr>
          <p:spPr>
            <a:xfrm>
              <a:off x="4473451" y="3411495"/>
              <a:ext cx="1363960"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0" name="!! purple box">
              <a:extLst>
                <a:ext uri="{FF2B5EF4-FFF2-40B4-BE49-F238E27FC236}">
                  <a16:creationId xmlns:a16="http://schemas.microsoft.com/office/drawing/2014/main" id="{C6D9E021-A5B5-59B4-8A8D-C5A959E6C43A}"/>
                </a:ext>
                <a:ext uri="{C183D7F6-B498-43B3-948B-1728B52AA6E4}">
                  <adec:decorative xmlns:adec="http://schemas.microsoft.com/office/drawing/2017/decorative" val="1"/>
                </a:ext>
              </a:extLst>
            </p:cNvPr>
            <p:cNvSpPr/>
            <p:nvPr/>
          </p:nvSpPr>
          <p:spPr bwMode="auto">
            <a:xfrm>
              <a:off x="4478680" y="3216225"/>
              <a:ext cx="1363961" cy="326669"/>
            </a:xfrm>
            <a:prstGeom prst="round2SameRect">
              <a:avLst>
                <a:gd name="adj1" fmla="val 50000"/>
                <a:gd name="adj2" fmla="val 0"/>
              </a:avLst>
            </a:prstGeom>
            <a:solidFill>
              <a:srgbClr val="225B62"/>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21" name="TextBox 20">
              <a:extLst>
                <a:ext uri="{FF2B5EF4-FFF2-40B4-BE49-F238E27FC236}">
                  <a16:creationId xmlns:a16="http://schemas.microsoft.com/office/drawing/2014/main" id="{6C569088-DA5D-34C2-947A-5E2B0BF5DD6B}"/>
                </a:ext>
              </a:extLst>
            </p:cNvPr>
            <p:cNvSpPr txBox="1"/>
            <p:nvPr/>
          </p:nvSpPr>
          <p:spPr>
            <a:xfrm>
              <a:off x="4417385" y="3239130"/>
              <a:ext cx="1514880"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Supervisor agent</a:t>
              </a:r>
            </a:p>
          </p:txBody>
        </p:sp>
        <p:pic>
          <p:nvPicPr>
            <p:cNvPr id="22" name="Picture 21" descr="A colorful hexagon with stars&#10;&#10;Description automatically generated">
              <a:extLst>
                <a:ext uri="{FF2B5EF4-FFF2-40B4-BE49-F238E27FC236}">
                  <a16:creationId xmlns:a16="http://schemas.microsoft.com/office/drawing/2014/main" id="{9EC5787A-F254-2431-061F-4D0ECA1D31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3756" y="3603071"/>
              <a:ext cx="459568" cy="459568"/>
            </a:xfrm>
            <a:prstGeom prst="rect">
              <a:avLst/>
            </a:prstGeom>
          </p:spPr>
        </p:pic>
        <p:sp>
          <p:nvSpPr>
            <p:cNvPr id="23" name="Rectangle: Rounded Corners 2">
              <a:extLst>
                <a:ext uri="{FF2B5EF4-FFF2-40B4-BE49-F238E27FC236}">
                  <a16:creationId xmlns:a16="http://schemas.microsoft.com/office/drawing/2014/main" id="{BF1D6B94-2C65-280E-AB23-D378A3F51D9D}"/>
                </a:ext>
              </a:extLst>
            </p:cNvPr>
            <p:cNvSpPr/>
            <p:nvPr/>
          </p:nvSpPr>
          <p:spPr>
            <a:xfrm>
              <a:off x="2897457" y="5056981"/>
              <a:ext cx="1363960"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 purple box">
              <a:extLst>
                <a:ext uri="{FF2B5EF4-FFF2-40B4-BE49-F238E27FC236}">
                  <a16:creationId xmlns:a16="http://schemas.microsoft.com/office/drawing/2014/main" id="{2CAD684F-262F-994C-2231-0EA9A2273D2C}"/>
                </a:ext>
                <a:ext uri="{C183D7F6-B498-43B3-948B-1728B52AA6E4}">
                  <adec:decorative xmlns:adec="http://schemas.microsoft.com/office/drawing/2017/decorative" val="1"/>
                </a:ext>
              </a:extLst>
            </p:cNvPr>
            <p:cNvSpPr/>
            <p:nvPr/>
          </p:nvSpPr>
          <p:spPr bwMode="auto">
            <a:xfrm>
              <a:off x="2902686" y="4861711"/>
              <a:ext cx="1363961" cy="326669"/>
            </a:xfrm>
            <a:prstGeom prst="round2SameRect">
              <a:avLst>
                <a:gd name="adj1" fmla="val 50000"/>
                <a:gd name="adj2" fmla="val 0"/>
              </a:avLst>
            </a:prstGeom>
            <a:solidFill>
              <a:srgbClr val="463668"/>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25" name="TextBox 24">
              <a:extLst>
                <a:ext uri="{FF2B5EF4-FFF2-40B4-BE49-F238E27FC236}">
                  <a16:creationId xmlns:a16="http://schemas.microsoft.com/office/drawing/2014/main" id="{EA94B9E6-10C7-56E7-4F60-6E84A281AB32}"/>
                </a:ext>
              </a:extLst>
            </p:cNvPr>
            <p:cNvSpPr txBox="1"/>
            <p:nvPr/>
          </p:nvSpPr>
          <p:spPr>
            <a:xfrm>
              <a:off x="2813888" y="4900342"/>
              <a:ext cx="1514880"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Compliance agent</a:t>
              </a:r>
            </a:p>
          </p:txBody>
        </p:sp>
        <p:pic>
          <p:nvPicPr>
            <p:cNvPr id="26" name="Picture 25" descr="A colorful hexagon with stars&#10;&#10;Description automatically generated">
              <a:extLst>
                <a:ext uri="{FF2B5EF4-FFF2-40B4-BE49-F238E27FC236}">
                  <a16:creationId xmlns:a16="http://schemas.microsoft.com/office/drawing/2014/main" id="{D1498E8B-956C-34C3-8FFB-F67FF1D1A4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7762" y="5338008"/>
              <a:ext cx="459568" cy="459568"/>
            </a:xfrm>
            <a:prstGeom prst="rect">
              <a:avLst/>
            </a:prstGeom>
          </p:spPr>
        </p:pic>
        <p:sp>
          <p:nvSpPr>
            <p:cNvPr id="27" name="Rectangle: Rounded Corners 2">
              <a:extLst>
                <a:ext uri="{FF2B5EF4-FFF2-40B4-BE49-F238E27FC236}">
                  <a16:creationId xmlns:a16="http://schemas.microsoft.com/office/drawing/2014/main" id="{44CD3B8A-1D2E-A52A-6070-00BDE0E9BC28}"/>
                </a:ext>
              </a:extLst>
            </p:cNvPr>
            <p:cNvSpPr/>
            <p:nvPr/>
          </p:nvSpPr>
          <p:spPr>
            <a:xfrm>
              <a:off x="558170" y="4364064"/>
              <a:ext cx="1363960"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 purple box">
              <a:extLst>
                <a:ext uri="{FF2B5EF4-FFF2-40B4-BE49-F238E27FC236}">
                  <a16:creationId xmlns:a16="http://schemas.microsoft.com/office/drawing/2014/main" id="{8CD977A6-CC28-FED1-2C35-06F14D2DFE00}"/>
                </a:ext>
                <a:ext uri="{C183D7F6-B498-43B3-948B-1728B52AA6E4}">
                  <adec:decorative xmlns:adec="http://schemas.microsoft.com/office/drawing/2017/decorative" val="1"/>
                </a:ext>
              </a:extLst>
            </p:cNvPr>
            <p:cNvSpPr/>
            <p:nvPr/>
          </p:nvSpPr>
          <p:spPr bwMode="auto">
            <a:xfrm>
              <a:off x="563399" y="4168794"/>
              <a:ext cx="1363961" cy="326669"/>
            </a:xfrm>
            <a:prstGeom prst="round2SameRect">
              <a:avLst>
                <a:gd name="adj1" fmla="val 50000"/>
                <a:gd name="adj2" fmla="val 0"/>
              </a:avLst>
            </a:prstGeom>
            <a:solidFill>
              <a:srgbClr val="1E304E"/>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29" name="TextBox 28">
              <a:extLst>
                <a:ext uri="{FF2B5EF4-FFF2-40B4-BE49-F238E27FC236}">
                  <a16:creationId xmlns:a16="http://schemas.microsoft.com/office/drawing/2014/main" id="{4C0BB5CA-F870-A6EC-8BB0-6FEE4C59544B}"/>
                </a:ext>
              </a:extLst>
            </p:cNvPr>
            <p:cNvSpPr txBox="1"/>
            <p:nvPr/>
          </p:nvSpPr>
          <p:spPr>
            <a:xfrm>
              <a:off x="490819" y="4105059"/>
              <a:ext cx="1514879"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Semibold"/>
                  <a:ea typeface="+mn-ea"/>
                  <a:cs typeface="+mn-cs"/>
                </a:rPr>
                <a:t>Communication agent</a:t>
              </a:r>
            </a:p>
          </p:txBody>
        </p:sp>
        <p:pic>
          <p:nvPicPr>
            <p:cNvPr id="30" name="Picture 29" descr="A colorful hexagon with stars&#10;&#10;Description automatically generated">
              <a:extLst>
                <a:ext uri="{FF2B5EF4-FFF2-40B4-BE49-F238E27FC236}">
                  <a16:creationId xmlns:a16="http://schemas.microsoft.com/office/drawing/2014/main" id="{FDCA1ACB-089D-3563-7EB6-D3ADB904FD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8475" y="4555640"/>
              <a:ext cx="459568" cy="459568"/>
            </a:xfrm>
            <a:prstGeom prst="rect">
              <a:avLst/>
            </a:prstGeom>
          </p:spPr>
        </p:pic>
        <p:cxnSp>
          <p:nvCxnSpPr>
            <p:cNvPr id="31" name="Connettore 2 127">
              <a:extLst>
                <a:ext uri="{FF2B5EF4-FFF2-40B4-BE49-F238E27FC236}">
                  <a16:creationId xmlns:a16="http://schemas.microsoft.com/office/drawing/2014/main" id="{536B262D-3C2F-7401-DE09-BF9E58733F9B}"/>
                </a:ext>
                <a:ext uri="{C183D7F6-B498-43B3-948B-1728B52AA6E4}">
                  <adec:decorative xmlns:adec="http://schemas.microsoft.com/office/drawing/2017/decorative" val="1"/>
                </a:ext>
              </a:extLst>
            </p:cNvPr>
            <p:cNvCxnSpPr>
              <a:cxnSpLocks/>
              <a:stCxn id="29" idx="3"/>
            </p:cNvCxnSpPr>
            <p:nvPr/>
          </p:nvCxnSpPr>
          <p:spPr>
            <a:xfrm flipV="1">
              <a:off x="1904826" y="2431000"/>
              <a:ext cx="776215" cy="175039"/>
            </a:xfrm>
            <a:prstGeom prst="straightConnector1">
              <a:avLst/>
            </a:prstGeom>
            <a:ln w="12700" cap="rnd">
              <a:solidFill>
                <a:schemeClr val="accent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2" name="Connettore 2 127">
              <a:extLst>
                <a:ext uri="{FF2B5EF4-FFF2-40B4-BE49-F238E27FC236}">
                  <a16:creationId xmlns:a16="http://schemas.microsoft.com/office/drawing/2014/main" id="{63A41577-5C4C-41F4-8E7D-20E378EC8085}"/>
                </a:ext>
                <a:ext uri="{C183D7F6-B498-43B3-948B-1728B52AA6E4}">
                  <adec:decorative xmlns:adec="http://schemas.microsoft.com/office/drawing/2017/decorative" val="1"/>
                </a:ext>
              </a:extLst>
            </p:cNvPr>
            <p:cNvCxnSpPr>
              <a:cxnSpLocks/>
            </p:cNvCxnSpPr>
            <p:nvPr/>
          </p:nvCxnSpPr>
          <p:spPr>
            <a:xfrm>
              <a:off x="4118927" y="2382478"/>
              <a:ext cx="1110430" cy="785225"/>
            </a:xfrm>
            <a:prstGeom prst="straightConnector1">
              <a:avLst/>
            </a:prstGeom>
            <a:ln w="12700" cap="rnd">
              <a:solidFill>
                <a:schemeClr val="accent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3" name="Connettore 2 127">
              <a:extLst>
                <a:ext uri="{FF2B5EF4-FFF2-40B4-BE49-F238E27FC236}">
                  <a16:creationId xmlns:a16="http://schemas.microsoft.com/office/drawing/2014/main" id="{9C2028C1-108E-22BD-6FEB-C8B974C0B7F1}"/>
                </a:ext>
                <a:ext uri="{C183D7F6-B498-43B3-948B-1728B52AA6E4}">
                  <adec:decorative xmlns:adec="http://schemas.microsoft.com/office/drawing/2017/decorative" val="1"/>
                </a:ext>
              </a:extLst>
            </p:cNvPr>
            <p:cNvCxnSpPr>
              <a:cxnSpLocks/>
            </p:cNvCxnSpPr>
            <p:nvPr/>
          </p:nvCxnSpPr>
          <p:spPr>
            <a:xfrm flipH="1">
              <a:off x="4301984" y="4235765"/>
              <a:ext cx="894014" cy="1233351"/>
            </a:xfrm>
            <a:prstGeom prst="straightConnector1">
              <a:avLst/>
            </a:prstGeom>
            <a:ln w="12700" cap="rnd">
              <a:solidFill>
                <a:schemeClr val="accent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4" name="Connettore 2 127">
              <a:extLst>
                <a:ext uri="{FF2B5EF4-FFF2-40B4-BE49-F238E27FC236}">
                  <a16:creationId xmlns:a16="http://schemas.microsoft.com/office/drawing/2014/main" id="{5150B72F-799C-4598-F1E1-2F7AE003FD69}"/>
                </a:ext>
                <a:ext uri="{C183D7F6-B498-43B3-948B-1728B52AA6E4}">
                  <adec:decorative xmlns:adec="http://schemas.microsoft.com/office/drawing/2017/decorative" val="1"/>
                </a:ext>
              </a:extLst>
            </p:cNvPr>
            <p:cNvCxnSpPr>
              <a:cxnSpLocks/>
              <a:stCxn id="57" idx="1"/>
            </p:cNvCxnSpPr>
            <p:nvPr/>
          </p:nvCxnSpPr>
          <p:spPr>
            <a:xfrm flipH="1" flipV="1">
              <a:off x="1901846" y="4887024"/>
              <a:ext cx="995611" cy="582092"/>
            </a:xfrm>
            <a:prstGeom prst="straightConnector1">
              <a:avLst/>
            </a:prstGeom>
            <a:ln w="12700" cap="rnd">
              <a:solidFill>
                <a:schemeClr val="accent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5" name="Connettore 2 127">
              <a:extLst>
                <a:ext uri="{FF2B5EF4-FFF2-40B4-BE49-F238E27FC236}">
                  <a16:creationId xmlns:a16="http://schemas.microsoft.com/office/drawing/2014/main" id="{CC4A498B-0F9B-57DF-2CAC-FA78DD7F3C15}"/>
                </a:ext>
                <a:ext uri="{C183D7F6-B498-43B3-948B-1728B52AA6E4}">
                  <adec:decorative xmlns:adec="http://schemas.microsoft.com/office/drawing/2017/decorative" val="1"/>
                </a:ext>
              </a:extLst>
            </p:cNvPr>
            <p:cNvCxnSpPr>
              <a:cxnSpLocks/>
            </p:cNvCxnSpPr>
            <p:nvPr/>
          </p:nvCxnSpPr>
          <p:spPr>
            <a:xfrm flipH="1" flipV="1">
              <a:off x="1222846" y="3037630"/>
              <a:ext cx="25413" cy="1096226"/>
            </a:xfrm>
            <a:prstGeom prst="straightConnector1">
              <a:avLst/>
            </a:prstGeom>
            <a:ln w="12700" cap="rnd">
              <a:solidFill>
                <a:schemeClr val="accent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6" name="Connettore 2 127">
              <a:extLst>
                <a:ext uri="{FF2B5EF4-FFF2-40B4-BE49-F238E27FC236}">
                  <a16:creationId xmlns:a16="http://schemas.microsoft.com/office/drawing/2014/main" id="{AA47B5BE-6D49-BC52-38EA-414B4EA38438}"/>
                </a:ext>
                <a:ext uri="{C183D7F6-B498-43B3-948B-1728B52AA6E4}">
                  <adec:decorative xmlns:adec="http://schemas.microsoft.com/office/drawing/2017/decorative" val="1"/>
                </a:ext>
              </a:extLst>
            </p:cNvPr>
            <p:cNvCxnSpPr>
              <a:cxnSpLocks/>
              <a:stCxn id="49" idx="1"/>
            </p:cNvCxnSpPr>
            <p:nvPr/>
          </p:nvCxnSpPr>
          <p:spPr>
            <a:xfrm flipH="1">
              <a:off x="1904826" y="3823630"/>
              <a:ext cx="2568625" cy="846796"/>
            </a:xfrm>
            <a:prstGeom prst="straightConnector1">
              <a:avLst/>
            </a:prstGeom>
            <a:ln w="12700" cap="rnd">
              <a:solidFill>
                <a:schemeClr val="accent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7" name="Connettore 2 127">
              <a:extLst>
                <a:ext uri="{FF2B5EF4-FFF2-40B4-BE49-F238E27FC236}">
                  <a16:creationId xmlns:a16="http://schemas.microsoft.com/office/drawing/2014/main" id="{0A37195C-0023-CD27-3F7A-3F3DB576A24D}"/>
                </a:ext>
                <a:ext uri="{C183D7F6-B498-43B3-948B-1728B52AA6E4}">
                  <adec:decorative xmlns:adec="http://schemas.microsoft.com/office/drawing/2017/decorative" val="1"/>
                </a:ext>
              </a:extLst>
            </p:cNvPr>
            <p:cNvCxnSpPr>
              <a:cxnSpLocks/>
            </p:cNvCxnSpPr>
            <p:nvPr/>
          </p:nvCxnSpPr>
          <p:spPr>
            <a:xfrm>
              <a:off x="1913478" y="2654295"/>
              <a:ext cx="992631" cy="2863077"/>
            </a:xfrm>
            <a:prstGeom prst="straightConnector1">
              <a:avLst/>
            </a:prstGeom>
            <a:ln w="12700" cap="rnd">
              <a:solidFill>
                <a:schemeClr val="accent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38" name="Picture Placeholder 23" descr="Profile image of maker.">
              <a:extLst>
                <a:ext uri="{FF2B5EF4-FFF2-40B4-BE49-F238E27FC236}">
                  <a16:creationId xmlns:a16="http://schemas.microsoft.com/office/drawing/2014/main" id="{B5B26A09-3BD8-411E-CBE6-CF9444E77369}"/>
                </a:ext>
              </a:extLst>
            </p:cNvPr>
            <p:cNvPicPr>
              <a:picLocks noChangeAspect="1"/>
            </p:cNvPicPr>
            <p:nvPr/>
          </p:nvPicPr>
          <p:blipFill>
            <a:blip r:embed="rId4"/>
            <a:srcRect/>
            <a:stretch/>
          </p:blipFill>
          <p:spPr>
            <a:xfrm>
              <a:off x="5062976" y="1916211"/>
              <a:ext cx="528299" cy="528299"/>
            </a:xfrm>
            <a:prstGeom prst="ellipse">
              <a:avLst/>
            </a:prstGeom>
            <a:ln>
              <a:noFill/>
            </a:ln>
          </p:spPr>
        </p:pic>
        <p:sp>
          <p:nvSpPr>
            <p:cNvPr id="39" name="Text Placeholder 8">
              <a:extLst>
                <a:ext uri="{FF2B5EF4-FFF2-40B4-BE49-F238E27FC236}">
                  <a16:creationId xmlns:a16="http://schemas.microsoft.com/office/drawing/2014/main" id="{862D7F87-BA36-B3AD-E181-AF632F1A7809}"/>
                </a:ext>
              </a:extLst>
            </p:cNvPr>
            <p:cNvSpPr txBox="1">
              <a:spLocks/>
            </p:cNvSpPr>
            <p:nvPr/>
          </p:nvSpPr>
          <p:spPr>
            <a:xfrm>
              <a:off x="4895451" y="2506642"/>
              <a:ext cx="848248"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User</a:t>
              </a:r>
            </a:p>
          </p:txBody>
        </p:sp>
        <p:cxnSp>
          <p:nvCxnSpPr>
            <p:cNvPr id="40" name="Straight Connector 39">
              <a:extLst>
                <a:ext uri="{FF2B5EF4-FFF2-40B4-BE49-F238E27FC236}">
                  <a16:creationId xmlns:a16="http://schemas.microsoft.com/office/drawing/2014/main" id="{D38FC60B-19FD-5B30-5C61-8D9A28BD5891}"/>
                </a:ext>
              </a:extLst>
            </p:cNvPr>
            <p:cNvCxnSpPr>
              <a:cxnSpLocks/>
            </p:cNvCxnSpPr>
            <p:nvPr/>
          </p:nvCxnSpPr>
          <p:spPr>
            <a:xfrm>
              <a:off x="5323751" y="2691429"/>
              <a:ext cx="0" cy="424960"/>
            </a:xfrm>
            <a:prstGeom prst="line">
              <a:avLst/>
            </a:prstGeom>
            <a:ln w="22225">
              <a:solidFill>
                <a:srgbClr val="8661C5"/>
              </a:solidFill>
              <a:headEnd type="none" w="lg" len="med"/>
              <a:tailEnd type="arrow"/>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A2ABED33-C732-B88C-953A-B7E52543C65F}"/>
              </a:ext>
            </a:extLst>
          </p:cNvPr>
          <p:cNvSpPr txBox="1"/>
          <p:nvPr/>
        </p:nvSpPr>
        <p:spPr>
          <a:xfrm>
            <a:off x="287466" y="5868450"/>
            <a:ext cx="598578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Agents coordinate to assess renewal risk, generate strategies, ensure compliance, and automate customer communications—streamlining the entire license renewal process.</a:t>
            </a:r>
          </a:p>
        </p:txBody>
      </p:sp>
      <p:sp>
        <p:nvSpPr>
          <p:cNvPr id="45" name="TextBox 13">
            <a:extLst>
              <a:ext uri="{FF2B5EF4-FFF2-40B4-BE49-F238E27FC236}">
                <a16:creationId xmlns:a16="http://schemas.microsoft.com/office/drawing/2014/main" id="{E8041442-145D-48D2-C17F-579D6AE26159}"/>
              </a:ext>
            </a:extLst>
          </p:cNvPr>
          <p:cNvSpPr txBox="1">
            <a:spLocks/>
          </p:cNvSpPr>
          <p:nvPr/>
        </p:nvSpPr>
        <p:spPr>
          <a:xfrm>
            <a:off x="8194192" y="1210437"/>
            <a:ext cx="2187535" cy="369332"/>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spcBef>
                <a:spcPct val="20000"/>
              </a:spcBef>
              <a:spcAft>
                <a:spcPts val="0"/>
              </a:spcAft>
              <a:defRPr/>
            </a:pPr>
            <a:r>
              <a:rPr lang="en-US" sz="2400">
                <a:latin typeface="Segoe UI Semibold" panose="020B0702040204020203" pitchFamily="34" charset="0"/>
                <a:cs typeface="Segoe UI Semibold" panose="020B0702040204020203" pitchFamily="34" charset="0"/>
              </a:rPr>
              <a:t>Customer story</a:t>
            </a:r>
          </a:p>
        </p:txBody>
      </p:sp>
      <p:sp>
        <p:nvSpPr>
          <p:cNvPr id="47" name="Text Placeholder 8">
            <a:extLst>
              <a:ext uri="{FF2B5EF4-FFF2-40B4-BE49-F238E27FC236}">
                <a16:creationId xmlns:a16="http://schemas.microsoft.com/office/drawing/2014/main" id="{8EBB7638-1DE9-E205-0428-229527B3D55A}"/>
              </a:ext>
            </a:extLst>
          </p:cNvPr>
          <p:cNvSpPr txBox="1">
            <a:spLocks/>
          </p:cNvSpPr>
          <p:nvPr/>
        </p:nvSpPr>
        <p:spPr>
          <a:xfrm>
            <a:off x="6578065" y="2321004"/>
            <a:ext cx="5419787" cy="1107996"/>
          </a:xfrm>
          <a:prstGeom prst="rect">
            <a:avLst/>
          </a:prstGeom>
        </p:spPr>
        <p:txBody>
          <a:bodyPr vert="horz" wrap="square" lIns="0" tIns="0" rIns="0" bIns="0" rtlCol="0" anchor="b">
            <a:spAutoFit/>
          </a:bodyPr>
          <a:lstStyle>
            <a:lvl1pPr marL="0" indent="0" algn="l" defTabSz="914400" rtl="0" eaLnBrk="1" latinLnBrk="0" hangingPunct="1">
              <a:lnSpc>
                <a:spcPct val="90000"/>
              </a:lnSpc>
              <a:spcBef>
                <a:spcPts val="0"/>
              </a:spcBef>
              <a:spcAft>
                <a:spcPts val="1200"/>
              </a:spcAft>
              <a:buFont typeface="Wingdings" pitchFamily="2" charset="2"/>
              <a:buNone/>
              <a:defRPr sz="1800" kern="1200">
                <a:solidFill>
                  <a:schemeClr val="tx1"/>
                </a:solidFill>
                <a:latin typeface="+mj-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Gainsight developed a multi-agent solution that involves several agents working together to manage customer license renewals. The orchestration agent initiates the process, followed by the insight agent assessing the client’s renewal likelihood by connecting to Dynamics 365, and the strategy agent creating a renewal plan. Finally, the supervisor and communication agent ensure compliance and send the renewal email.</a:t>
            </a:r>
            <a:endParaRPr kumimoji="0" lang="en-US" sz="12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cs typeface="Segoe UI" panose="020B0502040204020203" pitchFamily="34" charset="0"/>
            </a:endParaRPr>
          </a:p>
        </p:txBody>
      </p:sp>
      <p:pic>
        <p:nvPicPr>
          <p:cNvPr id="49" name="Picture 2">
            <a:extLst>
              <a:ext uri="{FF2B5EF4-FFF2-40B4-BE49-F238E27FC236}">
                <a16:creationId xmlns:a16="http://schemas.microsoft.com/office/drawing/2014/main" id="{61E82DBF-1D26-B66A-B8BA-EE9604B660C6}"/>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587874" y="1827043"/>
            <a:ext cx="1400175" cy="30373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Screenshot of an AI orchestration interface. The left panel shows a graph of connected nodes labeled with terms like Orchestration and NewStrategy. The main panel displays a chat conversation with an OrchestrationAgent listing license details, expiration dates, and renewal instructions for two licenses, along with a note that both require immediate attention. The interface includes options to Save, Deploy, and Run at the bottom.">
            <a:extLst>
              <a:ext uri="{FF2B5EF4-FFF2-40B4-BE49-F238E27FC236}">
                <a16:creationId xmlns:a16="http://schemas.microsoft.com/office/drawing/2014/main" id="{3E2E4312-077F-C9FA-0149-FB66722E634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4336" y="3668802"/>
            <a:ext cx="4760360" cy="2496782"/>
          </a:xfrm>
          <a:prstGeom prst="rect">
            <a:avLst/>
          </a:prstGeom>
        </p:spPr>
      </p:pic>
    </p:spTree>
    <p:extLst>
      <p:ext uri="{BB962C8B-B14F-4D97-AF65-F5344CB8AC3E}">
        <p14:creationId xmlns:p14="http://schemas.microsoft.com/office/powerpoint/2010/main" val="3091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rgbClr val="0078D4"/>
                </a:solidFill>
                <a:latin typeface="Segoe Sans Text"/>
                <a:ea typeface="+mn-ea"/>
                <a:cs typeface="Segoe Sans Text"/>
              </a:rPr>
              <a:t>Agent use case #5</a:t>
            </a:r>
            <a:endParaRPr lang="en-US">
              <a:ea typeface="+mn-ea"/>
            </a:endParaRPr>
          </a:p>
        </p:txBody>
      </p:sp>
      <p:sp>
        <p:nvSpPr>
          <p:cNvPr id="3" name="Text Placeholder 1">
            <a:extLst>
              <a:ext uri="{FF2B5EF4-FFF2-40B4-BE49-F238E27FC236}">
                <a16:creationId xmlns:a16="http://schemas.microsoft.com/office/drawing/2014/main" id="{09B53519-A6D1-9253-7703-1D4E13590A3C}"/>
              </a:ext>
            </a:extLst>
          </p:cNvPr>
          <p:cNvSpPr txBox="1">
            <a:spLocks/>
          </p:cNvSpPr>
          <p:nvPr/>
        </p:nvSpPr>
        <p:spPr>
          <a:xfrm>
            <a:off x="563499" y="922530"/>
            <a:ext cx="5404946" cy="369332"/>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0">
                <a:latin typeface="Segoe UI Semibold" panose="020B0702040204020203" pitchFamily="34" charset="0"/>
                <a:cs typeface="Segoe UI Semibold" panose="020B0702040204020203" pitchFamily="34" charset="0"/>
              </a:rPr>
              <a:t>AI-Driven security automation</a:t>
            </a:r>
            <a:endParaRPr lang="en-US"/>
          </a:p>
        </p:txBody>
      </p:sp>
      <p:grpSp>
        <p:nvGrpSpPr>
          <p:cNvPr id="31" name="Group 30" descr="Diagram showing a customer connected to an MDR Agent, which links to three tools: Incident API Tool, Impact Mapping Tool, and Response Tool.">
            <a:extLst>
              <a:ext uri="{FF2B5EF4-FFF2-40B4-BE49-F238E27FC236}">
                <a16:creationId xmlns:a16="http://schemas.microsoft.com/office/drawing/2014/main" id="{87E8C447-7107-EF65-D64F-4A317F444A87}"/>
              </a:ext>
            </a:extLst>
          </p:cNvPr>
          <p:cNvGrpSpPr/>
          <p:nvPr/>
        </p:nvGrpSpPr>
        <p:grpSpPr>
          <a:xfrm>
            <a:off x="455009" y="1647477"/>
            <a:ext cx="4409287" cy="4229987"/>
            <a:chOff x="455009" y="1992534"/>
            <a:chExt cx="4409287" cy="4229987"/>
          </a:xfrm>
        </p:grpSpPr>
        <p:sp>
          <p:nvSpPr>
            <p:cNvPr id="9" name="Rectangle: Rounded Corners 2">
              <a:extLst>
                <a:ext uri="{FF2B5EF4-FFF2-40B4-BE49-F238E27FC236}">
                  <a16:creationId xmlns:a16="http://schemas.microsoft.com/office/drawing/2014/main" id="{72FE0712-68F6-4135-A243-96E1608733E1}"/>
                </a:ext>
              </a:extLst>
            </p:cNvPr>
            <p:cNvSpPr/>
            <p:nvPr/>
          </p:nvSpPr>
          <p:spPr>
            <a:xfrm>
              <a:off x="718529" y="3438969"/>
              <a:ext cx="1363960"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 purple box">
              <a:extLst>
                <a:ext uri="{FF2B5EF4-FFF2-40B4-BE49-F238E27FC236}">
                  <a16:creationId xmlns:a16="http://schemas.microsoft.com/office/drawing/2014/main" id="{0526A970-221B-5225-835D-C7FD58BB4819}"/>
                </a:ext>
                <a:ext uri="{C183D7F6-B498-43B3-948B-1728B52AA6E4}">
                  <adec:decorative xmlns:adec="http://schemas.microsoft.com/office/drawing/2017/decorative" val="1"/>
                </a:ext>
              </a:extLst>
            </p:cNvPr>
            <p:cNvSpPr/>
            <p:nvPr/>
          </p:nvSpPr>
          <p:spPr bwMode="auto">
            <a:xfrm>
              <a:off x="723758" y="3243699"/>
              <a:ext cx="1363961" cy="326669"/>
            </a:xfrm>
            <a:prstGeom prst="round2SameRect">
              <a:avLst>
                <a:gd name="adj1" fmla="val 50000"/>
                <a:gd name="adj2" fmla="val 0"/>
              </a:avLst>
            </a:prstGeom>
            <a:solidFill>
              <a:srgbClr val="463668"/>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11" name="TextBox 10">
              <a:extLst>
                <a:ext uri="{FF2B5EF4-FFF2-40B4-BE49-F238E27FC236}">
                  <a16:creationId xmlns:a16="http://schemas.microsoft.com/office/drawing/2014/main" id="{5D77CD55-BCB3-1D54-C47E-5E878735AF77}"/>
                </a:ext>
              </a:extLst>
            </p:cNvPr>
            <p:cNvSpPr txBox="1"/>
            <p:nvPr/>
          </p:nvSpPr>
          <p:spPr>
            <a:xfrm>
              <a:off x="635531" y="3276228"/>
              <a:ext cx="1514880"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MDR agent</a:t>
              </a:r>
            </a:p>
          </p:txBody>
        </p:sp>
        <p:cxnSp>
          <p:nvCxnSpPr>
            <p:cNvPr id="12" name="Straight Connector 11">
              <a:extLst>
                <a:ext uri="{FF2B5EF4-FFF2-40B4-BE49-F238E27FC236}">
                  <a16:creationId xmlns:a16="http://schemas.microsoft.com/office/drawing/2014/main" id="{46AD69D3-AEFF-1B84-677B-3FF351BD1CB4}"/>
                </a:ext>
              </a:extLst>
            </p:cNvPr>
            <p:cNvCxnSpPr>
              <a:cxnSpLocks/>
            </p:cNvCxnSpPr>
            <p:nvPr/>
          </p:nvCxnSpPr>
          <p:spPr>
            <a:xfrm flipV="1">
              <a:off x="1405739" y="2792525"/>
              <a:ext cx="2879" cy="451174"/>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12" descr="A colorful hexagon with stars&#10;&#10;Description automatically generated">
              <a:extLst>
                <a:ext uri="{FF2B5EF4-FFF2-40B4-BE49-F238E27FC236}">
                  <a16:creationId xmlns:a16="http://schemas.microsoft.com/office/drawing/2014/main" id="{5743E0F3-A854-FC44-09D7-6D32B2FF89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8834" y="3630545"/>
              <a:ext cx="459568" cy="459568"/>
            </a:xfrm>
            <a:prstGeom prst="rect">
              <a:avLst/>
            </a:prstGeom>
          </p:spPr>
        </p:pic>
        <p:pic>
          <p:nvPicPr>
            <p:cNvPr id="14" name="Picture Placeholder 23" descr="Profile image of maker.">
              <a:extLst>
                <a:ext uri="{FF2B5EF4-FFF2-40B4-BE49-F238E27FC236}">
                  <a16:creationId xmlns:a16="http://schemas.microsoft.com/office/drawing/2014/main" id="{668BCF72-9BA4-E2C5-5ACD-9B56F5533DB3}"/>
                </a:ext>
              </a:extLst>
            </p:cNvPr>
            <p:cNvPicPr>
              <a:picLocks noChangeAspect="1"/>
            </p:cNvPicPr>
            <p:nvPr/>
          </p:nvPicPr>
          <p:blipFill>
            <a:blip r:embed="rId4"/>
            <a:srcRect/>
            <a:stretch/>
          </p:blipFill>
          <p:spPr>
            <a:xfrm>
              <a:off x="1148303" y="1992534"/>
              <a:ext cx="528299" cy="528299"/>
            </a:xfrm>
            <a:prstGeom prst="ellipse">
              <a:avLst/>
            </a:prstGeom>
            <a:ln>
              <a:noFill/>
            </a:ln>
          </p:spPr>
        </p:pic>
        <p:sp>
          <p:nvSpPr>
            <p:cNvPr id="15" name="Text Placeholder 8">
              <a:extLst>
                <a:ext uri="{FF2B5EF4-FFF2-40B4-BE49-F238E27FC236}">
                  <a16:creationId xmlns:a16="http://schemas.microsoft.com/office/drawing/2014/main" id="{FF32CAEE-E0CB-36EB-86BC-0D6ED72C5D94}"/>
                </a:ext>
              </a:extLst>
            </p:cNvPr>
            <p:cNvSpPr txBox="1">
              <a:spLocks/>
            </p:cNvSpPr>
            <p:nvPr/>
          </p:nvSpPr>
          <p:spPr>
            <a:xfrm>
              <a:off x="980778" y="2582965"/>
              <a:ext cx="848248"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Customer</a:t>
              </a:r>
            </a:p>
          </p:txBody>
        </p:sp>
        <p:sp>
          <p:nvSpPr>
            <p:cNvPr id="16" name="Rectangle: Rounded Corners 2">
              <a:extLst>
                <a:ext uri="{FF2B5EF4-FFF2-40B4-BE49-F238E27FC236}">
                  <a16:creationId xmlns:a16="http://schemas.microsoft.com/office/drawing/2014/main" id="{BF51C496-5D8E-2D44-DCEB-A8EC52245DB9}"/>
                </a:ext>
              </a:extLst>
            </p:cNvPr>
            <p:cNvSpPr/>
            <p:nvPr/>
          </p:nvSpPr>
          <p:spPr>
            <a:xfrm>
              <a:off x="3417140" y="2170383"/>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7" name="!! purple box">
              <a:extLst>
                <a:ext uri="{FF2B5EF4-FFF2-40B4-BE49-F238E27FC236}">
                  <a16:creationId xmlns:a16="http://schemas.microsoft.com/office/drawing/2014/main" id="{8D96A71F-FBD0-1FFA-30F5-A2A479BD2B18}"/>
                </a:ext>
                <a:ext uri="{C183D7F6-B498-43B3-948B-1728B52AA6E4}">
                  <adec:decorative xmlns:adec="http://schemas.microsoft.com/office/drawing/2017/decorative" val="1"/>
                </a:ext>
              </a:extLst>
            </p:cNvPr>
            <p:cNvSpPr/>
            <p:nvPr/>
          </p:nvSpPr>
          <p:spPr bwMode="auto">
            <a:xfrm>
              <a:off x="3411745" y="2020856"/>
              <a:ext cx="1363962" cy="326669"/>
            </a:xfrm>
            <a:prstGeom prst="round2SameRect">
              <a:avLst>
                <a:gd name="adj1" fmla="val 50000"/>
                <a:gd name="adj2" fmla="val 0"/>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18" name="TextBox 17">
              <a:extLst>
                <a:ext uri="{FF2B5EF4-FFF2-40B4-BE49-F238E27FC236}">
                  <a16:creationId xmlns:a16="http://schemas.microsoft.com/office/drawing/2014/main" id="{9B9691E7-1B69-6037-849D-1AB0D303E588}"/>
                </a:ext>
              </a:extLst>
            </p:cNvPr>
            <p:cNvSpPr txBox="1"/>
            <p:nvPr/>
          </p:nvSpPr>
          <p:spPr>
            <a:xfrm>
              <a:off x="3349416" y="2047894"/>
              <a:ext cx="1514880"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Incident API tool</a:t>
              </a:r>
            </a:p>
          </p:txBody>
        </p:sp>
        <p:sp>
          <p:nvSpPr>
            <p:cNvPr id="19" name="Rectangle: Rounded Corners 2">
              <a:extLst>
                <a:ext uri="{FF2B5EF4-FFF2-40B4-BE49-F238E27FC236}">
                  <a16:creationId xmlns:a16="http://schemas.microsoft.com/office/drawing/2014/main" id="{10F8143E-89D8-1A25-2820-0DD73A86641F}"/>
                </a:ext>
              </a:extLst>
            </p:cNvPr>
            <p:cNvSpPr/>
            <p:nvPr/>
          </p:nvSpPr>
          <p:spPr>
            <a:xfrm>
              <a:off x="3395676" y="3468920"/>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0" name="!! purple box">
              <a:extLst>
                <a:ext uri="{FF2B5EF4-FFF2-40B4-BE49-F238E27FC236}">
                  <a16:creationId xmlns:a16="http://schemas.microsoft.com/office/drawing/2014/main" id="{429C3459-4011-F55E-8B4A-C221638E2539}"/>
                </a:ext>
                <a:ext uri="{C183D7F6-B498-43B3-948B-1728B52AA6E4}">
                  <adec:decorative xmlns:adec="http://schemas.microsoft.com/office/drawing/2017/decorative" val="1"/>
                </a:ext>
              </a:extLst>
            </p:cNvPr>
            <p:cNvSpPr/>
            <p:nvPr/>
          </p:nvSpPr>
          <p:spPr bwMode="auto">
            <a:xfrm>
              <a:off x="3390281" y="3319394"/>
              <a:ext cx="1363961" cy="326669"/>
            </a:xfrm>
            <a:prstGeom prst="round2SameRect">
              <a:avLst>
                <a:gd name="adj1" fmla="val 50000"/>
                <a:gd name="adj2" fmla="val 0"/>
              </a:avLst>
            </a:prstGeom>
            <a:solidFill>
              <a:srgbClr val="225B62"/>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21" name="TextBox 20">
              <a:extLst>
                <a:ext uri="{FF2B5EF4-FFF2-40B4-BE49-F238E27FC236}">
                  <a16:creationId xmlns:a16="http://schemas.microsoft.com/office/drawing/2014/main" id="{ADBB092E-C5A1-9104-217D-8A7E6B306703}"/>
                </a:ext>
              </a:extLst>
            </p:cNvPr>
            <p:cNvSpPr txBox="1"/>
            <p:nvPr/>
          </p:nvSpPr>
          <p:spPr>
            <a:xfrm>
              <a:off x="3330643" y="3273035"/>
              <a:ext cx="1449225"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Impact mapping </a:t>
              </a:r>
              <a:r>
                <a:rPr lang="en-US" sz="1100">
                  <a:solidFill>
                    <a:schemeClr val="bg1"/>
                  </a:solidFill>
                  <a:latin typeface="Segoe UI Semibold"/>
                </a:rPr>
                <a:t>t</a:t>
              </a:r>
              <a:r>
                <a:rPr kumimoji="0" lang="en-US" sz="1100" b="0" i="0" u="none" strike="noStrike" kern="1200" cap="none" spc="0" normalizeH="0" baseline="0" noProof="0" err="1">
                  <a:ln>
                    <a:noFill/>
                  </a:ln>
                  <a:solidFill>
                    <a:schemeClr val="bg1"/>
                  </a:solidFill>
                  <a:effectLst/>
                  <a:uLnTx/>
                  <a:uFillTx/>
                  <a:latin typeface="Segoe UI Semibold"/>
                  <a:ea typeface="+mn-ea"/>
                  <a:cs typeface="+mn-cs"/>
                </a:rPr>
                <a:t>ool</a:t>
              </a:r>
              <a:endParaRPr kumimoji="0" lang="en-US" sz="1100" b="0" i="0" u="none" strike="noStrike" kern="1200" cap="none" spc="0" normalizeH="0" baseline="0" noProof="0">
                <a:ln>
                  <a:noFill/>
                </a:ln>
                <a:solidFill>
                  <a:schemeClr val="bg1"/>
                </a:solidFill>
                <a:effectLst/>
                <a:uLnTx/>
                <a:uFillTx/>
                <a:latin typeface="Segoe UI Semibold"/>
                <a:ea typeface="+mn-ea"/>
                <a:cs typeface="+mn-cs"/>
              </a:endParaRPr>
            </a:p>
          </p:txBody>
        </p:sp>
        <p:sp>
          <p:nvSpPr>
            <p:cNvPr id="22" name="Rectangle: Rounded Corners 2">
              <a:extLst>
                <a:ext uri="{FF2B5EF4-FFF2-40B4-BE49-F238E27FC236}">
                  <a16:creationId xmlns:a16="http://schemas.microsoft.com/office/drawing/2014/main" id="{B9FC72C5-E70A-DCD8-1D14-657EA66B07A2}"/>
                </a:ext>
              </a:extLst>
            </p:cNvPr>
            <p:cNvSpPr/>
            <p:nvPr/>
          </p:nvSpPr>
          <p:spPr>
            <a:xfrm>
              <a:off x="3411747" y="4673779"/>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3" name="!! purple box">
              <a:extLst>
                <a:ext uri="{FF2B5EF4-FFF2-40B4-BE49-F238E27FC236}">
                  <a16:creationId xmlns:a16="http://schemas.microsoft.com/office/drawing/2014/main" id="{2B529CCD-EF96-1209-1D85-7FEFA7B099C5}"/>
                </a:ext>
                <a:ext uri="{C183D7F6-B498-43B3-948B-1728B52AA6E4}">
                  <adec:decorative xmlns:adec="http://schemas.microsoft.com/office/drawing/2017/decorative" val="1"/>
                </a:ext>
              </a:extLst>
            </p:cNvPr>
            <p:cNvSpPr/>
            <p:nvPr/>
          </p:nvSpPr>
          <p:spPr bwMode="auto">
            <a:xfrm>
              <a:off x="3416080" y="4524252"/>
              <a:ext cx="1363962" cy="326669"/>
            </a:xfrm>
            <a:prstGeom prst="round2SameRect">
              <a:avLst>
                <a:gd name="adj1" fmla="val 50000"/>
                <a:gd name="adj2" fmla="val 0"/>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24" name="TextBox 23">
              <a:extLst>
                <a:ext uri="{FF2B5EF4-FFF2-40B4-BE49-F238E27FC236}">
                  <a16:creationId xmlns:a16="http://schemas.microsoft.com/office/drawing/2014/main" id="{966DF590-272A-9F68-9569-B88958D4DF59}"/>
                </a:ext>
              </a:extLst>
            </p:cNvPr>
            <p:cNvSpPr txBox="1"/>
            <p:nvPr/>
          </p:nvSpPr>
          <p:spPr>
            <a:xfrm>
              <a:off x="3328252" y="4551849"/>
              <a:ext cx="1514880"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Response tool</a:t>
              </a:r>
            </a:p>
          </p:txBody>
        </p:sp>
        <p:pic>
          <p:nvPicPr>
            <p:cNvPr id="25" name="Picture 2" descr="Tools - Free marketing icons">
              <a:extLst>
                <a:ext uri="{FF2B5EF4-FFF2-40B4-BE49-F238E27FC236}">
                  <a16:creationId xmlns:a16="http://schemas.microsoft.com/office/drawing/2014/main" id="{B0707670-48ED-9502-E45F-2E52BFBB0CA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54120" y="4944768"/>
              <a:ext cx="436282" cy="43628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Tools - Free marketing icons">
              <a:extLst>
                <a:ext uri="{FF2B5EF4-FFF2-40B4-BE49-F238E27FC236}">
                  <a16:creationId xmlns:a16="http://schemas.microsoft.com/office/drawing/2014/main" id="{C4087053-9E14-C7C3-374B-A211D2FB36F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54120" y="3724652"/>
              <a:ext cx="436282" cy="43628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ools - Free marketing icons">
              <a:extLst>
                <a:ext uri="{FF2B5EF4-FFF2-40B4-BE49-F238E27FC236}">
                  <a16:creationId xmlns:a16="http://schemas.microsoft.com/office/drawing/2014/main" id="{EAA74F9A-8CAE-C00C-62BA-55F4AC77CA5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88715" y="2444375"/>
              <a:ext cx="436282" cy="43628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or: Elbow 27">
              <a:extLst>
                <a:ext uri="{FF2B5EF4-FFF2-40B4-BE49-F238E27FC236}">
                  <a16:creationId xmlns:a16="http://schemas.microsoft.com/office/drawing/2014/main" id="{12E75F03-6A45-E246-74F0-97450C126085}"/>
                </a:ext>
              </a:extLst>
            </p:cNvPr>
            <p:cNvCxnSpPr>
              <a:cxnSpLocks/>
              <a:stCxn id="16" idx="3"/>
              <a:endCxn id="26" idx="1"/>
            </p:cNvCxnSpPr>
            <p:nvPr/>
          </p:nvCxnSpPr>
          <p:spPr>
            <a:xfrm flipV="1">
              <a:off x="2082489" y="2553562"/>
              <a:ext cx="1334651" cy="129754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BFE8639-BE47-F9EB-3F0B-2C57EDC51E81}"/>
                </a:ext>
              </a:extLst>
            </p:cNvPr>
            <p:cNvCxnSpPr>
              <a:cxnSpLocks/>
              <a:stCxn id="16" idx="3"/>
              <a:endCxn id="33" idx="1"/>
            </p:cNvCxnSpPr>
            <p:nvPr/>
          </p:nvCxnSpPr>
          <p:spPr>
            <a:xfrm flipH="1">
              <a:off x="455009" y="2553562"/>
              <a:ext cx="4326091" cy="3668959"/>
            </a:xfrm>
            <a:prstGeom prst="bentConnector5">
              <a:avLst>
                <a:gd name="adj1" fmla="val -5284"/>
                <a:gd name="adj2" fmla="val 50818"/>
                <a:gd name="adj3" fmla="val 10528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608F05FE-247E-0250-8002-316E030C0548}"/>
              </a:ext>
            </a:extLst>
          </p:cNvPr>
          <p:cNvSpPr txBox="1"/>
          <p:nvPr/>
        </p:nvSpPr>
        <p:spPr>
          <a:xfrm>
            <a:off x="455009" y="5554298"/>
            <a:ext cx="580005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The MDR agent coordinates multiple tools to automate incident detection, impact analysis, and response actions—filtering false positives, mapping impacted entities, and executing playbooks at scale.</a:t>
            </a:r>
          </a:p>
        </p:txBody>
      </p:sp>
      <p:cxnSp>
        <p:nvCxnSpPr>
          <p:cNvPr id="35" name="Straight Connector 34">
            <a:extLst>
              <a:ext uri="{FF2B5EF4-FFF2-40B4-BE49-F238E27FC236}">
                <a16:creationId xmlns:a16="http://schemas.microsoft.com/office/drawing/2014/main" id="{FB9C885B-E336-C196-539C-899EBEBB679F}"/>
              </a:ext>
              <a:ext uri="{C183D7F6-B498-43B3-948B-1728B52AA6E4}">
                <adec:decorative xmlns:adec="http://schemas.microsoft.com/office/drawing/2017/decorative" val="1"/>
              </a:ext>
            </a:extLst>
          </p:cNvPr>
          <p:cNvCxnSpPr/>
          <p:nvPr/>
        </p:nvCxnSpPr>
        <p:spPr>
          <a:xfrm>
            <a:off x="6273255" y="1124241"/>
            <a:ext cx="0" cy="4600876"/>
          </a:xfrm>
          <a:prstGeom prst="line">
            <a:avLst/>
          </a:prstGeom>
          <a:ln>
            <a:solidFill>
              <a:schemeClr val="tx1">
                <a:alpha val="49000"/>
              </a:schemeClr>
            </a:solidFill>
          </a:ln>
        </p:spPr>
        <p:style>
          <a:lnRef idx="1">
            <a:schemeClr val="accent1"/>
          </a:lnRef>
          <a:fillRef idx="0">
            <a:schemeClr val="accent1"/>
          </a:fillRef>
          <a:effectRef idx="0">
            <a:schemeClr val="accent1"/>
          </a:effectRef>
          <a:fontRef idx="minor">
            <a:schemeClr val="tx1"/>
          </a:fontRef>
        </p:style>
      </p:cxnSp>
      <p:sp>
        <p:nvSpPr>
          <p:cNvPr id="37" name="TextBox 13">
            <a:extLst>
              <a:ext uri="{FF2B5EF4-FFF2-40B4-BE49-F238E27FC236}">
                <a16:creationId xmlns:a16="http://schemas.microsoft.com/office/drawing/2014/main" id="{67A13443-AA46-197F-1A9F-79ABA3A2F47C}"/>
              </a:ext>
            </a:extLst>
          </p:cNvPr>
          <p:cNvSpPr txBox="1">
            <a:spLocks/>
          </p:cNvSpPr>
          <p:nvPr/>
        </p:nvSpPr>
        <p:spPr>
          <a:xfrm>
            <a:off x="8194196" y="922530"/>
            <a:ext cx="2187535" cy="369332"/>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sz="2400">
                <a:latin typeface="Segoe UI Semibold" panose="020B0702040204020203" pitchFamily="34" charset="0"/>
                <a:cs typeface="Segoe UI Semibold" panose="020B0702040204020203" pitchFamily="34" charset="0"/>
              </a:rPr>
              <a:t>Customer story</a:t>
            </a:r>
          </a:p>
        </p:txBody>
      </p:sp>
      <p:sp>
        <p:nvSpPr>
          <p:cNvPr id="39" name="Text Placeholder 8">
            <a:extLst>
              <a:ext uri="{FF2B5EF4-FFF2-40B4-BE49-F238E27FC236}">
                <a16:creationId xmlns:a16="http://schemas.microsoft.com/office/drawing/2014/main" id="{AA8F6ECB-FFFA-4BCF-FED5-409320F00243}"/>
              </a:ext>
            </a:extLst>
          </p:cNvPr>
          <p:cNvSpPr txBox="1">
            <a:spLocks/>
          </p:cNvSpPr>
          <p:nvPr/>
        </p:nvSpPr>
        <p:spPr>
          <a:xfrm>
            <a:off x="6560152" y="2237908"/>
            <a:ext cx="5419787" cy="1107996"/>
          </a:xfrm>
          <a:prstGeom prst="rect">
            <a:avLst/>
          </a:prstGeom>
        </p:spPr>
        <p:txBody>
          <a:bodyPr vert="horz" wrap="square" lIns="0" tIns="0" rIns="0" bIns="0" rtlCol="0" anchor="b">
            <a:spAutoFit/>
          </a:bodyPr>
          <a:lstStyle>
            <a:lvl1pPr marL="0" indent="0" algn="l" defTabSz="914400" rtl="0" eaLnBrk="1" latinLnBrk="0" hangingPunct="1">
              <a:lnSpc>
                <a:spcPct val="90000"/>
              </a:lnSpc>
              <a:spcBef>
                <a:spcPts val="0"/>
              </a:spcBef>
              <a:spcAft>
                <a:spcPts val="1200"/>
              </a:spcAft>
              <a:buFont typeface="Wingdings" pitchFamily="2" charset="2"/>
              <a:buNone/>
              <a:defRPr sz="1800" kern="1200">
                <a:solidFill>
                  <a:schemeClr val="tx1"/>
                </a:solidFill>
                <a:latin typeface="+mj-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
              </a:rPr>
              <a:t>ContraForce</a:t>
            </a:r>
            <a:r>
              <a:rPr kumimoji="0" lang="en-US" sz="1200" b="0" i="0" u="none" strike="noStrike" kern="1200" cap="none" spc="0" normalizeH="0" baseline="0" noProof="0">
                <a:ln>
                  <a:noFill/>
                </a:ln>
                <a:solidFill>
                  <a:srgbClr val="000000"/>
                </a:solidFill>
                <a:effectLst/>
                <a:uLnTx/>
                <a:uFillTx/>
                <a:latin typeface="Segoe UI "/>
              </a:rPr>
              <a:t> built an AI-powered Agentic Security Delivery Platform (ASDP) using Azure AI Agent Service to help security service providers automate multi-tenant operations and scale incident response. Their first agent, an AI-driven managed detection and response (MDR) agent, filters false positives, executes responses, and preserves institutional knowledge—</a:t>
            </a:r>
            <a:r>
              <a:rPr kumimoji="0" lang="en-US" sz="1200" b="1" i="0" u="none" strike="noStrike" kern="1200" cap="none" spc="0" normalizeH="0" baseline="0" noProof="0">
                <a:ln>
                  <a:noFill/>
                </a:ln>
                <a:solidFill>
                  <a:srgbClr val="000000"/>
                </a:solidFill>
                <a:effectLst/>
                <a:uLnTx/>
                <a:uFillTx/>
                <a:latin typeface="Segoe UI "/>
              </a:rPr>
              <a:t>80% of repetitive triage tasks automated</a:t>
            </a:r>
            <a:r>
              <a:rPr kumimoji="0" lang="en-US" sz="1200" b="0" i="0" u="none" strike="noStrike" kern="1200" cap="none" spc="0" normalizeH="0" baseline="0" noProof="0">
                <a:ln>
                  <a:noFill/>
                </a:ln>
                <a:solidFill>
                  <a:srgbClr val="000000"/>
                </a:solidFill>
                <a:effectLst/>
                <a:uLnTx/>
                <a:uFillTx/>
                <a:latin typeface="Segoe UI "/>
              </a:rPr>
              <a:t>, freeing analysts to focus on high-impact work.</a:t>
            </a:r>
            <a:endParaRPr kumimoji="0" lang="en-US" sz="1200" b="0" i="0" u="none" strike="noStrike" kern="1200" cap="none" spc="0" normalizeH="0" baseline="0" noProof="0">
              <a:ln>
                <a:noFill/>
              </a:ln>
              <a:solidFill>
                <a:srgbClr val="000000">
                  <a:lumMod val="75000"/>
                  <a:lumOff val="25000"/>
                </a:srgbClr>
              </a:solidFill>
              <a:effectLst/>
              <a:uLnTx/>
              <a:uFillTx/>
              <a:latin typeface="Segoe UI "/>
              <a:cs typeface="Segoe Sans Text" pitchFamily="2" charset="0"/>
            </a:endParaRPr>
          </a:p>
        </p:txBody>
      </p:sp>
      <p:pic>
        <p:nvPicPr>
          <p:cNvPr id="41" name="Picture 40" descr="Diagram of a cybersecurity incident response flow. A Flask App sends a list of playbooks and incidents to Azure AI Agent Service, which uses a GPT-4o model. The service connects to custom tools for incident details, assignment, and response via API calls, then outputs summaries of responses for each incident to Azure Cosmos DB for feedback storage.">
            <a:extLst>
              <a:ext uri="{FF2B5EF4-FFF2-40B4-BE49-F238E27FC236}">
                <a16:creationId xmlns:a16="http://schemas.microsoft.com/office/drawing/2014/main" id="{591C2D16-FF22-9E81-B4C2-29F6E0C1C9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42239" y="3521278"/>
            <a:ext cx="5455615" cy="2157818"/>
          </a:xfrm>
          <a:prstGeom prst="rect">
            <a:avLst/>
          </a:prstGeom>
        </p:spPr>
      </p:pic>
      <p:sp>
        <p:nvSpPr>
          <p:cNvPr id="43" name="Rectangle 42">
            <a:extLst>
              <a:ext uri="{FF2B5EF4-FFF2-40B4-BE49-F238E27FC236}">
                <a16:creationId xmlns:a16="http://schemas.microsoft.com/office/drawing/2014/main" id="{D11A1F23-C7EB-D09A-DD8B-397C1C5A0BD6}"/>
              </a:ext>
              <a:ext uri="{C183D7F6-B498-43B3-948B-1728B52AA6E4}">
                <adec:decorative xmlns:adec="http://schemas.microsoft.com/office/drawing/2017/decorative" val="1"/>
              </a:ext>
            </a:extLst>
          </p:cNvPr>
          <p:cNvSpPr/>
          <p:nvPr/>
        </p:nvSpPr>
        <p:spPr bwMode="auto">
          <a:xfrm>
            <a:off x="9168608" y="4310226"/>
            <a:ext cx="243328" cy="22763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5" name="Rectangle 44">
            <a:extLst>
              <a:ext uri="{FF2B5EF4-FFF2-40B4-BE49-F238E27FC236}">
                <a16:creationId xmlns:a16="http://schemas.microsoft.com/office/drawing/2014/main" id="{42D3BBD1-9BF1-E3E3-F4E6-43C2FD68D73D}"/>
              </a:ext>
              <a:ext uri="{C183D7F6-B498-43B3-948B-1728B52AA6E4}">
                <adec:decorative xmlns:adec="http://schemas.microsoft.com/office/drawing/2017/decorative" val="1"/>
              </a:ext>
            </a:extLst>
          </p:cNvPr>
          <p:cNvSpPr/>
          <p:nvPr/>
        </p:nvSpPr>
        <p:spPr bwMode="auto">
          <a:xfrm>
            <a:off x="8776721" y="3983557"/>
            <a:ext cx="1201272" cy="21350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Azure AI Agent Service</a:t>
            </a:r>
          </a:p>
        </p:txBody>
      </p:sp>
      <p:pic>
        <p:nvPicPr>
          <p:cNvPr id="47" name="Picture 46">
            <a:extLst>
              <a:ext uri="{FF2B5EF4-FFF2-40B4-BE49-F238E27FC236}">
                <a16:creationId xmlns:a16="http://schemas.microsoft.com/office/drawing/2014/main" id="{0D11BE4D-3C24-4621-0151-5B5CD7FB654F}"/>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68608" y="4299036"/>
            <a:ext cx="250014" cy="250014"/>
          </a:xfrm>
          <a:prstGeom prst="rect">
            <a:avLst/>
          </a:prstGeom>
        </p:spPr>
      </p:pic>
      <p:pic>
        <p:nvPicPr>
          <p:cNvPr id="49" name="Picture 4">
            <a:extLst>
              <a:ext uri="{FF2B5EF4-FFF2-40B4-BE49-F238E27FC236}">
                <a16:creationId xmlns:a16="http://schemas.microsoft.com/office/drawing/2014/main" id="{F0355C7A-6C82-92E1-48AD-6E12AEC76A2C}"/>
              </a:ext>
              <a:ext uri="{C183D7F6-B498-43B3-948B-1728B52AA6E4}">
                <adec:decorative xmlns:adec="http://schemas.microsoft.com/office/drawing/2017/decorative" val="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194196" y="1611185"/>
            <a:ext cx="2048603" cy="39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251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A095A-5DD1-4D3F-25BC-2AAF92D8D4A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A0A6240-7332-0431-7318-EDC46BB5AA6D}"/>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What this workshop includes</a:t>
            </a:r>
          </a:p>
        </p:txBody>
      </p:sp>
      <p:sp>
        <p:nvSpPr>
          <p:cNvPr id="17" name="Rectangle: Rounded Corners 66">
            <a:extLst>
              <a:ext uri="{FF2B5EF4-FFF2-40B4-BE49-F238E27FC236}">
                <a16:creationId xmlns:a16="http://schemas.microsoft.com/office/drawing/2014/main" id="{C2466256-18FC-023C-55F8-9180C4608820}"/>
              </a:ext>
              <a:ext uri="{C183D7F6-B498-43B3-948B-1728B52AA6E4}">
                <adec:decorative xmlns:adec="http://schemas.microsoft.com/office/drawing/2017/decorative" val="1"/>
              </a:ext>
            </a:extLst>
          </p:cNvPr>
          <p:cNvSpPr/>
          <p:nvPr/>
        </p:nvSpPr>
        <p:spPr>
          <a:xfrm>
            <a:off x="6193077" y="1673685"/>
            <a:ext cx="4835046" cy="4513561"/>
          </a:xfrm>
          <a:prstGeom prst="roundRect">
            <a:avLst>
              <a:gd name="adj" fmla="val 481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Rounded Corners 77">
            <a:extLst>
              <a:ext uri="{FF2B5EF4-FFF2-40B4-BE49-F238E27FC236}">
                <a16:creationId xmlns:a16="http://schemas.microsoft.com/office/drawing/2014/main" id="{EF8F2406-C8ED-6184-01BC-2828D49E05BD}"/>
              </a:ext>
              <a:ext uri="{C183D7F6-B498-43B3-948B-1728B52AA6E4}">
                <adec:decorative xmlns:adec="http://schemas.microsoft.com/office/drawing/2017/decorative" val="1"/>
              </a:ext>
            </a:extLst>
          </p:cNvPr>
          <p:cNvSpPr/>
          <p:nvPr/>
        </p:nvSpPr>
        <p:spPr>
          <a:xfrm>
            <a:off x="6330861" y="1791714"/>
            <a:ext cx="4597052" cy="348410"/>
          </a:xfrm>
          <a:prstGeom prst="roundRect">
            <a:avLst/>
          </a:prstGeom>
          <a:solidFill>
            <a:srgbClr val="0078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19" name="Rectangle: Rounded Corners 66">
            <a:extLst>
              <a:ext uri="{FF2B5EF4-FFF2-40B4-BE49-F238E27FC236}">
                <a16:creationId xmlns:a16="http://schemas.microsoft.com/office/drawing/2014/main" id="{272E0B37-6920-57F7-9988-1F1270F57768}"/>
              </a:ext>
              <a:ext uri="{C183D7F6-B498-43B3-948B-1728B52AA6E4}">
                <adec:decorative xmlns:adec="http://schemas.microsoft.com/office/drawing/2017/decorative" val="1"/>
              </a:ext>
            </a:extLst>
          </p:cNvPr>
          <p:cNvSpPr/>
          <p:nvPr/>
        </p:nvSpPr>
        <p:spPr>
          <a:xfrm>
            <a:off x="1193694" y="1673685"/>
            <a:ext cx="4835046" cy="4513561"/>
          </a:xfrm>
          <a:prstGeom prst="roundRect">
            <a:avLst>
              <a:gd name="adj" fmla="val 481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Rounded Corners 77">
            <a:extLst>
              <a:ext uri="{FF2B5EF4-FFF2-40B4-BE49-F238E27FC236}">
                <a16:creationId xmlns:a16="http://schemas.microsoft.com/office/drawing/2014/main" id="{5E2B2DA8-48E9-49FA-C7D9-D5B108301BCD}"/>
              </a:ext>
              <a:ext uri="{C183D7F6-B498-43B3-948B-1728B52AA6E4}">
                <adec:decorative xmlns:adec="http://schemas.microsoft.com/office/drawing/2017/decorative" val="1"/>
              </a:ext>
            </a:extLst>
          </p:cNvPr>
          <p:cNvSpPr/>
          <p:nvPr/>
        </p:nvSpPr>
        <p:spPr>
          <a:xfrm>
            <a:off x="1331478" y="1791714"/>
            <a:ext cx="4597052" cy="348410"/>
          </a:xfrm>
          <a:prstGeom prst="roundRect">
            <a:avLst/>
          </a:prstGeom>
          <a:solidFill>
            <a:srgbClr val="0078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2" name="Text Placeholder 1">
            <a:extLst>
              <a:ext uri="{FF2B5EF4-FFF2-40B4-BE49-F238E27FC236}">
                <a16:creationId xmlns:a16="http://schemas.microsoft.com/office/drawing/2014/main" id="{DF4111D2-E6CD-A86B-BF13-279A81CDB191}"/>
              </a:ext>
              <a:ext uri="{C183D7F6-B498-43B3-948B-1728B52AA6E4}">
                <adec:decorative xmlns:adec="http://schemas.microsoft.com/office/drawing/2017/decorative" val="1"/>
              </a:ext>
            </a:extLst>
          </p:cNvPr>
          <p:cNvSpPr>
            <a:spLocks noGrp="1"/>
          </p:cNvSpPr>
          <p:nvPr>
            <p:ph type="body" sz="quarter" idx="33"/>
          </p:nvPr>
        </p:nvSpPr>
        <p:spPr/>
        <p:txBody>
          <a:bodyPr/>
          <a:lstStyle/>
          <a:p>
            <a:r>
              <a:rPr lang="en-US">
                <a:solidFill>
                  <a:srgbClr val="0078D5"/>
                </a:solidFill>
              </a:rPr>
              <a:t>x</a:t>
            </a:r>
          </a:p>
        </p:txBody>
      </p:sp>
      <p:sp>
        <p:nvSpPr>
          <p:cNvPr id="12" name="Text Placeholder 11">
            <a:extLst>
              <a:ext uri="{FF2B5EF4-FFF2-40B4-BE49-F238E27FC236}">
                <a16:creationId xmlns:a16="http://schemas.microsoft.com/office/drawing/2014/main" id="{FAD2FA96-B6C4-043D-A60C-0F3C537D7714}"/>
              </a:ext>
            </a:extLst>
          </p:cNvPr>
          <p:cNvSpPr>
            <a:spLocks noGrp="1"/>
          </p:cNvSpPr>
          <p:nvPr>
            <p:ph type="body" sz="quarter" idx="42"/>
          </p:nvPr>
        </p:nvSpPr>
        <p:spPr/>
        <p:txBody>
          <a:bodyPr/>
          <a:lstStyle/>
          <a:p>
            <a:r>
              <a:rPr lang="en-US"/>
              <a:t>This workshop includes:</a:t>
            </a:r>
          </a:p>
          <a:p>
            <a:endParaRPr lang="en-US"/>
          </a:p>
        </p:txBody>
      </p:sp>
      <p:sp>
        <p:nvSpPr>
          <p:cNvPr id="11" name="Text Placeholder 10">
            <a:extLst>
              <a:ext uri="{FF2B5EF4-FFF2-40B4-BE49-F238E27FC236}">
                <a16:creationId xmlns:a16="http://schemas.microsoft.com/office/drawing/2014/main" id="{C4DDC8F4-EF9A-81BF-F1CB-B2737430C6D1}"/>
              </a:ext>
            </a:extLst>
          </p:cNvPr>
          <p:cNvSpPr>
            <a:spLocks noGrp="1"/>
          </p:cNvSpPr>
          <p:nvPr>
            <p:ph type="body" sz="quarter" idx="41"/>
          </p:nvPr>
        </p:nvSpPr>
        <p:spPr/>
        <p:txBody>
          <a:bodyPr/>
          <a:lstStyle/>
          <a:p>
            <a:r>
              <a:rPr lang="en-US" sz="2400"/>
              <a:t>Hands-on exercise experiences.</a:t>
            </a:r>
          </a:p>
          <a:p>
            <a:endParaRPr lang="en-US" sz="2400"/>
          </a:p>
        </p:txBody>
      </p:sp>
      <p:sp>
        <p:nvSpPr>
          <p:cNvPr id="14" name="Text Placeholder 13">
            <a:extLst>
              <a:ext uri="{FF2B5EF4-FFF2-40B4-BE49-F238E27FC236}">
                <a16:creationId xmlns:a16="http://schemas.microsoft.com/office/drawing/2014/main" id="{5DC841EE-666A-38B7-0A98-92C7A4A50893}"/>
              </a:ext>
            </a:extLst>
          </p:cNvPr>
          <p:cNvSpPr>
            <a:spLocks noGrp="1"/>
          </p:cNvSpPr>
          <p:nvPr>
            <p:ph type="body" sz="quarter" idx="44"/>
          </p:nvPr>
        </p:nvSpPr>
        <p:spPr/>
        <p:txBody>
          <a:bodyPr/>
          <a:lstStyle/>
          <a:p>
            <a:r>
              <a:rPr lang="en-US" sz="2400"/>
              <a:t>Peer-to-peer sharing of proven practice.</a:t>
            </a:r>
          </a:p>
          <a:p>
            <a:endParaRPr lang="en-US" sz="2400"/>
          </a:p>
        </p:txBody>
      </p:sp>
      <p:sp>
        <p:nvSpPr>
          <p:cNvPr id="16" name="Text Placeholder 15">
            <a:extLst>
              <a:ext uri="{FF2B5EF4-FFF2-40B4-BE49-F238E27FC236}">
                <a16:creationId xmlns:a16="http://schemas.microsoft.com/office/drawing/2014/main" id="{9960587E-176A-0768-B9B3-C542544CD2B2}"/>
              </a:ext>
            </a:extLst>
          </p:cNvPr>
          <p:cNvSpPr>
            <a:spLocks noGrp="1"/>
          </p:cNvSpPr>
          <p:nvPr>
            <p:ph type="body" sz="quarter" idx="46"/>
          </p:nvPr>
        </p:nvSpPr>
        <p:spPr/>
        <p:txBody>
          <a:bodyPr/>
          <a:lstStyle/>
          <a:p>
            <a:r>
              <a:rPr lang="en-US" sz="2400"/>
              <a:t>A safe place to practice.</a:t>
            </a:r>
          </a:p>
          <a:p>
            <a:endParaRPr lang="en-US" sz="2400"/>
          </a:p>
        </p:txBody>
      </p:sp>
      <p:sp>
        <p:nvSpPr>
          <p:cNvPr id="5" name="Text Placeholder 4">
            <a:extLst>
              <a:ext uri="{FF2B5EF4-FFF2-40B4-BE49-F238E27FC236}">
                <a16:creationId xmlns:a16="http://schemas.microsoft.com/office/drawing/2014/main" id="{11C78620-8184-F88F-3FF6-CED8F4A9BCE5}"/>
              </a:ext>
            </a:extLst>
          </p:cNvPr>
          <p:cNvSpPr>
            <a:spLocks noGrp="1"/>
          </p:cNvSpPr>
          <p:nvPr>
            <p:ph type="body" sz="quarter" idx="35"/>
          </p:nvPr>
        </p:nvSpPr>
        <p:spPr/>
        <p:txBody>
          <a:bodyPr/>
          <a:lstStyle/>
          <a:p>
            <a:r>
              <a:rPr lang="en-US"/>
              <a:t>This workshop does not include:</a:t>
            </a:r>
          </a:p>
          <a:p>
            <a:endParaRPr lang="en-US"/>
          </a:p>
        </p:txBody>
      </p:sp>
      <p:sp>
        <p:nvSpPr>
          <p:cNvPr id="3" name="Text Placeholder 2">
            <a:extLst>
              <a:ext uri="{FF2B5EF4-FFF2-40B4-BE49-F238E27FC236}">
                <a16:creationId xmlns:a16="http://schemas.microsoft.com/office/drawing/2014/main" id="{5F704BE9-135A-DDB5-BACC-E269AB4E6BEA}"/>
              </a:ext>
              <a:ext uri="{C183D7F6-B498-43B3-948B-1728B52AA6E4}">
                <adec:decorative xmlns:adec="http://schemas.microsoft.com/office/drawing/2017/decorative" val="0"/>
              </a:ext>
            </a:extLst>
          </p:cNvPr>
          <p:cNvSpPr>
            <a:spLocks noGrp="1"/>
          </p:cNvSpPr>
          <p:nvPr>
            <p:ph type="body" sz="quarter" idx="34"/>
          </p:nvPr>
        </p:nvSpPr>
        <p:spPr>
          <a:xfrm>
            <a:off x="7878628" y="2620931"/>
            <a:ext cx="2912363" cy="1457835"/>
          </a:xfrm>
        </p:spPr>
        <p:txBody>
          <a:bodyPr/>
          <a:lstStyle/>
          <a:p>
            <a:r>
              <a:rPr lang="en-US" sz="2400"/>
              <a:t>Shared hands-on exercise environment (such as </a:t>
            </a:r>
            <a:r>
              <a:rPr lang="en-US" sz="2400" err="1"/>
              <a:t>OpenHack</a:t>
            </a:r>
            <a:r>
              <a:rPr lang="en-US" sz="2400"/>
              <a:t>).</a:t>
            </a:r>
          </a:p>
          <a:p>
            <a:endParaRPr lang="en-US" sz="2400"/>
          </a:p>
        </p:txBody>
      </p:sp>
      <p:sp>
        <p:nvSpPr>
          <p:cNvPr id="22" name="Slide Number Placeholder 5">
            <a:extLst>
              <a:ext uri="{FF2B5EF4-FFF2-40B4-BE49-F238E27FC236}">
                <a16:creationId xmlns:a16="http://schemas.microsoft.com/office/drawing/2014/main" id="{45DD934D-31AB-56D8-C78C-D6E426DA33C3}"/>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10" name="Text Placeholder 9">
            <a:extLst>
              <a:ext uri="{FF2B5EF4-FFF2-40B4-BE49-F238E27FC236}">
                <a16:creationId xmlns:a16="http://schemas.microsoft.com/office/drawing/2014/main" id="{9500F32C-F3E1-50A2-5DB4-795F5514B66C}"/>
              </a:ext>
              <a:ext uri="{C183D7F6-B498-43B3-948B-1728B52AA6E4}">
                <adec:decorative xmlns:adec="http://schemas.microsoft.com/office/drawing/2017/decorative" val="1"/>
              </a:ext>
            </a:extLst>
          </p:cNvPr>
          <p:cNvSpPr>
            <a:spLocks noGrp="1"/>
          </p:cNvSpPr>
          <p:nvPr>
            <p:ph type="body" sz="quarter" idx="40"/>
          </p:nvPr>
        </p:nvSpPr>
        <p:spPr/>
        <p:txBody>
          <a:bodyPr/>
          <a:lstStyle/>
          <a:p>
            <a:pPr marL="857250" indent="-857250">
              <a:buFont typeface="Wingdings" panose="05000000000000000000" pitchFamily="2" charset="2"/>
              <a:buChar char="ü"/>
            </a:pPr>
            <a:r>
              <a:rPr lang="en-US">
                <a:solidFill>
                  <a:srgbClr val="0078D5"/>
                </a:solidFill>
              </a:rPr>
              <a:t> </a:t>
            </a:r>
          </a:p>
        </p:txBody>
      </p:sp>
      <p:sp>
        <p:nvSpPr>
          <p:cNvPr id="13" name="Text Placeholder 12">
            <a:extLst>
              <a:ext uri="{FF2B5EF4-FFF2-40B4-BE49-F238E27FC236}">
                <a16:creationId xmlns:a16="http://schemas.microsoft.com/office/drawing/2014/main" id="{ED2C690C-D389-A369-05A7-AAA0BE6E79BB}"/>
              </a:ext>
              <a:ext uri="{C183D7F6-B498-43B3-948B-1728B52AA6E4}">
                <adec:decorative xmlns:adec="http://schemas.microsoft.com/office/drawing/2017/decorative" val="1"/>
              </a:ext>
            </a:extLst>
          </p:cNvPr>
          <p:cNvSpPr>
            <a:spLocks noGrp="1"/>
          </p:cNvSpPr>
          <p:nvPr>
            <p:ph type="body" sz="quarter" idx="43"/>
          </p:nvPr>
        </p:nvSpPr>
        <p:spPr/>
        <p:txBody>
          <a:bodyPr/>
          <a:lstStyle/>
          <a:p>
            <a:pPr marL="857250" indent="-857250">
              <a:buFont typeface="Wingdings" panose="05000000000000000000" pitchFamily="2" charset="2"/>
              <a:buChar char="ü"/>
            </a:pPr>
            <a:r>
              <a:rPr lang="en-US">
                <a:solidFill>
                  <a:srgbClr val="0078D5"/>
                </a:solidFill>
              </a:rPr>
              <a:t> </a:t>
            </a:r>
          </a:p>
        </p:txBody>
      </p:sp>
      <p:sp>
        <p:nvSpPr>
          <p:cNvPr id="15" name="Text Placeholder 14">
            <a:extLst>
              <a:ext uri="{FF2B5EF4-FFF2-40B4-BE49-F238E27FC236}">
                <a16:creationId xmlns:a16="http://schemas.microsoft.com/office/drawing/2014/main" id="{B5685DC7-8C7B-978B-1B81-F1CFDCFF159E}"/>
              </a:ext>
              <a:ext uri="{C183D7F6-B498-43B3-948B-1728B52AA6E4}">
                <adec:decorative xmlns:adec="http://schemas.microsoft.com/office/drawing/2017/decorative" val="1"/>
              </a:ext>
            </a:extLst>
          </p:cNvPr>
          <p:cNvSpPr>
            <a:spLocks noGrp="1"/>
          </p:cNvSpPr>
          <p:nvPr>
            <p:ph type="body" sz="quarter" idx="45"/>
          </p:nvPr>
        </p:nvSpPr>
        <p:spPr/>
        <p:txBody>
          <a:bodyPr/>
          <a:lstStyle/>
          <a:p>
            <a:pPr marL="857250" indent="-857250">
              <a:buFont typeface="Wingdings" panose="05000000000000000000" pitchFamily="2" charset="2"/>
              <a:buChar char="ü"/>
            </a:pPr>
            <a:r>
              <a:rPr lang="en-US">
                <a:solidFill>
                  <a:srgbClr val="0078D5"/>
                </a:solidFill>
              </a:rPr>
              <a:t> </a:t>
            </a:r>
          </a:p>
        </p:txBody>
      </p:sp>
    </p:spTree>
    <p:extLst>
      <p:ext uri="{BB962C8B-B14F-4D97-AF65-F5344CB8AC3E}">
        <p14:creationId xmlns:p14="http://schemas.microsoft.com/office/powerpoint/2010/main" val="904068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8D418-A830-777D-EFA4-5D24D6FF5F0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C499E0F-B2D7-CFF6-334F-CCCA7AF9406A}"/>
              </a:ext>
            </a:extLst>
          </p:cNvPr>
          <p:cNvSpPr>
            <a:spLocks noGrp="1"/>
          </p:cNvSpPr>
          <p:nvPr>
            <p:ph type="title" idx="4294967295"/>
          </p:nvPr>
        </p:nvSpPr>
        <p:spPr>
          <a:xfrm>
            <a:off x="555445" y="1709558"/>
            <a:ext cx="4973638"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chemeClr val="bg1"/>
                </a:solidFill>
                <a:latin typeface="Segoe Sans Text ExtraBold"/>
                <a:ea typeface="+mn-ea"/>
                <a:cs typeface="Segoe Sans Text ExtraBold"/>
              </a:rPr>
              <a:t>Agentic AI </a:t>
            </a:r>
            <a:br>
              <a:rPr lang="en-US" sz="3600">
                <a:solidFill>
                  <a:schemeClr val="bg1"/>
                </a:solidFill>
                <a:latin typeface="Segoe Sans Text ExtraBold"/>
                <a:ea typeface="+mn-ea"/>
                <a:cs typeface="Segoe Sans Text ExtraBold"/>
              </a:rPr>
            </a:br>
            <a:r>
              <a:rPr lang="en-US" sz="3600">
                <a:solidFill>
                  <a:schemeClr val="bg1"/>
                </a:solidFill>
                <a:latin typeface="Segoe Sans Text ExtraBold"/>
                <a:ea typeface="+mn-ea"/>
                <a:cs typeface="Segoe Sans Text ExtraBold"/>
              </a:rPr>
              <a:t>discussion</a:t>
            </a:r>
          </a:p>
        </p:txBody>
      </p:sp>
      <p:sp>
        <p:nvSpPr>
          <p:cNvPr id="53" name="Text Placeholder 6">
            <a:extLst>
              <a:ext uri="{FF2B5EF4-FFF2-40B4-BE49-F238E27FC236}">
                <a16:creationId xmlns:a16="http://schemas.microsoft.com/office/drawing/2014/main" id="{AB30F8D3-8025-E14A-9C41-5C4DC5896ECB}"/>
              </a:ext>
            </a:extLst>
          </p:cNvPr>
          <p:cNvSpPr txBox="1">
            <a:spLocks/>
          </p:cNvSpPr>
          <p:nvPr/>
        </p:nvSpPr>
        <p:spPr>
          <a:xfrm>
            <a:off x="6535832" y="1305341"/>
            <a:ext cx="4705350" cy="42473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1" i="0" kern="1200" spc="0" baseline="0">
                <a:solidFill>
                  <a:schemeClr val="tx1"/>
                </a:solidFill>
                <a:latin typeface="Segoe Sans Text Semibold" pitchFamily="2" charset="0"/>
                <a:ea typeface="+mn-ea"/>
                <a:cs typeface="Segoe Sans Text Semibold"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Segoe Sans Text" pitchFamily="2"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j-lt"/>
                <a:ea typeface="+mn-ea"/>
                <a:cs typeface="Segoe Sans Text" pitchFamily="2"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j-lt"/>
                <a:ea typeface="+mn-ea"/>
                <a:cs typeface="Segoe Sans Text" pitchFamily="2"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j-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b="0">
                <a:latin typeface="Segoe Sans Text" pitchFamily="2" charset="0"/>
                <a:cs typeface="Segoe Sans Text" pitchFamily="2" charset="0"/>
              </a:rPr>
              <a:t>What are some key business challenges your customers face that could be addressed with agentic AI solutions?</a:t>
            </a:r>
          </a:p>
          <a:p>
            <a:pPr marL="342900" indent="-342900">
              <a:buFont typeface="Arial" panose="020B0604020202020204" pitchFamily="34" charset="0"/>
              <a:buChar char="•"/>
            </a:pPr>
            <a:endParaRPr lang="en-US" b="0">
              <a:latin typeface="Segoe Sans Text" pitchFamily="2" charset="0"/>
              <a:cs typeface="Segoe Sans Text" pitchFamily="2" charset="0"/>
            </a:endParaRPr>
          </a:p>
          <a:p>
            <a:pPr marL="342900" indent="-342900">
              <a:buFont typeface="Arial" panose="020B0604020202020204" pitchFamily="34" charset="0"/>
              <a:buChar char="•"/>
            </a:pPr>
            <a:r>
              <a:rPr lang="en-US" b="0">
                <a:latin typeface="Segoe Sans Text" pitchFamily="2" charset="0"/>
                <a:cs typeface="Segoe Sans Text" pitchFamily="2" charset="0"/>
              </a:rPr>
              <a:t>How do you see agentic AI transforming customer engagement or development workflows?</a:t>
            </a:r>
          </a:p>
          <a:p>
            <a:pPr marL="342900" indent="-342900">
              <a:buFont typeface="Arial" panose="020B0604020202020204" pitchFamily="34" charset="0"/>
              <a:buChar char="•"/>
            </a:pPr>
            <a:endParaRPr lang="en-US" b="0">
              <a:latin typeface="Segoe Sans Text" pitchFamily="2" charset="0"/>
              <a:cs typeface="Segoe Sans Text" pitchFamily="2" charset="0"/>
            </a:endParaRPr>
          </a:p>
          <a:p>
            <a:pPr marL="342900" indent="-342900">
              <a:buFont typeface="Arial" panose="020B0604020202020204" pitchFamily="34" charset="0"/>
              <a:buChar char="•"/>
            </a:pPr>
            <a:r>
              <a:rPr lang="en-US" b="0">
                <a:latin typeface="Segoe Sans Text" pitchFamily="2" charset="0"/>
                <a:cs typeface="Segoe Sans Text" pitchFamily="2" charset="0"/>
              </a:rPr>
              <a:t>What are some common misconceptions customers have regarding agentic AI solutions (and how do you address them)?</a:t>
            </a:r>
          </a:p>
        </p:txBody>
      </p:sp>
    </p:spTree>
    <p:extLst>
      <p:ext uri="{BB962C8B-B14F-4D97-AF65-F5344CB8AC3E}">
        <p14:creationId xmlns:p14="http://schemas.microsoft.com/office/powerpoint/2010/main" val="3484712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6D2F39-7930-F5BD-B3BD-D3214319BC3F}"/>
              </a:ext>
            </a:extLst>
          </p:cNvPr>
          <p:cNvSpPr>
            <a:spLocks noGrp="1"/>
          </p:cNvSpPr>
          <p:nvPr>
            <p:ph type="title" idx="4294967295"/>
          </p:nvPr>
        </p:nvSpPr>
        <p:spPr>
          <a:xfrm>
            <a:off x="623554" y="769810"/>
            <a:ext cx="11336337" cy="531837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spcBef>
                <a:spcPts val="1000"/>
              </a:spcBef>
              <a:defRPr/>
            </a:pPr>
            <a:r>
              <a:rPr lang="en-US" sz="9600" dirty="0">
                <a:solidFill>
                  <a:schemeClr val="bg1"/>
                </a:solidFill>
                <a:latin typeface="Segoe Sans Text Semibold" pitchFamily="2" charset="0"/>
                <a:cs typeface="Segoe Sans Text Semibold" pitchFamily="2" charset="0"/>
              </a:rPr>
              <a:t>Innovate with Azure AI Apps and Agents solution play overview</a:t>
            </a:r>
            <a:endParaRPr kumimoji="0" lang="en-US" sz="9600" b="1" i="0" u="none" strike="noStrike" kern="1200" cap="none" spc="0" normalizeH="0" baseline="0" noProof="0" dirty="0">
              <a:ln>
                <a:noFill/>
              </a:ln>
              <a:solidFill>
                <a:schemeClr val="bg1"/>
              </a:solidFill>
              <a:effectLst/>
              <a:uLnTx/>
              <a:uFillTx/>
              <a:latin typeface="Segoe Sans Text ExtraBold" pitchFamily="2" charset="0"/>
              <a:ea typeface="+mn-ea"/>
              <a:cs typeface="Segoe Sans Text ExtraBold" pitchFamily="2" charset="0"/>
            </a:endParaRPr>
          </a:p>
        </p:txBody>
      </p:sp>
      <p:sp>
        <p:nvSpPr>
          <p:cNvPr id="4" name="Slide Number Placeholder 5">
            <a:extLst>
              <a:ext uri="{FF2B5EF4-FFF2-40B4-BE49-F238E27FC236}">
                <a16:creationId xmlns:a16="http://schemas.microsoft.com/office/drawing/2014/main" id="{78E99AF0-1D2E-114D-A682-13E635CF365E}"/>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860623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233752" y="335230"/>
            <a:ext cx="12015536"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Win Formula: Innovate with Azure AI Apps and Agents</a:t>
            </a:r>
          </a:p>
        </p:txBody>
      </p:sp>
      <p:sp>
        <p:nvSpPr>
          <p:cNvPr id="4" name="Slide Number Placeholder 5">
            <a:extLst>
              <a:ext uri="{FF2B5EF4-FFF2-40B4-BE49-F238E27FC236}">
                <a16:creationId xmlns:a16="http://schemas.microsoft.com/office/drawing/2014/main" id="{EBFF4304-B17B-EABC-BD72-BE4D53598BBF}"/>
              </a:ext>
              <a:ext uri="{C183D7F6-B498-43B3-948B-1728B52AA6E4}">
                <adec:decorative xmlns:adec="http://schemas.microsoft.com/office/drawing/2017/decorative" val="1"/>
              </a:ext>
            </a:extLst>
          </p:cNvPr>
          <p:cNvSpPr>
            <a:spLocks noGrp="1"/>
          </p:cNvSpPr>
          <p:nvPr>
            <p:ph type="sldNum" sz="quarter" idx="4"/>
          </p:nvPr>
        </p:nvSpPr>
        <p:spPr>
          <a:xfrm>
            <a:off x="8610600" y="6783728"/>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Rectangle 1">
            <a:extLst>
              <a:ext uri="{FF2B5EF4-FFF2-40B4-BE49-F238E27FC236}">
                <a16:creationId xmlns:a16="http://schemas.microsoft.com/office/drawing/2014/main" id="{A2BA342B-8250-0AF5-D935-C1247F909DB8}"/>
              </a:ext>
              <a:ext uri="{C183D7F6-B498-43B3-948B-1728B52AA6E4}">
                <adec:decorative xmlns:adec="http://schemas.microsoft.com/office/drawing/2017/decorative" val="1"/>
              </a:ext>
            </a:extLst>
          </p:cNvPr>
          <p:cNvSpPr/>
          <p:nvPr/>
        </p:nvSpPr>
        <p:spPr bwMode="auto">
          <a:xfrm>
            <a:off x="5919020" y="1427965"/>
            <a:ext cx="497919" cy="900341"/>
          </a:xfrm>
          <a:prstGeom prst="rect">
            <a:avLst/>
          </a:prstGeom>
          <a:solidFill>
            <a:srgbClr val="D9D9D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3" name="Flowchart: Delay 2">
            <a:extLst>
              <a:ext uri="{FF2B5EF4-FFF2-40B4-BE49-F238E27FC236}">
                <a16:creationId xmlns:a16="http://schemas.microsoft.com/office/drawing/2014/main" id="{87C0BA22-CF26-421D-BA54-ABA717F2F7F5}"/>
              </a:ext>
              <a:ext uri="{C183D7F6-B498-43B3-948B-1728B52AA6E4}">
                <adec:decorative xmlns:adec="http://schemas.microsoft.com/office/drawing/2017/decorative" val="1"/>
              </a:ext>
            </a:extLst>
          </p:cNvPr>
          <p:cNvSpPr/>
          <p:nvPr/>
        </p:nvSpPr>
        <p:spPr bwMode="auto">
          <a:xfrm rot="5400000">
            <a:off x="5980037" y="1208057"/>
            <a:ext cx="367762" cy="264987"/>
          </a:xfrm>
          <a:prstGeom prst="flowChartDelay">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CAACE58-13B9-8315-B88B-78BFED90F0C6}"/>
              </a:ext>
              <a:ext uri="{C183D7F6-B498-43B3-948B-1728B52AA6E4}">
                <adec:decorative xmlns:adec="http://schemas.microsoft.com/office/drawing/2017/decorative" val="1"/>
              </a:ext>
            </a:extLst>
          </p:cNvPr>
          <p:cNvSpPr/>
          <p:nvPr/>
        </p:nvSpPr>
        <p:spPr bwMode="auto">
          <a:xfrm>
            <a:off x="-257605" y="1150639"/>
            <a:ext cx="6353605" cy="1173725"/>
          </a:xfrm>
          <a:prstGeom prst="roundRect">
            <a:avLst>
              <a:gd name="adj" fmla="val 16153"/>
            </a:avLst>
          </a:prstGeom>
          <a:solidFill>
            <a:srgbClr val="D9D9D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9F5D3305-AC39-D658-B777-B3EE2527776F}"/>
              </a:ext>
              <a:ext uri="{C183D7F6-B498-43B3-948B-1728B52AA6E4}">
                <adec:decorative xmlns:adec="http://schemas.microsoft.com/office/drawing/2017/decorative" val="1"/>
              </a:ext>
            </a:extLst>
          </p:cNvPr>
          <p:cNvSpPr/>
          <p:nvPr/>
        </p:nvSpPr>
        <p:spPr bwMode="auto">
          <a:xfrm>
            <a:off x="6241520" y="1150041"/>
            <a:ext cx="6353605" cy="1173725"/>
          </a:xfrm>
          <a:prstGeom prst="roundRect">
            <a:avLst>
              <a:gd name="adj" fmla="val 16153"/>
            </a:avLst>
          </a:prstGeom>
          <a:solidFill>
            <a:srgbClr val="D9D9D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
              <a:ea typeface="Segoe UI" pitchFamily="34" charset="0"/>
              <a:cs typeface="Segoe UI" pitchFamily="34" charset="0"/>
            </a:endParaRPr>
          </a:p>
        </p:txBody>
      </p:sp>
      <p:sp>
        <p:nvSpPr>
          <p:cNvPr id="10" name="TextBox 9">
            <a:extLst>
              <a:ext uri="{FF2B5EF4-FFF2-40B4-BE49-F238E27FC236}">
                <a16:creationId xmlns:a16="http://schemas.microsoft.com/office/drawing/2014/main" id="{13C12893-9D74-BBF9-4C5E-2732EA1D2509}"/>
              </a:ext>
            </a:extLst>
          </p:cNvPr>
          <p:cNvSpPr txBox="1"/>
          <p:nvPr/>
        </p:nvSpPr>
        <p:spPr>
          <a:xfrm>
            <a:off x="661723" y="1274518"/>
            <a:ext cx="5385284" cy="579646"/>
          </a:xfrm>
          <a:prstGeom prst="rect">
            <a:avLst/>
          </a:prstGeom>
          <a:noFill/>
        </p:spPr>
        <p:txBody>
          <a:bodyPr wrap="square" lIns="0" tIns="0" rIns="0" bIns="0">
            <a:spAutoFit/>
          </a:bodyPr>
          <a:lstStyle/>
          <a:p>
            <a:pPr defTabSz="932742">
              <a:spcAft>
                <a:spcPts val="200"/>
              </a:spcAft>
              <a:defRPr/>
            </a:pPr>
            <a:r>
              <a:rPr lang="en-US" sz="1400">
                <a:ln w="3175">
                  <a:noFill/>
                </a:ln>
                <a:solidFill>
                  <a:srgbClr val="000000"/>
                </a:solidFill>
                <a:latin typeface="Segoe UI Semibold" panose="020B0702040204020203" pitchFamily="34" charset="0"/>
                <a:cs typeface="Segoe UI Semibold" panose="020B0702040204020203" pitchFamily="34" charset="0"/>
              </a:rPr>
              <a:t>Customer outcome </a:t>
            </a:r>
          </a:p>
          <a:p>
            <a:pPr defTabSz="932742">
              <a:spcAft>
                <a:spcPts val="200"/>
              </a:spcAft>
              <a:defRPr/>
            </a:pPr>
            <a:r>
              <a:rPr lang="en-US" sz="1100">
                <a:solidFill>
                  <a:srgbClr val="000000"/>
                </a:solidFill>
                <a:latin typeface="Segoe UI "/>
              </a:rPr>
              <a:t>Accelerate your innovation with differentiated AI—enriching employee experiences and reimagining customer engagement, powered by Microsoft Cloud and partners.</a:t>
            </a:r>
          </a:p>
        </p:txBody>
      </p:sp>
      <p:sp>
        <p:nvSpPr>
          <p:cNvPr id="11" name="TextBox 10">
            <a:extLst>
              <a:ext uri="{FF2B5EF4-FFF2-40B4-BE49-F238E27FC236}">
                <a16:creationId xmlns:a16="http://schemas.microsoft.com/office/drawing/2014/main" id="{8BE3C555-54FA-36A8-E9DF-9769D785428E}"/>
              </a:ext>
            </a:extLst>
          </p:cNvPr>
          <p:cNvSpPr txBox="1"/>
          <p:nvPr/>
        </p:nvSpPr>
        <p:spPr>
          <a:xfrm>
            <a:off x="6562459" y="1274518"/>
            <a:ext cx="5292725" cy="748923"/>
          </a:xfrm>
          <a:prstGeom prst="rect">
            <a:avLst/>
          </a:prstGeom>
          <a:noFill/>
        </p:spPr>
        <p:txBody>
          <a:bodyPr wrap="square" lIns="0" tIns="0" rIns="0" bIns="0">
            <a:spAutoFit/>
          </a:bodyPr>
          <a:lstStyle/>
          <a:p>
            <a:pPr defTabSz="932742">
              <a:spcAft>
                <a:spcPts val="200"/>
              </a:spcAft>
              <a:defRPr/>
            </a:pPr>
            <a:r>
              <a:rPr lang="en-US" sz="1400" dirty="0">
                <a:ln w="3175">
                  <a:noFill/>
                </a:ln>
                <a:solidFill>
                  <a:srgbClr val="000000"/>
                </a:solidFill>
                <a:latin typeface="Segoe UI Semibold" panose="020B0702040204020203" pitchFamily="34" charset="0"/>
                <a:cs typeface="Segoe UI Semibold" panose="020B0702040204020203" pitchFamily="34" charset="0"/>
              </a:rPr>
              <a:t>Partner outcome </a:t>
            </a:r>
          </a:p>
          <a:p>
            <a:pPr defTabSz="932742">
              <a:spcAft>
                <a:spcPts val="200"/>
              </a:spcAft>
              <a:defRPr/>
            </a:pPr>
            <a:r>
              <a:rPr lang="en-US" sz="1100" dirty="0">
                <a:solidFill>
                  <a:srgbClr val="000000"/>
                </a:solidFill>
                <a:latin typeface="Segoe UI "/>
              </a:rPr>
              <a:t>Help drive revenue growth, profitability, and margins by enriching your services with differentiated AI solutions—supported by Microsoft’s end-to-end engagement model.</a:t>
            </a:r>
          </a:p>
        </p:txBody>
      </p:sp>
      <p:sp>
        <p:nvSpPr>
          <p:cNvPr id="12" name="Rectangle: Rounded Corners 11">
            <a:extLst>
              <a:ext uri="{FF2B5EF4-FFF2-40B4-BE49-F238E27FC236}">
                <a16:creationId xmlns:a16="http://schemas.microsoft.com/office/drawing/2014/main" id="{706B4625-F712-35AD-AFFD-F8CE51254EF0}"/>
              </a:ext>
              <a:ext uri="{C183D7F6-B498-43B3-948B-1728B52AA6E4}">
                <adec:decorative xmlns:adec="http://schemas.microsoft.com/office/drawing/2017/decorative" val="1"/>
              </a:ext>
            </a:extLst>
          </p:cNvPr>
          <p:cNvSpPr>
            <a:spLocks/>
          </p:cNvSpPr>
          <p:nvPr/>
        </p:nvSpPr>
        <p:spPr bwMode="auto">
          <a:xfrm>
            <a:off x="661146" y="2065845"/>
            <a:ext cx="11018520" cy="4345186"/>
          </a:xfrm>
          <a:prstGeom prst="roundRect">
            <a:avLst>
              <a:gd name="adj" fmla="val 2333"/>
            </a:avLst>
          </a:prstGeom>
          <a:solidFill>
            <a:srgbClr val="FFFFFF"/>
          </a:solidFill>
          <a:ln w="10795" cap="flat" cmpd="sng" algn="ctr">
            <a:noFill/>
            <a:prstDash val="solid"/>
          </a:ln>
          <a:effectLst/>
        </p:spPr>
        <p:txBody>
          <a:bodyPr wrap="square" rtlCol="0" anchor="ctr">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Sans Display"/>
              <a:ea typeface="+mn-ea"/>
              <a:cs typeface="+mn-cs"/>
            </a:endParaRPr>
          </a:p>
        </p:txBody>
      </p:sp>
      <p:cxnSp>
        <p:nvCxnSpPr>
          <p:cNvPr id="13" name="Straight Connector 12">
            <a:extLst>
              <a:ext uri="{FF2B5EF4-FFF2-40B4-BE49-F238E27FC236}">
                <a16:creationId xmlns:a16="http://schemas.microsoft.com/office/drawing/2014/main" id="{2CF2A44F-3FB0-122F-6910-A6C2D00BCE16}"/>
              </a:ext>
              <a:ext uri="{C183D7F6-B498-43B3-948B-1728B52AA6E4}">
                <adec:decorative xmlns:adec="http://schemas.microsoft.com/office/drawing/2017/decorative" val="1"/>
              </a:ext>
            </a:extLst>
          </p:cNvPr>
          <p:cNvCxnSpPr>
            <a:cxnSpLocks/>
          </p:cNvCxnSpPr>
          <p:nvPr/>
        </p:nvCxnSpPr>
        <p:spPr>
          <a:xfrm>
            <a:off x="7991431" y="2415421"/>
            <a:ext cx="0" cy="507831"/>
          </a:xfrm>
          <a:prstGeom prst="line">
            <a:avLst/>
          </a:prstGeom>
          <a:noFill/>
          <a:ln w="6350" cap="flat" cmpd="sng" algn="ctr">
            <a:solidFill>
              <a:srgbClr val="FFFFFF">
                <a:lumMod val="75000"/>
              </a:srgbClr>
            </a:solidFill>
            <a:prstDash val="dash"/>
            <a:headEnd type="none" w="lg" len="med"/>
            <a:tailEnd type="none" w="lg" len="med"/>
          </a:ln>
          <a:effectLst/>
        </p:spPr>
      </p:cxnSp>
      <p:sp>
        <p:nvSpPr>
          <p:cNvPr id="14" name="TextBox 13">
            <a:extLst>
              <a:ext uri="{FF2B5EF4-FFF2-40B4-BE49-F238E27FC236}">
                <a16:creationId xmlns:a16="http://schemas.microsoft.com/office/drawing/2014/main" id="{7B06B56B-2866-F4D5-0B05-0CA0E8A119AD}"/>
              </a:ext>
            </a:extLst>
          </p:cNvPr>
          <p:cNvSpPr txBox="1">
            <a:spLocks/>
          </p:cNvSpPr>
          <p:nvPr/>
        </p:nvSpPr>
        <p:spPr>
          <a:xfrm>
            <a:off x="790996" y="2162665"/>
            <a:ext cx="2510093" cy="184666"/>
          </a:xfrm>
          <a:prstGeom prst="rect">
            <a:avLst/>
          </a:prstGeom>
          <a:solidFill>
            <a:srgbClr val="FFFFFF"/>
          </a:solidFill>
        </p:spPr>
        <p:txBody>
          <a:bodyPr wrap="square" lIns="0" tIns="0" rIns="0" bIns="0" anchor="ctr">
            <a:spAutoFit/>
          </a:bodyPr>
          <a:lstStyle>
            <a:defPPr>
              <a:defRPr lang="en-US"/>
            </a:defPPr>
            <a:lvl1pPr marR="0" lvl="0" indent="0" algn="ctr" defTabSz="914367" fontAlgn="auto">
              <a:spcBef>
                <a:spcPts val="0"/>
              </a:spcBef>
              <a:spcAft>
                <a:spcPts val="0"/>
              </a:spcAft>
              <a:buClrTx/>
              <a:buSzTx/>
              <a:buFontTx/>
              <a:buNone/>
              <a:tabLst/>
              <a:defRPr sz="1400">
                <a:solidFill>
                  <a:schemeClr val="accent1"/>
                </a:solidFill>
                <a:latin typeface="+mj-lt"/>
                <a:ea typeface="+mj-ea"/>
                <a:cs typeface="+mj-cs"/>
              </a:defRPr>
            </a:lvl1pPr>
          </a:lstStyle>
          <a:p>
            <a:pPr algn="l">
              <a:defRPr/>
            </a:pPr>
            <a:r>
              <a:rPr lang="en-US" sz="1200">
                <a:solidFill>
                  <a:srgbClr val="2A446F"/>
                </a:solidFill>
                <a:latin typeface="Segoe UI Semibold" panose="020B0702040204020203" pitchFamily="34" charset="0"/>
                <a:cs typeface="Segoe UI Semibold" panose="020B0702040204020203" pitchFamily="34" charset="0"/>
              </a:rPr>
              <a:t>Differentiated partner capabilities</a:t>
            </a:r>
          </a:p>
        </p:txBody>
      </p:sp>
      <p:sp>
        <p:nvSpPr>
          <p:cNvPr id="15" name="TextBox 14">
            <a:extLst>
              <a:ext uri="{FF2B5EF4-FFF2-40B4-BE49-F238E27FC236}">
                <a16:creationId xmlns:a16="http://schemas.microsoft.com/office/drawing/2014/main" id="{CF9CF161-9ABD-1DE9-CB30-72EBA16A5AC2}"/>
              </a:ext>
            </a:extLst>
          </p:cNvPr>
          <p:cNvSpPr txBox="1">
            <a:spLocks/>
          </p:cNvSpPr>
          <p:nvPr/>
        </p:nvSpPr>
        <p:spPr>
          <a:xfrm>
            <a:off x="790996" y="2500059"/>
            <a:ext cx="3474720" cy="338554"/>
          </a:xfrm>
          <a:prstGeom prst="rect">
            <a:avLst/>
          </a:prstGeom>
          <a:noFill/>
        </p:spPr>
        <p:txBody>
          <a:bodyPr wrap="square" lIns="0" tIns="0" rIns="0" bIns="0" anchor="ctr">
            <a:spAutoFit/>
          </a:bodyPr>
          <a:lstStyle/>
          <a:p>
            <a:pPr defTabSz="914367">
              <a:defRPr/>
            </a:pPr>
            <a:r>
              <a:rPr lang="en-US" sz="1100">
                <a:solidFill>
                  <a:srgbClr val="000000"/>
                </a:solidFill>
                <a:latin typeface="Segoe UI" panose="020B0502040204020203" pitchFamily="34" charset="0"/>
                <a:cs typeface="Segoe UI" panose="020B0502040204020203" pitchFamily="34" charset="0"/>
              </a:rPr>
              <a:t>Lead with AI innovation and Responsible AI to engage with customers across their business and IT functions</a:t>
            </a:r>
          </a:p>
        </p:txBody>
      </p:sp>
      <p:sp>
        <p:nvSpPr>
          <p:cNvPr id="16" name="TextBox 15">
            <a:extLst>
              <a:ext uri="{FF2B5EF4-FFF2-40B4-BE49-F238E27FC236}">
                <a16:creationId xmlns:a16="http://schemas.microsoft.com/office/drawing/2014/main" id="{B05C0D83-F8C9-B02C-B261-915D917D3BEE}"/>
              </a:ext>
            </a:extLst>
          </p:cNvPr>
          <p:cNvSpPr txBox="1">
            <a:spLocks/>
          </p:cNvSpPr>
          <p:nvPr/>
        </p:nvSpPr>
        <p:spPr>
          <a:xfrm>
            <a:off x="4433046" y="2500059"/>
            <a:ext cx="3474720" cy="338554"/>
          </a:xfrm>
          <a:prstGeom prst="rect">
            <a:avLst/>
          </a:prstGeom>
          <a:noFill/>
        </p:spPr>
        <p:txBody>
          <a:bodyPr wrap="square" lIns="0" tIns="0" rIns="0" bIns="0" anchor="ctr">
            <a:spAutoFit/>
          </a:bodyPr>
          <a:lstStyle/>
          <a:p>
            <a:pPr defTabSz="932742">
              <a:defRPr/>
            </a:pPr>
            <a:r>
              <a:rPr lang="en-US" sz="1100">
                <a:solidFill>
                  <a:srgbClr val="000000"/>
                </a:solidFill>
                <a:latin typeface="Segoe UI" panose="020B0502040204020203" pitchFamily="34" charset="0"/>
                <a:cs typeface="Segoe UI" panose="020B0502040204020203" pitchFamily="34" charset="0"/>
              </a:rPr>
              <a:t>Align customer goals to AI use cases and deploy repeatable solutions with security foundations</a:t>
            </a:r>
          </a:p>
        </p:txBody>
      </p:sp>
      <p:sp>
        <p:nvSpPr>
          <p:cNvPr id="17" name="TextBox 16">
            <a:extLst>
              <a:ext uri="{FF2B5EF4-FFF2-40B4-BE49-F238E27FC236}">
                <a16:creationId xmlns:a16="http://schemas.microsoft.com/office/drawing/2014/main" id="{97FC395C-B6FA-BC5C-BB98-7719727AA02E}"/>
              </a:ext>
            </a:extLst>
          </p:cNvPr>
          <p:cNvSpPr txBox="1">
            <a:spLocks/>
          </p:cNvSpPr>
          <p:nvPr/>
        </p:nvSpPr>
        <p:spPr>
          <a:xfrm>
            <a:off x="8075097" y="2500059"/>
            <a:ext cx="3474720" cy="338554"/>
          </a:xfrm>
          <a:prstGeom prst="rect">
            <a:avLst/>
          </a:prstGeom>
          <a:noFill/>
        </p:spPr>
        <p:txBody>
          <a:bodyPr wrap="square" lIns="0" tIns="0" rIns="0" bIns="0" rtlCol="0" anchor="ctr">
            <a:spAutoFit/>
          </a:bodyPr>
          <a:lstStyle/>
          <a:p>
            <a:pPr defTabSz="932742">
              <a:defRPr/>
            </a:pPr>
            <a:r>
              <a:rPr lang="en-US" sz="1100">
                <a:solidFill>
                  <a:srgbClr val="000000"/>
                </a:solidFill>
                <a:latin typeface="Segoe UI" panose="020B0502040204020203" pitchFamily="34" charset="0"/>
                <a:cs typeface="Segoe UI" panose="020B0502040204020203" pitchFamily="34" charset="0"/>
              </a:rPr>
              <a:t>Accelerate adoption among end users and developers with emphasis on AI and Security capabilities</a:t>
            </a:r>
          </a:p>
        </p:txBody>
      </p:sp>
      <p:cxnSp>
        <p:nvCxnSpPr>
          <p:cNvPr id="18" name="Straight Arrow Connector 17">
            <a:extLst>
              <a:ext uri="{FF2B5EF4-FFF2-40B4-BE49-F238E27FC236}">
                <a16:creationId xmlns:a16="http://schemas.microsoft.com/office/drawing/2014/main" id="{F36D2868-40B9-C6E9-1644-3D3721939CCE}"/>
              </a:ext>
              <a:ext uri="{C183D7F6-B498-43B3-948B-1728B52AA6E4}">
                <adec:decorative xmlns:adec="http://schemas.microsoft.com/office/drawing/2017/decorative" val="1"/>
              </a:ext>
            </a:extLst>
          </p:cNvPr>
          <p:cNvCxnSpPr>
            <a:cxnSpLocks/>
          </p:cNvCxnSpPr>
          <p:nvPr/>
        </p:nvCxnSpPr>
        <p:spPr>
          <a:xfrm>
            <a:off x="2587359" y="2404524"/>
            <a:ext cx="8962458" cy="0"/>
          </a:xfrm>
          <a:prstGeom prst="straightConnector1">
            <a:avLst/>
          </a:prstGeom>
          <a:noFill/>
          <a:ln w="6350" cap="flat" cmpd="sng" algn="ctr">
            <a:solidFill>
              <a:srgbClr val="8661C5">
                <a:lumMod val="20000"/>
                <a:lumOff val="80000"/>
              </a:srgbClr>
            </a:solidFill>
            <a:prstDash val="solid"/>
            <a:headEnd type="oval" w="sm" len="sm"/>
            <a:tailEnd type="oval" w="sm" len="sm"/>
          </a:ln>
          <a:effectLst/>
        </p:spPr>
      </p:cxnSp>
      <p:cxnSp>
        <p:nvCxnSpPr>
          <p:cNvPr id="19" name="Straight Arrow Connector 18">
            <a:extLst>
              <a:ext uri="{FF2B5EF4-FFF2-40B4-BE49-F238E27FC236}">
                <a16:creationId xmlns:a16="http://schemas.microsoft.com/office/drawing/2014/main" id="{878222D9-65FD-D9FD-A772-E5E553E73FD6}"/>
              </a:ext>
              <a:ext uri="{C183D7F6-B498-43B3-948B-1728B52AA6E4}">
                <adec:decorative xmlns:adec="http://schemas.microsoft.com/office/drawing/2017/decorative" val="1"/>
              </a:ext>
            </a:extLst>
          </p:cNvPr>
          <p:cNvCxnSpPr>
            <a:cxnSpLocks/>
          </p:cNvCxnSpPr>
          <p:nvPr/>
        </p:nvCxnSpPr>
        <p:spPr>
          <a:xfrm>
            <a:off x="2587359" y="3159874"/>
            <a:ext cx="8962458" cy="0"/>
          </a:xfrm>
          <a:prstGeom prst="straightConnector1">
            <a:avLst/>
          </a:prstGeom>
          <a:noFill/>
          <a:ln w="6350" cap="flat" cmpd="sng" algn="ctr">
            <a:solidFill>
              <a:srgbClr val="8661C5">
                <a:lumMod val="20000"/>
                <a:lumOff val="80000"/>
              </a:srgbClr>
            </a:solidFill>
            <a:prstDash val="solid"/>
            <a:headEnd type="oval" w="sm" len="sm"/>
            <a:tailEnd type="oval" w="sm" len="sm"/>
          </a:ln>
          <a:effectLst/>
        </p:spPr>
      </p:cxnSp>
      <p:sp>
        <p:nvSpPr>
          <p:cNvPr id="20" name="Rectangle: Rounded Corners 19">
            <a:extLst>
              <a:ext uri="{FF2B5EF4-FFF2-40B4-BE49-F238E27FC236}">
                <a16:creationId xmlns:a16="http://schemas.microsoft.com/office/drawing/2014/main" id="{24A385E1-5D6E-7435-2576-2A3879DB9E1C}"/>
              </a:ext>
              <a:ext uri="{C183D7F6-B498-43B3-948B-1728B52AA6E4}">
                <adec:decorative xmlns:adec="http://schemas.microsoft.com/office/drawing/2017/decorative" val="1"/>
              </a:ext>
            </a:extLst>
          </p:cNvPr>
          <p:cNvSpPr>
            <a:spLocks/>
          </p:cNvSpPr>
          <p:nvPr/>
        </p:nvSpPr>
        <p:spPr bwMode="auto">
          <a:xfrm>
            <a:off x="790996" y="3354894"/>
            <a:ext cx="2066437" cy="3056129"/>
          </a:xfrm>
          <a:prstGeom prst="roundRect">
            <a:avLst>
              <a:gd name="adj" fmla="val 3704"/>
            </a:avLst>
          </a:prstGeom>
          <a:solidFill>
            <a:srgbClr val="FFFFFF"/>
          </a:solid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9607A1AC-C8E6-8624-E589-2B0B2EA0335E}"/>
              </a:ext>
              <a:ext uri="{C183D7F6-B498-43B3-948B-1728B52AA6E4}">
                <adec:decorative xmlns:adec="http://schemas.microsoft.com/office/drawing/2017/decorative" val="1"/>
              </a:ext>
            </a:extLst>
          </p:cNvPr>
          <p:cNvSpPr>
            <a:spLocks/>
          </p:cNvSpPr>
          <p:nvPr/>
        </p:nvSpPr>
        <p:spPr bwMode="auto">
          <a:xfrm>
            <a:off x="2964092" y="3354897"/>
            <a:ext cx="2066437" cy="3056129"/>
          </a:xfrm>
          <a:prstGeom prst="roundRect">
            <a:avLst>
              <a:gd name="adj" fmla="val 3704"/>
            </a:avLst>
          </a:prstGeom>
          <a:solidFill>
            <a:srgbClr val="FFFFFF"/>
          </a:solid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4DCC3D5C-5DD6-F73E-23D4-08A3EC79C6EF}"/>
              </a:ext>
              <a:ext uri="{C183D7F6-B498-43B3-948B-1728B52AA6E4}">
                <adec:decorative xmlns:adec="http://schemas.microsoft.com/office/drawing/2017/decorative" val="1"/>
              </a:ext>
            </a:extLst>
          </p:cNvPr>
          <p:cNvSpPr>
            <a:spLocks/>
          </p:cNvSpPr>
          <p:nvPr/>
        </p:nvSpPr>
        <p:spPr bwMode="auto">
          <a:xfrm>
            <a:off x="5137188" y="3354897"/>
            <a:ext cx="2066437" cy="3056129"/>
          </a:xfrm>
          <a:prstGeom prst="roundRect">
            <a:avLst>
              <a:gd name="adj" fmla="val 3704"/>
            </a:avLst>
          </a:prstGeom>
          <a:solidFill>
            <a:srgbClr val="FFFFFF"/>
          </a:solid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417DE5F2-E07A-70B9-8EAD-9C58D28EDC14}"/>
              </a:ext>
              <a:ext uri="{C183D7F6-B498-43B3-948B-1728B52AA6E4}">
                <adec:decorative xmlns:adec="http://schemas.microsoft.com/office/drawing/2017/decorative" val="1"/>
              </a:ext>
            </a:extLst>
          </p:cNvPr>
          <p:cNvSpPr>
            <a:spLocks/>
          </p:cNvSpPr>
          <p:nvPr/>
        </p:nvSpPr>
        <p:spPr bwMode="auto">
          <a:xfrm>
            <a:off x="7310284" y="3354897"/>
            <a:ext cx="2066437" cy="3054889"/>
          </a:xfrm>
          <a:prstGeom prst="roundRect">
            <a:avLst>
              <a:gd name="adj" fmla="val 3704"/>
            </a:avLst>
          </a:prstGeom>
          <a:solidFill>
            <a:srgbClr val="FFFFFF"/>
          </a:solid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58935357-FAC7-84EB-2C06-778A01D0BC13}"/>
              </a:ext>
              <a:ext uri="{C183D7F6-B498-43B3-948B-1728B52AA6E4}">
                <adec:decorative xmlns:adec="http://schemas.microsoft.com/office/drawing/2017/decorative" val="1"/>
              </a:ext>
            </a:extLst>
          </p:cNvPr>
          <p:cNvSpPr>
            <a:spLocks/>
          </p:cNvSpPr>
          <p:nvPr/>
        </p:nvSpPr>
        <p:spPr bwMode="auto">
          <a:xfrm>
            <a:off x="9483380" y="3354897"/>
            <a:ext cx="2066437" cy="3056129"/>
          </a:xfrm>
          <a:prstGeom prst="roundRect">
            <a:avLst>
              <a:gd name="adj" fmla="val 3704"/>
            </a:avLst>
          </a:prstGeom>
          <a:solidFill>
            <a:srgbClr val="FFFFFF"/>
          </a:solid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5" name="TextBox 24">
            <a:extLst>
              <a:ext uri="{FF2B5EF4-FFF2-40B4-BE49-F238E27FC236}">
                <a16:creationId xmlns:a16="http://schemas.microsoft.com/office/drawing/2014/main" id="{2C970655-8917-3AF9-1AEA-63A7CBE83D65}"/>
              </a:ext>
            </a:extLst>
          </p:cNvPr>
          <p:cNvSpPr txBox="1">
            <a:spLocks/>
          </p:cNvSpPr>
          <p:nvPr/>
        </p:nvSpPr>
        <p:spPr>
          <a:xfrm>
            <a:off x="790996" y="3067541"/>
            <a:ext cx="2279548" cy="184666"/>
          </a:xfrm>
          <a:prstGeom prst="rect">
            <a:avLst/>
          </a:prstGeom>
          <a:solidFill>
            <a:srgbClr val="FFFFFF"/>
          </a:solidFill>
        </p:spPr>
        <p:txBody>
          <a:bodyPr wrap="square" lIns="0" tIns="0" rIns="0" bIns="0" anchor="ctr">
            <a:spAutoFit/>
          </a:bodyPr>
          <a:lstStyle>
            <a:defPPr>
              <a:defRPr lang="en-US"/>
            </a:defPPr>
            <a:lvl1pPr marR="0" lvl="0" indent="0" algn="ctr" defTabSz="914367" fontAlgn="auto">
              <a:spcBef>
                <a:spcPts val="0"/>
              </a:spcBef>
              <a:spcAft>
                <a:spcPts val="0"/>
              </a:spcAft>
              <a:buClrTx/>
              <a:buSzTx/>
              <a:buFontTx/>
              <a:buNone/>
              <a:tabLst/>
              <a:defRPr sz="1400">
                <a:solidFill>
                  <a:schemeClr val="accent1"/>
                </a:solidFill>
                <a:latin typeface="+mj-lt"/>
                <a:ea typeface="+mj-ea"/>
                <a:cs typeface="+mj-cs"/>
              </a:defRPr>
            </a:lvl1pPr>
          </a:lstStyle>
          <a:p>
            <a:pPr algn="l">
              <a:defRPr/>
            </a:pPr>
            <a:r>
              <a:rPr lang="en-US" sz="1200">
                <a:solidFill>
                  <a:srgbClr val="2A446F"/>
                </a:solidFill>
                <a:latin typeface="Segoe UI Semibold" panose="020B0702040204020203" pitchFamily="34" charset="0"/>
                <a:cs typeface="Segoe UI Semibold" panose="020B0702040204020203" pitchFamily="34" charset="0"/>
              </a:rPr>
              <a:t>Win Formula aligning to MCEM</a:t>
            </a:r>
          </a:p>
        </p:txBody>
      </p:sp>
      <p:sp>
        <p:nvSpPr>
          <p:cNvPr id="26" name="TextBox 25">
            <a:extLst>
              <a:ext uri="{FF2B5EF4-FFF2-40B4-BE49-F238E27FC236}">
                <a16:creationId xmlns:a16="http://schemas.microsoft.com/office/drawing/2014/main" id="{B002E121-5BDE-85C6-3ED6-D5CA2DF94D30}"/>
              </a:ext>
            </a:extLst>
          </p:cNvPr>
          <p:cNvSpPr txBox="1">
            <a:spLocks/>
          </p:cNvSpPr>
          <p:nvPr/>
        </p:nvSpPr>
        <p:spPr>
          <a:xfrm>
            <a:off x="860665" y="3425123"/>
            <a:ext cx="1927099" cy="328612"/>
          </a:xfrm>
          <a:prstGeom prst="roundRect">
            <a:avLst>
              <a:gd name="adj" fmla="val 12271"/>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defPPr>
              <a:defRPr lang="en-US"/>
            </a:defPPr>
            <a:lvl1pPr algn="ctr" defTabSz="822930">
              <a:defRPr sz="1400" kern="0">
                <a:solidFill>
                  <a:schemeClr val="accent3"/>
                </a:solidFill>
                <a:latin typeface="+mj-lt"/>
                <a:cs typeface="Segoe UI" panose="020B0502040204020203" pitchFamily="34" charset="0"/>
              </a:defRPr>
            </a:lvl1pPr>
          </a:lstStyle>
          <a:p>
            <a:pPr algn="l">
              <a:spcBef>
                <a:spcPts val="200"/>
              </a:spcBef>
              <a:spcAft>
                <a:spcPts val="200"/>
              </a:spcAft>
              <a:defRPr/>
            </a:pPr>
            <a:r>
              <a:rPr lang="en-US" sz="1100">
                <a:solidFill>
                  <a:srgbClr val="FFFFFF"/>
                </a:solidFill>
                <a:latin typeface="Segoe UI Semibold" panose="020B0702040204020203" pitchFamily="34" charset="0"/>
                <a:cs typeface="Segoe UI Semibold" panose="020B0702040204020203" pitchFamily="34" charset="0"/>
              </a:rPr>
              <a:t>Listen &amp; consult</a:t>
            </a:r>
          </a:p>
        </p:txBody>
      </p:sp>
      <p:sp>
        <p:nvSpPr>
          <p:cNvPr id="27" name="Rectangle 26">
            <a:extLst>
              <a:ext uri="{FF2B5EF4-FFF2-40B4-BE49-F238E27FC236}">
                <a16:creationId xmlns:a16="http://schemas.microsoft.com/office/drawing/2014/main" id="{330BC2ED-9376-885E-E602-67C8313DF530}"/>
              </a:ext>
            </a:extLst>
          </p:cNvPr>
          <p:cNvSpPr>
            <a:spLocks/>
          </p:cNvSpPr>
          <p:nvPr/>
        </p:nvSpPr>
        <p:spPr bwMode="auto">
          <a:xfrm>
            <a:off x="860665" y="3856423"/>
            <a:ext cx="1927099" cy="1069848"/>
          </a:xfrm>
          <a:prstGeom prst="rect">
            <a:avLst/>
          </a:prstGeom>
          <a:noFill/>
          <a:ln w="12700" cap="rnd" cmpd="sng" algn="ctr">
            <a:noFill/>
            <a:prstDash val="solid"/>
            <a:headEnd type="none" w="lg" len="med"/>
            <a:tailEnd type="none" w="lg" len="sm"/>
          </a:ln>
          <a:effectLst/>
        </p:spPr>
        <p:txBody>
          <a:bodyPr wrap="square" lIns="0" tIns="0" rIns="0" bIns="0" rtlCol="0" anchor="t">
            <a:spAutoFit/>
          </a:bodyPr>
          <a:lstStyle/>
          <a:p>
            <a:pPr marL="0" marR="0" lvl="0" indent="0" defTabSz="914367" eaLnBrk="1" fontAlgn="auto" latinLnBrk="0" hangingPunct="1">
              <a:lnSpc>
                <a:spcPct val="100000"/>
              </a:lnSpc>
              <a:spcBef>
                <a:spcPts val="0"/>
              </a:spcBef>
              <a:spcAft>
                <a:spcPts val="40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panose="020B0702040204020203" pitchFamily="34" charset="0"/>
                <a:ea typeface="+mn-ea"/>
                <a:cs typeface="Segoe UI Semibold" panose="020B0702040204020203" pitchFamily="34" charset="0"/>
              </a:rPr>
              <a:t>Build Pipeline</a:t>
            </a:r>
          </a:p>
          <a:p>
            <a:pPr marL="0" marR="0" lvl="0" indent="0" defTabSz="914367" eaLnBrk="1" fontAlgn="auto" latinLnBrk="0" hangingPunct="1">
              <a:lnSpc>
                <a:spcPct val="100000"/>
              </a:lnSpc>
              <a:spcBef>
                <a:spcPts val="0"/>
              </a:spcBef>
              <a:spcAft>
                <a:spcPts val="4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Leverage </a:t>
            </a: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hlinkClick r:id="rId3"/>
              </a:rPr>
              <a:t>Partner Core BOM</a:t>
            </a: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to land AI Envisioning and Value</a:t>
            </a:r>
          </a:p>
          <a:p>
            <a:pPr marL="0" marR="0" lvl="0" indent="0" defTabSz="914367" eaLnBrk="1" fontAlgn="auto" latinLnBrk="0" hangingPunct="1">
              <a:lnSpc>
                <a:spcPct val="100000"/>
              </a:lnSpc>
              <a:spcBef>
                <a:spcPts val="0"/>
              </a:spcBef>
              <a:spcAft>
                <a:spcPts val="4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Target customers from </a:t>
            </a: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hlinkClick r:id="rId4"/>
              </a:rPr>
              <a:t>SPARK Propensity</a:t>
            </a: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and execute campaigns</a:t>
            </a:r>
          </a:p>
        </p:txBody>
      </p:sp>
      <p:sp>
        <p:nvSpPr>
          <p:cNvPr id="28" name="Rectangle: Rounded Corners 27">
            <a:extLst>
              <a:ext uri="{FF2B5EF4-FFF2-40B4-BE49-F238E27FC236}">
                <a16:creationId xmlns:a16="http://schemas.microsoft.com/office/drawing/2014/main" id="{03DA3D93-729B-7923-65AF-74B090021AAA}"/>
              </a:ext>
            </a:extLst>
          </p:cNvPr>
          <p:cNvSpPr>
            <a:spLocks/>
          </p:cNvSpPr>
          <p:nvPr/>
        </p:nvSpPr>
        <p:spPr bwMode="auto">
          <a:xfrm>
            <a:off x="860665" y="4943665"/>
            <a:ext cx="1927099" cy="1271394"/>
          </a:xfrm>
          <a:prstGeom prst="roundRect">
            <a:avLst>
              <a:gd name="adj" fmla="val 5391"/>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14367" eaLnBrk="1" fontAlgn="base" latinLnBrk="0" hangingPunct="1">
              <a:lnSpc>
                <a:spcPct val="100000"/>
              </a:lnSpc>
              <a:spcBef>
                <a:spcPts val="0"/>
              </a:spcBef>
              <a:spcAft>
                <a:spcPts val="40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
                <a:ea typeface="+mn-ea"/>
                <a:cs typeface="+mn-cs"/>
                <a:hlinkClick r:id="rId5">
                  <a:extLst>
                    <a:ext uri="{A12FA001-AC4F-418D-AE19-62706E023703}">
                      <ahyp:hlinkClr xmlns:ahyp="http://schemas.microsoft.com/office/drawing/2018/hyperlinkcolor" val="tx"/>
                    </a:ext>
                  </a:extLst>
                </a:hlinkClick>
              </a:rPr>
              <a:t>Be Customer Zero to </a:t>
            </a:r>
            <a:br>
              <a:rPr kumimoji="0" lang="en-US" sz="900" b="0" i="0" u="none" strike="noStrike" kern="0" cap="none" spc="0" normalizeH="0" baseline="0" noProof="0">
                <a:ln>
                  <a:noFill/>
                </a:ln>
                <a:solidFill>
                  <a:srgbClr val="2A446F"/>
                </a:solidFill>
                <a:effectLst/>
                <a:uLnTx/>
                <a:uFillTx/>
                <a:latin typeface="Segoe UI "/>
                <a:ea typeface="+mn-ea"/>
                <a:cs typeface="+mn-cs"/>
                <a:hlinkClick r:id="rId5">
                  <a:extLst>
                    <a:ext uri="{A12FA001-AC4F-418D-AE19-62706E023703}">
                      <ahyp:hlinkClr xmlns:ahyp="http://schemas.microsoft.com/office/drawing/2018/hyperlinkcolor" val="tx"/>
                    </a:ext>
                  </a:extLst>
                </a:hlinkClick>
              </a:rPr>
            </a:br>
            <a:r>
              <a:rPr kumimoji="0" lang="en-US" sz="900" b="0" i="0" u="none" strike="noStrike" kern="0" cap="none" spc="0" normalizeH="0" baseline="0" noProof="0">
                <a:ln>
                  <a:noFill/>
                </a:ln>
                <a:solidFill>
                  <a:srgbClr val="2A446F"/>
                </a:solidFill>
                <a:effectLst/>
                <a:uLnTx/>
                <a:uFillTx/>
                <a:latin typeface="Segoe UI "/>
                <a:ea typeface="+mn-ea"/>
                <a:cs typeface="+mn-cs"/>
                <a:hlinkClick r:id="rId5">
                  <a:extLst>
                    <a:ext uri="{A12FA001-AC4F-418D-AE19-62706E023703}">
                      <ahyp:hlinkClr xmlns:ahyp="http://schemas.microsoft.com/office/drawing/2018/hyperlinkcolor" val="tx"/>
                    </a:ext>
                  </a:extLst>
                </a:hlinkClick>
              </a:rPr>
              <a:t>GitHub Copilot</a:t>
            </a:r>
            <a:r>
              <a:rPr kumimoji="0" lang="en-US" sz="900" b="0" i="0" u="none" strike="noStrike" kern="0" cap="none" spc="0" normalizeH="0" baseline="0" noProof="0">
                <a:ln>
                  <a:noFill/>
                </a:ln>
                <a:solidFill>
                  <a:srgbClr val="2A446F"/>
                </a:solidFill>
                <a:effectLst/>
                <a:uLnTx/>
                <a:uFillTx/>
                <a:latin typeface="Segoe UI "/>
                <a:ea typeface="+mn-ea"/>
                <a:cs typeface="+mn-cs"/>
              </a:rPr>
              <a:t> ( </a:t>
            </a:r>
            <a:r>
              <a:rPr kumimoji="0" lang="en-US" sz="900" b="0" i="0" u="none" strike="noStrike" kern="0" cap="none" spc="0" normalizeH="0" baseline="0" noProof="0">
                <a:ln>
                  <a:noFill/>
                </a:ln>
                <a:solidFill>
                  <a:srgbClr val="2A446F"/>
                </a:solidFill>
                <a:effectLst/>
                <a:uLnTx/>
                <a:uFillTx/>
                <a:latin typeface="Segoe UI "/>
                <a:ea typeface="+mn-ea"/>
                <a:cs typeface="+mn-cs"/>
                <a:hlinkClick r:id="rId6">
                  <a:extLst>
                    <a:ext uri="{A12FA001-AC4F-418D-AE19-62706E023703}">
                      <ahyp:hlinkClr xmlns:ahyp="http://schemas.microsoft.com/office/drawing/2018/hyperlinkcolor" val="tx"/>
                    </a:ext>
                  </a:extLst>
                </a:hlinkClick>
              </a:rPr>
              <a:t>GHCP Trial</a:t>
            </a:r>
            <a:r>
              <a:rPr kumimoji="0" lang="en-US" sz="900" b="0" i="0" u="none" strike="noStrike" kern="0" cap="none" spc="0" normalizeH="0" baseline="0" noProof="0">
                <a:ln>
                  <a:noFill/>
                </a:ln>
                <a:solidFill>
                  <a:srgbClr val="2A446F"/>
                </a:solidFill>
                <a:effectLst/>
                <a:uLnTx/>
                <a:uFillTx/>
                <a:latin typeface="Segoe UI "/>
                <a:ea typeface="+mn-ea"/>
                <a:cs typeface="+mn-cs"/>
              </a:rPr>
              <a:t>s)</a:t>
            </a:r>
            <a:endParaRPr kumimoji="0" lang="en-US" sz="900" b="0" i="0" u="none" strike="noStrike" kern="0" cap="none" spc="0" normalizeH="0" baseline="0" noProof="0">
              <a:ln>
                <a:noFill/>
              </a:ln>
              <a:solidFill>
                <a:srgbClr val="2A446F"/>
              </a:solidFill>
              <a:effectLst/>
              <a:uLnTx/>
              <a:uFillTx/>
              <a:latin typeface="Segoe UI "/>
              <a:ea typeface="+mn-ea"/>
              <a:cs typeface="+mn-cs"/>
              <a:hlinkClick r:id="" action="ppaction://noaction">
                <a:extLst>
                  <a:ext uri="{A12FA001-AC4F-418D-AE19-62706E023703}">
                    <ahyp:hlinkClr xmlns:ahyp="http://schemas.microsoft.com/office/drawing/2018/hyperlinkcolor" val="tx"/>
                  </a:ext>
                </a:extLst>
              </a:hlinkClick>
            </a:endParaRPr>
          </a:p>
          <a:p>
            <a:pPr marL="0" marR="0" lvl="0" indent="0" defTabSz="914367" eaLnBrk="1" fontAlgn="base" latinLnBrk="0" hangingPunct="1">
              <a:lnSpc>
                <a:spcPct val="100000"/>
              </a:lnSpc>
              <a:spcBef>
                <a:spcPts val="0"/>
              </a:spcBef>
              <a:spcAft>
                <a:spcPts val="40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
                <a:ea typeface="+mn-ea"/>
                <a:cs typeface="+mn-cs"/>
                <a:hlinkClick r:id="" action="ppaction://noaction">
                  <a:extLst>
                    <a:ext uri="{A12FA001-AC4F-418D-AE19-62706E023703}">
                      <ahyp:hlinkClr xmlns:ahyp="http://schemas.microsoft.com/office/drawing/2018/hyperlinkcolor" val="tx"/>
                    </a:ext>
                  </a:extLst>
                </a:hlinkClick>
              </a:rPr>
              <a:t>Microsoft </a:t>
            </a:r>
            <a:r>
              <a:rPr kumimoji="0" lang="en-US" sz="900" b="0" i="0" u="none" strike="noStrike" kern="0" cap="none" spc="0" normalizeH="0" baseline="0" noProof="0" err="1">
                <a:ln>
                  <a:noFill/>
                </a:ln>
                <a:solidFill>
                  <a:srgbClr val="2A446F"/>
                </a:solidFill>
                <a:effectLst/>
                <a:uLnTx/>
                <a:uFillTx/>
                <a:latin typeface="Segoe UI "/>
                <a:ea typeface="+mn-ea"/>
                <a:cs typeface="+mn-cs"/>
                <a:hlinkClick r:id="rId7">
                  <a:extLst>
                    <a:ext uri="{A12FA001-AC4F-418D-AE19-62706E023703}">
                      <ahyp:hlinkClr xmlns:ahyp="http://schemas.microsoft.com/office/drawing/2018/hyperlinkcolor" val="tx"/>
                    </a:ext>
                  </a:extLst>
                </a:hlinkClick>
              </a:rPr>
              <a:t>CloudAscent</a:t>
            </a:r>
            <a:r>
              <a:rPr kumimoji="0" lang="en-US" sz="900" b="0" i="0" u="none" strike="noStrike" kern="0" cap="none" spc="0" normalizeH="0" baseline="0" noProof="0">
                <a:ln w="3175">
                  <a:noFill/>
                </a:ln>
                <a:solidFill>
                  <a:srgbClr val="2A446F"/>
                </a:solidFill>
                <a:effectLst/>
                <a:uLnTx/>
                <a:uFillTx/>
                <a:latin typeface="Segoe UI "/>
                <a:ea typeface="+mn-ea"/>
                <a:cs typeface="+mn-cs"/>
              </a:rPr>
              <a:t> &amp;</a:t>
            </a:r>
          </a:p>
          <a:p>
            <a:pPr marL="0" marR="0" lvl="0" indent="0" defTabSz="914367" eaLnBrk="1" fontAlgn="base" latinLnBrk="0" hangingPunct="1">
              <a:lnSpc>
                <a:spcPct val="100000"/>
              </a:lnSpc>
              <a:spcBef>
                <a:spcPts val="0"/>
              </a:spcBef>
              <a:spcAft>
                <a:spcPts val="40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
                <a:ea typeface="+mn-ea"/>
                <a:cs typeface="+mn-cs"/>
                <a:hlinkClick r:id="rId4">
                  <a:extLst>
                    <a:ext uri="{A12FA001-AC4F-418D-AE19-62706E023703}">
                      <ahyp:hlinkClr xmlns:ahyp="http://schemas.microsoft.com/office/drawing/2018/hyperlinkcolor" val="tx"/>
                    </a:ext>
                  </a:extLst>
                </a:hlinkClick>
              </a:rPr>
              <a:t>SPARK Propensity</a:t>
            </a:r>
            <a:endParaRPr kumimoji="0" lang="en-US" sz="900" b="0" i="0" u="none" strike="noStrike" kern="0" cap="none" spc="0" normalizeH="0" baseline="0" noProof="0">
              <a:ln w="3175">
                <a:noFill/>
              </a:ln>
              <a:solidFill>
                <a:srgbClr val="2A446F"/>
              </a:solidFill>
              <a:effectLst/>
              <a:uLnTx/>
              <a:uFillTx/>
              <a:latin typeface="Segoe UI "/>
              <a:ea typeface="+mn-ea"/>
              <a:cs typeface="+mn-cs"/>
            </a:endParaRPr>
          </a:p>
          <a:p>
            <a:pPr marL="0" marR="0" lvl="0" indent="0" defTabSz="914367" eaLnBrk="1" fontAlgn="base" latinLnBrk="0" hangingPunct="1">
              <a:lnSpc>
                <a:spcPct val="100000"/>
              </a:lnSpc>
              <a:spcBef>
                <a:spcPts val="0"/>
              </a:spcBef>
              <a:spcAft>
                <a:spcPts val="400"/>
              </a:spcAft>
              <a:buClrTx/>
              <a:buSzTx/>
              <a:buFontTx/>
              <a:buNone/>
              <a:tabLst/>
              <a:defRPr/>
            </a:pPr>
            <a:r>
              <a:rPr kumimoji="0" lang="en-US" sz="900" b="0" i="0" u="none" strike="noStrike" kern="0" cap="none" spc="0" normalizeH="0" baseline="0" noProof="0">
                <a:ln w="3175">
                  <a:noFill/>
                </a:ln>
                <a:solidFill>
                  <a:srgbClr val="2A446F"/>
                </a:solidFill>
                <a:effectLst/>
                <a:uLnTx/>
                <a:uFillTx/>
                <a:latin typeface="Segoe UI "/>
                <a:ea typeface="+mn-ea"/>
                <a:cs typeface="+mn-cs"/>
                <a:hlinkClick r:id="rId8">
                  <a:extLst>
                    <a:ext uri="{A12FA001-AC4F-418D-AE19-62706E023703}">
                      <ahyp:hlinkClr xmlns:ahyp="http://schemas.microsoft.com/office/drawing/2018/hyperlinkcolor" val="tx"/>
                    </a:ext>
                  </a:extLst>
                </a:hlinkClick>
              </a:rPr>
              <a:t>Campaigns-in-a-box</a:t>
            </a:r>
            <a:endParaRPr kumimoji="0" lang="en-US" sz="900" b="0" i="0" u="none" strike="noStrike" kern="0" cap="none" spc="0" normalizeH="0" baseline="0" noProof="0">
              <a:ln w="3175">
                <a:noFill/>
              </a:ln>
              <a:solidFill>
                <a:srgbClr val="2A446F"/>
              </a:solidFill>
              <a:effectLst/>
              <a:uLnTx/>
              <a:uFillTx/>
              <a:latin typeface="Segoe UI "/>
              <a:ea typeface="+mn-ea"/>
              <a:cs typeface="+mn-cs"/>
            </a:endParaRPr>
          </a:p>
          <a:p>
            <a:pPr marL="0" marR="0" lvl="0" indent="0" defTabSz="914367" eaLnBrk="1" fontAlgn="base" latinLnBrk="0" hangingPunct="1">
              <a:lnSpc>
                <a:spcPct val="100000"/>
              </a:lnSpc>
              <a:spcBef>
                <a:spcPts val="0"/>
              </a:spcBef>
              <a:spcAft>
                <a:spcPts val="400"/>
              </a:spcAft>
              <a:buClrTx/>
              <a:buSzTx/>
              <a:buFontTx/>
              <a:buNone/>
              <a:tabLst/>
              <a:defRPr/>
            </a:pPr>
            <a:r>
              <a:rPr kumimoji="0" lang="en-US" sz="900" b="0" i="0" u="none" strike="noStrike" kern="0" cap="none" spc="0" normalizeH="0" baseline="0" noProof="0">
                <a:ln w="3175">
                  <a:noFill/>
                </a:ln>
                <a:solidFill>
                  <a:srgbClr val="2A446F"/>
                </a:solidFill>
                <a:effectLst/>
                <a:uLnTx/>
                <a:uFillTx/>
                <a:latin typeface="Segoe UI "/>
                <a:ea typeface="+mn-ea"/>
                <a:cs typeface="+mn-cs"/>
                <a:hlinkClick r:id="rId3">
                  <a:extLst>
                    <a:ext uri="{A12FA001-AC4F-418D-AE19-62706E023703}">
                      <ahyp:hlinkClr xmlns:ahyp="http://schemas.microsoft.com/office/drawing/2018/hyperlinkcolor" val="tx"/>
                    </a:ext>
                  </a:extLst>
                </a:hlinkClick>
              </a:rPr>
              <a:t>AI Use Cases</a:t>
            </a:r>
            <a:endParaRPr kumimoji="0" lang="en-US" sz="900" b="0" i="0" u="none" strike="noStrike" kern="0" cap="none" spc="0" normalizeH="0" baseline="0" noProof="0">
              <a:ln w="3175">
                <a:noFill/>
              </a:ln>
              <a:solidFill>
                <a:srgbClr val="2A446F"/>
              </a:solidFill>
              <a:effectLst/>
              <a:uLnTx/>
              <a:uFillTx/>
              <a:latin typeface="Segoe UI "/>
              <a:ea typeface="+mn-ea"/>
              <a:cs typeface="+mn-cs"/>
            </a:endParaRPr>
          </a:p>
          <a:p>
            <a:pPr marL="0" marR="0" lvl="0" indent="0" defTabSz="914367" eaLnBrk="1" fontAlgn="base" latinLnBrk="0" hangingPunct="1">
              <a:lnSpc>
                <a:spcPct val="100000"/>
              </a:lnSpc>
              <a:spcBef>
                <a:spcPts val="0"/>
              </a:spcBef>
              <a:spcAft>
                <a:spcPts val="400"/>
              </a:spcAft>
              <a:buClrTx/>
              <a:buSzTx/>
              <a:buFontTx/>
              <a:buNone/>
              <a:tabLst/>
              <a:defRPr/>
            </a:pPr>
            <a:r>
              <a:rPr kumimoji="0" lang="en-US" sz="900" b="0" i="0" u="none" strike="noStrike" kern="0" cap="none" spc="0" normalizeH="0" baseline="0" noProof="0">
                <a:ln w="3175">
                  <a:noFill/>
                </a:ln>
                <a:solidFill>
                  <a:srgbClr val="2A446F"/>
                </a:solidFill>
                <a:effectLst/>
                <a:uLnTx/>
                <a:uFillTx/>
                <a:latin typeface="Segoe UI "/>
                <a:ea typeface="+mn-ea"/>
                <a:cs typeface="+mn-cs"/>
                <a:hlinkClick r:id="rId9">
                  <a:extLst>
                    <a:ext uri="{A12FA001-AC4F-418D-AE19-62706E023703}">
                      <ahyp:hlinkClr xmlns:ahyp="http://schemas.microsoft.com/office/drawing/2018/hyperlinkcolor" val="tx"/>
                    </a:ext>
                  </a:extLst>
                </a:hlinkClick>
              </a:rPr>
              <a:t>Industry Sales Kits</a:t>
            </a:r>
            <a:endParaRPr kumimoji="0" lang="en-US" sz="900" b="0" i="0" u="none" strike="noStrike" kern="0" cap="none" spc="0" normalizeH="0" baseline="0" noProof="0">
              <a:ln w="3175">
                <a:noFill/>
              </a:ln>
              <a:solidFill>
                <a:srgbClr val="2A446F"/>
              </a:solidFill>
              <a:effectLst/>
              <a:uLnTx/>
              <a:uFillTx/>
              <a:latin typeface="Segoe UI "/>
              <a:ea typeface="+mn-ea"/>
              <a:cs typeface="+mn-cs"/>
            </a:endParaRPr>
          </a:p>
        </p:txBody>
      </p:sp>
      <p:sp>
        <p:nvSpPr>
          <p:cNvPr id="29" name="Oval 28">
            <a:extLst>
              <a:ext uri="{FF2B5EF4-FFF2-40B4-BE49-F238E27FC236}">
                <a16:creationId xmlns:a16="http://schemas.microsoft.com/office/drawing/2014/main" id="{7FDB82B0-EA78-787D-9BB2-42F8B0CD1FCA}"/>
              </a:ext>
              <a:ext uri="{C183D7F6-B498-43B3-948B-1728B52AA6E4}">
                <adec:decorative xmlns:adec="http://schemas.microsoft.com/office/drawing/2017/decorative" val="1"/>
              </a:ext>
            </a:extLst>
          </p:cNvPr>
          <p:cNvSpPr>
            <a:spLocks/>
          </p:cNvSpPr>
          <p:nvPr/>
        </p:nvSpPr>
        <p:spPr bwMode="auto">
          <a:xfrm>
            <a:off x="922577" y="3472859"/>
            <a:ext cx="233140" cy="233140"/>
          </a:xfrm>
          <a:prstGeom prst="ellipse">
            <a:avLst/>
          </a:prstGeom>
          <a:solidFill>
            <a:srgbClr val="8661C5"/>
          </a:solidFill>
          <a:ln w="317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Semibold"/>
                <a:ea typeface="+mn-ea"/>
                <a:cs typeface="+mn-cs"/>
              </a:rPr>
              <a:t>1</a:t>
            </a:r>
          </a:p>
        </p:txBody>
      </p:sp>
      <p:sp>
        <p:nvSpPr>
          <p:cNvPr id="30" name="TextBox 29">
            <a:extLst>
              <a:ext uri="{FF2B5EF4-FFF2-40B4-BE49-F238E27FC236}">
                <a16:creationId xmlns:a16="http://schemas.microsoft.com/office/drawing/2014/main" id="{FC638A69-0EF8-61EC-2221-4308C75E0DB3}"/>
              </a:ext>
            </a:extLst>
          </p:cNvPr>
          <p:cNvSpPr txBox="1">
            <a:spLocks/>
          </p:cNvSpPr>
          <p:nvPr/>
        </p:nvSpPr>
        <p:spPr>
          <a:xfrm>
            <a:off x="3033761" y="3425123"/>
            <a:ext cx="1927099" cy="328612"/>
          </a:xfrm>
          <a:prstGeom prst="roundRect">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defPPr>
              <a:defRPr lang="en-US"/>
            </a:defPPr>
            <a:lvl1pPr marR="0" lvl="0" indent="0" algn="ctr" defTabSz="822930" fontAlgn="auto">
              <a:spcBef>
                <a:spcPts val="200"/>
              </a:spcBef>
              <a:spcAft>
                <a:spcPts val="200"/>
              </a:spcAft>
              <a:buClrTx/>
              <a:buSzTx/>
              <a:buFontTx/>
              <a:buNone/>
              <a:tabLst/>
              <a:defRPr kumimoji="0" sz="1200" b="0" i="0" u="none" strike="noStrike" kern="0" cap="none" normalizeH="0" baseline="0">
                <a:ln>
                  <a:noFill/>
                </a:ln>
                <a:solidFill>
                  <a:schemeClr val="bg1"/>
                </a:solidFill>
                <a:effectLst/>
                <a:uLnTx/>
                <a:uFillTx/>
                <a:latin typeface="+mj-lt"/>
              </a:defRPr>
            </a:lvl1pPr>
          </a:lstStyle>
          <a:p>
            <a:pPr algn="l">
              <a:defRPr/>
            </a:pPr>
            <a:r>
              <a:rPr lang="en-US" sz="1100">
                <a:solidFill>
                  <a:srgbClr val="FFFFFF"/>
                </a:solidFill>
                <a:latin typeface="Segoe UI Semibold" panose="020B0702040204020203" pitchFamily="34" charset="0"/>
                <a:cs typeface="Segoe UI Semibold" panose="020B0702040204020203" pitchFamily="34" charset="0"/>
              </a:rPr>
              <a:t>Inspire &amp; design</a:t>
            </a:r>
          </a:p>
        </p:txBody>
      </p:sp>
      <p:sp>
        <p:nvSpPr>
          <p:cNvPr id="31" name="Rectangle 30">
            <a:extLst>
              <a:ext uri="{FF2B5EF4-FFF2-40B4-BE49-F238E27FC236}">
                <a16:creationId xmlns:a16="http://schemas.microsoft.com/office/drawing/2014/main" id="{CA83D009-8326-53BE-92C4-06784D785B2E}"/>
              </a:ext>
            </a:extLst>
          </p:cNvPr>
          <p:cNvSpPr>
            <a:spLocks/>
          </p:cNvSpPr>
          <p:nvPr/>
        </p:nvSpPr>
        <p:spPr bwMode="auto">
          <a:xfrm>
            <a:off x="3033761" y="3856424"/>
            <a:ext cx="1927099" cy="733534"/>
          </a:xfrm>
          <a:prstGeom prst="rect">
            <a:avLst/>
          </a:prstGeom>
          <a:noFill/>
          <a:ln w="12700" cap="rnd" cmpd="sng" algn="ctr">
            <a:noFill/>
            <a:prstDash val="solid"/>
            <a:headEnd type="none" w="lg" len="med"/>
            <a:tailEnd type="none" w="lg" len="sm"/>
          </a:ln>
          <a:effectLst/>
        </p:spPr>
        <p:txBody>
          <a:bodyPr wrap="square" lIns="0" tIns="0" rIns="0" bIns="0" rtlCol="0" anchor="t">
            <a:spAutoFit/>
          </a:bodyPr>
          <a:lstStyle/>
          <a:p>
            <a:pPr marL="0" marR="0" lvl="0" indent="0" defTabSz="914367" eaLnBrk="1" fontAlgn="auto" latinLnBrk="0" hangingPunct="1">
              <a:lnSpc>
                <a:spcPct val="100000"/>
              </a:lnSpc>
              <a:spcBef>
                <a:spcPts val="0"/>
              </a:spcBef>
              <a:spcAft>
                <a:spcPts val="400"/>
              </a:spcAft>
              <a:buClrTx/>
              <a:buSzTx/>
              <a:buFontTx/>
              <a:buNone/>
              <a:tabLst/>
              <a:defRPr/>
            </a:pPr>
            <a:r>
              <a:rPr kumimoji="0" lang="en-US" sz="1100" b="0" i="0" u="none" strike="noStrike" kern="0" cap="none" spc="0" normalizeH="0" baseline="0" noProof="0" dirty="0">
                <a:ln>
                  <a:noFill/>
                </a:ln>
                <a:solidFill>
                  <a:srgbClr val="2A446F"/>
                </a:solidFill>
                <a:effectLst/>
                <a:uLnTx/>
                <a:uFillTx/>
                <a:latin typeface="Segoe UI "/>
                <a:ea typeface="+mn-ea"/>
                <a:cs typeface="Segoe UI Semibold" panose="020B0702040204020203" pitchFamily="34" charset="0"/>
              </a:rPr>
              <a:t>Design Solution</a:t>
            </a:r>
          </a:p>
          <a:p>
            <a:pPr marL="0" marR="0" lvl="0" indent="0" defTabSz="914367" eaLnBrk="1" fontAlgn="auto" latinLnBrk="0" hangingPunct="1">
              <a:lnSpc>
                <a:spcPct val="100000"/>
              </a:lnSpc>
              <a:spcBef>
                <a:spcPts val="0"/>
              </a:spcBef>
              <a:spcAft>
                <a:spcPts val="4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
                <a:ea typeface="+mn-ea"/>
                <a:cs typeface="+mn-cs"/>
              </a:rPr>
              <a:t>AI Apps &amp; Agents workshops and POC engagements</a:t>
            </a:r>
          </a:p>
          <a:p>
            <a:pPr marL="0" marR="0" lvl="0" indent="0" defTabSz="914367" eaLnBrk="1" fontAlgn="auto" latinLnBrk="0" hangingPunct="1">
              <a:lnSpc>
                <a:spcPct val="100000"/>
              </a:lnSpc>
              <a:spcBef>
                <a:spcPts val="0"/>
              </a:spcBef>
              <a:spcAft>
                <a:spcPts val="4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
                <a:ea typeface="+mn-ea"/>
                <a:cs typeface="+mn-cs"/>
              </a:rPr>
              <a:t>GitHub Copilot Hackathons</a:t>
            </a:r>
          </a:p>
        </p:txBody>
      </p:sp>
      <p:sp>
        <p:nvSpPr>
          <p:cNvPr id="32" name="TextBox 31">
            <a:extLst>
              <a:ext uri="{FF2B5EF4-FFF2-40B4-BE49-F238E27FC236}">
                <a16:creationId xmlns:a16="http://schemas.microsoft.com/office/drawing/2014/main" id="{2A5F4A33-BB9A-9D8A-83A8-0EDE2100A82B}"/>
              </a:ext>
            </a:extLst>
          </p:cNvPr>
          <p:cNvSpPr txBox="1"/>
          <p:nvPr/>
        </p:nvSpPr>
        <p:spPr>
          <a:xfrm>
            <a:off x="3122681" y="4723483"/>
            <a:ext cx="2532465" cy="307777"/>
          </a:xfrm>
          <a:prstGeom prst="rect">
            <a:avLst/>
          </a:prstGeom>
          <a:noFill/>
        </p:spPr>
        <p:txBody>
          <a:bodyPr wrap="square" lIns="0" tIns="0" rIns="0" bIns="0">
            <a:spAutoFit/>
          </a:bodyPr>
          <a:lstStyle/>
          <a:p>
            <a:pPr>
              <a:defRPr/>
            </a:pPr>
            <a:r>
              <a:rPr lang="en-US" sz="1000">
                <a:ln w="3175">
                  <a:noFill/>
                </a:ln>
                <a:solidFill>
                  <a:srgbClr val="2A446F"/>
                </a:solidFill>
                <a:latin typeface="Segoe UI "/>
                <a:hlinkClick r:id="rId10">
                  <a:extLst>
                    <a:ext uri="{A12FA001-AC4F-418D-AE19-62706E023703}">
                      <ahyp:hlinkClr xmlns:ahyp="http://schemas.microsoft.com/office/drawing/2018/hyperlinkcolor" val="tx"/>
                    </a:ext>
                  </a:extLst>
                </a:hlinkClick>
              </a:rPr>
              <a:t>Azure Accelerate (7/1)</a:t>
            </a:r>
            <a:br>
              <a:rPr lang="en-US" sz="1000">
                <a:ln w="3175">
                  <a:noFill/>
                </a:ln>
                <a:solidFill>
                  <a:srgbClr val="2A446F"/>
                </a:solidFill>
                <a:latin typeface="Segoe UI "/>
              </a:rPr>
            </a:br>
            <a:r>
              <a:rPr lang="en-US" sz="1000">
                <a:ln w="3175">
                  <a:noFill/>
                </a:ln>
                <a:solidFill>
                  <a:srgbClr val="2A446F"/>
                </a:solidFill>
                <a:latin typeface="Segoe UI "/>
              </a:rPr>
              <a:t> </a:t>
            </a:r>
            <a:r>
              <a:rPr lang="en-US" sz="1000">
                <a:ln w="3175">
                  <a:noFill/>
                </a:ln>
                <a:solidFill>
                  <a:srgbClr val="2A446F"/>
                </a:solidFill>
                <a:latin typeface="Segoe UI "/>
                <a:hlinkClick r:id="rId10">
                  <a:extLst>
                    <a:ext uri="{A12FA001-AC4F-418D-AE19-62706E023703}">
                      <ahyp:hlinkClr xmlns:ahyp="http://schemas.microsoft.com/office/drawing/2018/hyperlinkcolor" val="tx"/>
                    </a:ext>
                  </a:extLst>
                </a:hlinkClick>
              </a:rPr>
              <a:t>Proof of Value</a:t>
            </a:r>
            <a:r>
              <a:rPr lang="en-US" sz="1000">
                <a:ln w="3175">
                  <a:noFill/>
                </a:ln>
                <a:solidFill>
                  <a:srgbClr val="2A446F"/>
                </a:solidFill>
                <a:latin typeface="Segoe UI "/>
              </a:rPr>
              <a:t> </a:t>
            </a:r>
            <a:endParaRPr lang="en-IN" sz="1000">
              <a:solidFill>
                <a:srgbClr val="2A446F"/>
              </a:solidFill>
              <a:latin typeface="Segoe UI "/>
            </a:endParaRPr>
          </a:p>
        </p:txBody>
      </p:sp>
      <p:sp>
        <p:nvSpPr>
          <p:cNvPr id="33" name="Rectangle: Rounded Corners 32">
            <a:extLst>
              <a:ext uri="{FF2B5EF4-FFF2-40B4-BE49-F238E27FC236}">
                <a16:creationId xmlns:a16="http://schemas.microsoft.com/office/drawing/2014/main" id="{6F260FF7-2B8B-AEB0-5DB6-E8B56A7B07A0}"/>
              </a:ext>
            </a:extLst>
          </p:cNvPr>
          <p:cNvSpPr>
            <a:spLocks/>
          </p:cNvSpPr>
          <p:nvPr/>
        </p:nvSpPr>
        <p:spPr bwMode="auto">
          <a:xfrm>
            <a:off x="3033761" y="5821867"/>
            <a:ext cx="1927099" cy="393192"/>
          </a:xfrm>
          <a:prstGeom prst="roundRect">
            <a:avLst>
              <a:gd name="adj" fmla="val 18128"/>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ts val="200"/>
              </a:spcAft>
              <a:buClrTx/>
              <a:buSzTx/>
              <a:buFontTx/>
              <a:buNone/>
              <a:tabLst/>
              <a:defRPr/>
            </a:pPr>
            <a:r>
              <a:rPr kumimoji="0" lang="en-US" sz="1000" b="0" i="0" u="none" strike="noStrike" kern="0" cap="none" spc="0" normalizeH="0" baseline="0" noProof="0">
                <a:ln w="3175">
                  <a:noFill/>
                </a:ln>
                <a:solidFill>
                  <a:srgbClr val="2A446F"/>
                </a:solidFill>
                <a:effectLst/>
                <a:uLnTx/>
                <a:uFillTx/>
                <a:latin typeface="Segoe UI "/>
                <a:ea typeface="+mn-ea"/>
                <a:cs typeface="+mn-cs"/>
                <a:hlinkClick r:id="rId11">
                  <a:extLst>
                    <a:ext uri="{A12FA001-AC4F-418D-AE19-62706E023703}">
                      <ahyp:hlinkClr xmlns:ahyp="http://schemas.microsoft.com/office/drawing/2018/hyperlinkcolor" val="tx"/>
                    </a:ext>
                  </a:extLst>
                </a:hlinkClick>
              </a:rPr>
              <a:t>Co-sell with Microsoft</a:t>
            </a:r>
            <a:endParaRPr kumimoji="0" lang="en-US" sz="1000" b="0" i="0" u="none" strike="noStrike" kern="0" cap="none" spc="0" normalizeH="0" baseline="0" noProof="0">
              <a:ln w="3175">
                <a:noFill/>
              </a:ln>
              <a:solidFill>
                <a:srgbClr val="2A446F"/>
              </a:solidFill>
              <a:effectLst/>
              <a:uLnTx/>
              <a:uFillTx/>
              <a:latin typeface="Segoe UI "/>
              <a:ea typeface="+mn-ea"/>
              <a:cs typeface="+mn-cs"/>
            </a:endParaRPr>
          </a:p>
        </p:txBody>
      </p:sp>
      <p:sp>
        <p:nvSpPr>
          <p:cNvPr id="34" name="TextBox 33">
            <a:extLst>
              <a:ext uri="{FF2B5EF4-FFF2-40B4-BE49-F238E27FC236}">
                <a16:creationId xmlns:a16="http://schemas.microsoft.com/office/drawing/2014/main" id="{024428A9-9B7E-4D8D-426B-5442936568EF}"/>
              </a:ext>
            </a:extLst>
          </p:cNvPr>
          <p:cNvSpPr txBox="1">
            <a:spLocks/>
          </p:cNvSpPr>
          <p:nvPr/>
        </p:nvSpPr>
        <p:spPr>
          <a:xfrm>
            <a:off x="5206857" y="3425123"/>
            <a:ext cx="1927099" cy="328612"/>
          </a:xfrm>
          <a:prstGeom prst="roundRect">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defPPr>
              <a:defRPr lang="en-US"/>
            </a:defPPr>
            <a:lvl1pPr marR="0" lvl="0" indent="0" algn="ctr" defTabSz="822930" fontAlgn="auto">
              <a:spcBef>
                <a:spcPts val="200"/>
              </a:spcBef>
              <a:spcAft>
                <a:spcPts val="200"/>
              </a:spcAft>
              <a:buClrTx/>
              <a:buSzTx/>
              <a:buFontTx/>
              <a:buNone/>
              <a:tabLst/>
              <a:defRPr kumimoji="0" sz="1200" b="0" i="0" u="none" strike="noStrike" kern="0" cap="none" normalizeH="0" baseline="0">
                <a:ln>
                  <a:noFill/>
                </a:ln>
                <a:solidFill>
                  <a:schemeClr val="bg1"/>
                </a:solidFill>
                <a:effectLst/>
                <a:uLnTx/>
                <a:uFillTx/>
                <a:latin typeface="+mj-lt"/>
              </a:defRPr>
            </a:lvl1pPr>
          </a:lstStyle>
          <a:p>
            <a:pPr algn="l">
              <a:defRPr/>
            </a:pPr>
            <a:r>
              <a:rPr lang="en-US" sz="1100">
                <a:solidFill>
                  <a:srgbClr val="FFFFFF"/>
                </a:solidFill>
                <a:latin typeface="Segoe UI Semibold" panose="020B0702040204020203" pitchFamily="34" charset="0"/>
                <a:cs typeface="Segoe UI Semibold" panose="020B0702040204020203" pitchFamily="34" charset="0"/>
              </a:rPr>
              <a:t>Empower &amp; achieve</a:t>
            </a:r>
          </a:p>
        </p:txBody>
      </p:sp>
      <p:sp>
        <p:nvSpPr>
          <p:cNvPr id="35" name="Rectangle 34">
            <a:extLst>
              <a:ext uri="{FF2B5EF4-FFF2-40B4-BE49-F238E27FC236}">
                <a16:creationId xmlns:a16="http://schemas.microsoft.com/office/drawing/2014/main" id="{D81CCA1C-8883-310B-D0EC-DDAA60939224}"/>
              </a:ext>
            </a:extLst>
          </p:cNvPr>
          <p:cNvSpPr>
            <a:spLocks/>
          </p:cNvSpPr>
          <p:nvPr/>
        </p:nvSpPr>
        <p:spPr bwMode="auto">
          <a:xfrm>
            <a:off x="5206857" y="3856424"/>
            <a:ext cx="1927099" cy="682238"/>
          </a:xfrm>
          <a:prstGeom prst="rect">
            <a:avLst/>
          </a:prstGeom>
          <a:noFill/>
          <a:ln w="12700" cap="rnd" cmpd="sng" algn="ctr">
            <a:noFill/>
            <a:prstDash val="solid"/>
            <a:headEnd type="none" w="lg" len="med"/>
            <a:tailEnd type="none" w="lg" len="sm"/>
          </a:ln>
          <a:effectLst/>
        </p:spPr>
        <p:txBody>
          <a:bodyPr wrap="square" lIns="0" tIns="0" rIns="0" bIns="0" rtlCol="0" anchor="t">
            <a:spAutoFit/>
          </a:bodyPr>
          <a:lstStyle/>
          <a:p>
            <a:pPr marL="0" marR="0" lvl="0" indent="0" defTabSz="914367" eaLnBrk="1" fontAlgn="auto" latinLnBrk="0" hangingPunct="1">
              <a:lnSpc>
                <a:spcPct val="100000"/>
              </a:lnSpc>
              <a:spcBef>
                <a:spcPts val="0"/>
              </a:spcBef>
              <a:spcAft>
                <a:spcPts val="40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
                <a:ea typeface="+mn-ea"/>
                <a:cs typeface="Segoe UI Semibold" panose="020B0702040204020203" pitchFamily="34" charset="0"/>
              </a:rPr>
              <a:t>Win Deal</a:t>
            </a:r>
          </a:p>
          <a:p>
            <a:pPr marL="0" marR="0" lvl="0" indent="0" defTabSz="914367" eaLnBrk="1" fontAlgn="auto" latinLnBrk="0" hangingPunct="1">
              <a:lnSpc>
                <a:spcPct val="100000"/>
              </a:lnSpc>
              <a:spcBef>
                <a:spcPts val="0"/>
              </a:spcBef>
              <a:spcAft>
                <a:spcPts val="4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
                <a:ea typeface="+mn-ea"/>
                <a:cs typeface="+mn-cs"/>
              </a:rPr>
              <a:t>Structure the deal to deploy AI use cases on Azure, including</a:t>
            </a:r>
            <a:br>
              <a:rPr kumimoji="0" lang="en-US" sz="1000" b="0" i="0" u="none" strike="noStrike" kern="0" cap="none" spc="0" normalizeH="0" baseline="0" noProof="0">
                <a:ln>
                  <a:noFill/>
                </a:ln>
                <a:solidFill>
                  <a:srgbClr val="000000"/>
                </a:solidFill>
                <a:effectLst/>
                <a:uLnTx/>
                <a:uFillTx/>
                <a:latin typeface="Segoe UI "/>
                <a:ea typeface="+mn-ea"/>
                <a:cs typeface="+mn-cs"/>
              </a:rPr>
            </a:br>
            <a:r>
              <a:rPr kumimoji="0" lang="en-US" sz="1000" b="0" i="0" u="none" strike="noStrike" kern="0" cap="none" spc="0" normalizeH="0" baseline="0" noProof="0">
                <a:ln>
                  <a:noFill/>
                </a:ln>
                <a:solidFill>
                  <a:srgbClr val="000000"/>
                </a:solidFill>
                <a:effectLst/>
                <a:uLnTx/>
                <a:uFillTx/>
                <a:latin typeface="Segoe UI "/>
                <a:ea typeface="+mn-ea"/>
                <a:cs typeface="+mn-cs"/>
              </a:rPr>
              <a:t>Microsoft Foundry and GitHub</a:t>
            </a:r>
          </a:p>
        </p:txBody>
      </p:sp>
      <p:sp>
        <p:nvSpPr>
          <p:cNvPr id="36" name="Rectangle: Rounded Corners 35">
            <a:extLst>
              <a:ext uri="{FF2B5EF4-FFF2-40B4-BE49-F238E27FC236}">
                <a16:creationId xmlns:a16="http://schemas.microsoft.com/office/drawing/2014/main" id="{A103C715-B5E2-D15D-7D76-C84D8B0145AA}"/>
              </a:ext>
              <a:ext uri="{C183D7F6-B498-43B3-948B-1728B52AA6E4}">
                <adec:decorative xmlns:adec="http://schemas.microsoft.com/office/drawing/2017/decorative" val="1"/>
              </a:ext>
            </a:extLst>
          </p:cNvPr>
          <p:cNvSpPr>
            <a:spLocks/>
          </p:cNvSpPr>
          <p:nvPr/>
        </p:nvSpPr>
        <p:spPr bwMode="auto">
          <a:xfrm>
            <a:off x="3030465" y="4680775"/>
            <a:ext cx="6273291" cy="393192"/>
          </a:xfrm>
          <a:prstGeom prst="roundRect">
            <a:avLst>
              <a:gd name="adj" fmla="val 17200"/>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w="3175">
                <a:noFill/>
              </a:ln>
              <a:solidFill>
                <a:srgbClr val="2A446F"/>
              </a:solidFill>
              <a:effectLst/>
              <a:uLnTx/>
              <a:uFillTx/>
              <a:latin typeface="Segoe UI "/>
              <a:ea typeface="+mn-ea"/>
              <a:cs typeface="+mn-cs"/>
            </a:endParaRPr>
          </a:p>
        </p:txBody>
      </p:sp>
      <p:sp>
        <p:nvSpPr>
          <p:cNvPr id="37" name="TextBox 36">
            <a:extLst>
              <a:ext uri="{FF2B5EF4-FFF2-40B4-BE49-F238E27FC236}">
                <a16:creationId xmlns:a16="http://schemas.microsoft.com/office/drawing/2014/main" id="{647469AE-2883-4EBF-8801-55258148F90E}"/>
              </a:ext>
            </a:extLst>
          </p:cNvPr>
          <p:cNvSpPr txBox="1"/>
          <p:nvPr/>
        </p:nvSpPr>
        <p:spPr>
          <a:xfrm>
            <a:off x="5654409" y="4723483"/>
            <a:ext cx="3603255" cy="461665"/>
          </a:xfrm>
          <a:prstGeom prst="rect">
            <a:avLst/>
          </a:prstGeom>
          <a:noFill/>
        </p:spPr>
        <p:txBody>
          <a:bodyPr wrap="square" lIns="0" tIns="0" rIns="0" bIns="0">
            <a:spAutoFit/>
          </a:bodyPr>
          <a:lstStyle/>
          <a:p>
            <a:pPr>
              <a:defRPr/>
            </a:pPr>
            <a:r>
              <a:rPr lang="en-US" sz="1000">
                <a:ln w="3175">
                  <a:noFill/>
                </a:ln>
                <a:solidFill>
                  <a:srgbClr val="2A446F"/>
                </a:solidFill>
                <a:latin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Azure Accelerate (7/1)</a:t>
            </a:r>
            <a:br>
              <a:rPr lang="en-US" sz="1000">
                <a:ln w="3175">
                  <a:noFill/>
                </a:ln>
                <a:solidFill>
                  <a:srgbClr val="2A446F"/>
                </a:solidFill>
                <a:latin typeface="Segoe UI" panose="020B0502040204020203" pitchFamily="34" charset="0"/>
                <a:cs typeface="Segoe UI" panose="020B0502040204020203" pitchFamily="34" charset="0"/>
              </a:rPr>
            </a:br>
            <a:r>
              <a:rPr lang="en-US" sz="1000">
                <a:ln w="3175">
                  <a:noFill/>
                </a:ln>
                <a:solidFill>
                  <a:srgbClr val="2A446F"/>
                </a:solidFill>
                <a:latin typeface="Segoe UI" panose="020B0502040204020203" pitchFamily="34" charset="0"/>
                <a:cs typeface="Segoe UI" panose="020B0502040204020203" pitchFamily="34" charset="0"/>
              </a:rPr>
              <a:t> </a:t>
            </a:r>
            <a:r>
              <a:rPr lang="en-US" sz="1000">
                <a:ln w="3175">
                  <a:noFill/>
                </a:ln>
                <a:solidFill>
                  <a:srgbClr val="2A446F"/>
                </a:solidFill>
                <a:latin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Innovate with AI Apps &amp; Agent (Microsoft Foundry, AI Apps, GitHub)</a:t>
            </a:r>
            <a:endParaRPr lang="en-IN" sz="1000">
              <a:solidFill>
                <a:srgbClr val="2A446F"/>
              </a:solidFill>
              <a:latin typeface="Segoe UI" panose="020B0502040204020203" pitchFamily="34" charset="0"/>
              <a:cs typeface="Segoe UI" panose="020B0502040204020203" pitchFamily="34" charset="0"/>
            </a:endParaRPr>
          </a:p>
        </p:txBody>
      </p:sp>
      <p:sp>
        <p:nvSpPr>
          <p:cNvPr id="38" name="Rectangle: Rounded Corners 37">
            <a:extLst>
              <a:ext uri="{FF2B5EF4-FFF2-40B4-BE49-F238E27FC236}">
                <a16:creationId xmlns:a16="http://schemas.microsoft.com/office/drawing/2014/main" id="{4BD0747E-21D8-19B4-45DC-ECFEA7862191}"/>
              </a:ext>
            </a:extLst>
          </p:cNvPr>
          <p:cNvSpPr>
            <a:spLocks/>
          </p:cNvSpPr>
          <p:nvPr/>
        </p:nvSpPr>
        <p:spPr bwMode="auto">
          <a:xfrm>
            <a:off x="5206857" y="5821867"/>
            <a:ext cx="1927099" cy="393192"/>
          </a:xfrm>
          <a:prstGeom prst="roundRect">
            <a:avLst>
              <a:gd name="adj" fmla="val 18128"/>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w="3175">
                  <a:noFill/>
                </a:ln>
                <a:solidFill>
                  <a:srgbClr val="2A446F"/>
                </a:solidFill>
                <a:effectLst/>
                <a:uLnTx/>
                <a:uFillTx/>
                <a:latin typeface="Segoe UI "/>
                <a:ea typeface="+mn-ea"/>
                <a:cs typeface="+mn-cs"/>
                <a:hlinkClick r:id="rId12">
                  <a:extLst>
                    <a:ext uri="{A12FA001-AC4F-418D-AE19-62706E023703}">
                      <ahyp:hlinkClr xmlns:ahyp="http://schemas.microsoft.com/office/drawing/2018/hyperlinkcolor" val="tx"/>
                    </a:ext>
                  </a:extLst>
                </a:hlinkClick>
              </a:rPr>
              <a:t>Solution Accelerators</a:t>
            </a:r>
            <a:endParaRPr kumimoji="0" lang="en-US" sz="1000" b="0" i="0" u="none" strike="noStrike" kern="0" cap="none" spc="0" normalizeH="0" baseline="0" noProof="0">
              <a:ln w="3175">
                <a:noFill/>
              </a:ln>
              <a:solidFill>
                <a:srgbClr val="2A446F"/>
              </a:solidFill>
              <a:effectLst/>
              <a:uLnTx/>
              <a:uFillTx/>
              <a:latin typeface="Segoe UI "/>
              <a:ea typeface="+mn-ea"/>
              <a:cs typeface="+mn-cs"/>
            </a:endParaRPr>
          </a:p>
        </p:txBody>
      </p:sp>
      <p:sp>
        <p:nvSpPr>
          <p:cNvPr id="39" name="TextBox 38">
            <a:extLst>
              <a:ext uri="{FF2B5EF4-FFF2-40B4-BE49-F238E27FC236}">
                <a16:creationId xmlns:a16="http://schemas.microsoft.com/office/drawing/2014/main" id="{2D3793A0-7F9B-CA60-5A46-C0C6B34D4A71}"/>
              </a:ext>
            </a:extLst>
          </p:cNvPr>
          <p:cNvSpPr txBox="1">
            <a:spLocks/>
          </p:cNvSpPr>
          <p:nvPr/>
        </p:nvSpPr>
        <p:spPr>
          <a:xfrm>
            <a:off x="7379953" y="3425123"/>
            <a:ext cx="1927099" cy="328612"/>
          </a:xfrm>
          <a:prstGeom prst="roundRect">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defPPr>
              <a:defRPr lang="en-US"/>
            </a:defPPr>
            <a:lvl1pPr marR="0" lvl="0" indent="0" algn="ctr" defTabSz="822930" fontAlgn="auto">
              <a:spcBef>
                <a:spcPts val="200"/>
              </a:spcBef>
              <a:spcAft>
                <a:spcPts val="200"/>
              </a:spcAft>
              <a:buClrTx/>
              <a:buSzTx/>
              <a:buFontTx/>
              <a:buNone/>
              <a:tabLst/>
              <a:defRPr kumimoji="0" sz="1200" b="0" i="0" u="none" strike="noStrike" kern="0" cap="none" normalizeH="0" baseline="0">
                <a:ln>
                  <a:noFill/>
                </a:ln>
                <a:solidFill>
                  <a:schemeClr val="bg1"/>
                </a:solidFill>
                <a:effectLst/>
                <a:uLnTx/>
                <a:uFillTx/>
                <a:latin typeface="+mj-lt"/>
              </a:defRPr>
            </a:lvl1pPr>
          </a:lstStyle>
          <a:p>
            <a:pPr algn="l">
              <a:defRPr/>
            </a:pPr>
            <a:r>
              <a:rPr lang="en-US" sz="1100">
                <a:solidFill>
                  <a:srgbClr val="FFFFFF"/>
                </a:solidFill>
                <a:latin typeface="Segoe UI Semibold" panose="020B0702040204020203" pitchFamily="34" charset="0"/>
                <a:cs typeface="Segoe UI Semibold" panose="020B0702040204020203" pitchFamily="34" charset="0"/>
              </a:rPr>
              <a:t>Realize value</a:t>
            </a:r>
          </a:p>
        </p:txBody>
      </p:sp>
      <p:sp>
        <p:nvSpPr>
          <p:cNvPr id="40" name="Rectangle 39">
            <a:extLst>
              <a:ext uri="{FF2B5EF4-FFF2-40B4-BE49-F238E27FC236}">
                <a16:creationId xmlns:a16="http://schemas.microsoft.com/office/drawing/2014/main" id="{27521E1C-4032-AF09-113B-C8DC0A150238}"/>
              </a:ext>
            </a:extLst>
          </p:cNvPr>
          <p:cNvSpPr>
            <a:spLocks/>
          </p:cNvSpPr>
          <p:nvPr/>
        </p:nvSpPr>
        <p:spPr bwMode="auto">
          <a:xfrm>
            <a:off x="7379953" y="3856424"/>
            <a:ext cx="1927099" cy="733534"/>
          </a:xfrm>
          <a:prstGeom prst="rect">
            <a:avLst/>
          </a:prstGeom>
          <a:noFill/>
          <a:ln w="12700" cap="rnd" cmpd="sng" algn="ctr">
            <a:noFill/>
            <a:prstDash val="solid"/>
            <a:headEnd type="none" w="lg" len="med"/>
            <a:tailEnd type="none" w="lg" len="sm"/>
          </a:ln>
          <a:effectLst/>
        </p:spPr>
        <p:txBody>
          <a:bodyPr wrap="square" lIns="0" tIns="0" rIns="0" bIns="0" rtlCol="0" anchor="t">
            <a:spAutoFit/>
          </a:bodyPr>
          <a:lstStyle/>
          <a:p>
            <a:pPr marL="0" marR="0" lvl="0" indent="0" defTabSz="914367" eaLnBrk="1" fontAlgn="auto" latinLnBrk="0" hangingPunct="1">
              <a:lnSpc>
                <a:spcPct val="100000"/>
              </a:lnSpc>
              <a:spcBef>
                <a:spcPts val="0"/>
              </a:spcBef>
              <a:spcAft>
                <a:spcPts val="40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
                <a:ea typeface="+mn-ea"/>
                <a:cs typeface="Segoe UI Semibold" panose="020B0702040204020203" pitchFamily="34" charset="0"/>
              </a:rPr>
              <a:t>Deploy &amp; Drive Adoption</a:t>
            </a:r>
          </a:p>
          <a:p>
            <a:pPr marL="0" marR="0" lvl="0" indent="0" defTabSz="914367" eaLnBrk="1" fontAlgn="auto" latinLnBrk="0" hangingPunct="1">
              <a:lnSpc>
                <a:spcPct val="100000"/>
              </a:lnSpc>
              <a:spcBef>
                <a:spcPts val="0"/>
              </a:spcBef>
              <a:spcAft>
                <a:spcPts val="4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
                <a:ea typeface="+mn-ea"/>
                <a:cs typeface="+mn-cs"/>
              </a:rPr>
              <a:t>Deploy AI Apps &amp; Agents following security guidelines </a:t>
            </a:r>
          </a:p>
          <a:p>
            <a:pPr marL="0" marR="0" lvl="0" indent="0" defTabSz="914367" eaLnBrk="1" fontAlgn="auto" latinLnBrk="0" hangingPunct="1">
              <a:lnSpc>
                <a:spcPct val="100000"/>
              </a:lnSpc>
              <a:spcBef>
                <a:spcPts val="0"/>
              </a:spcBef>
              <a:spcAft>
                <a:spcPts val="4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
                <a:ea typeface="+mn-ea"/>
                <a:cs typeface="+mn-cs"/>
              </a:rPr>
              <a:t>Accelerate GitHub Skilling</a:t>
            </a:r>
          </a:p>
        </p:txBody>
      </p:sp>
      <p:sp>
        <p:nvSpPr>
          <p:cNvPr id="41" name="Rectangle: Rounded Corners 40">
            <a:extLst>
              <a:ext uri="{FF2B5EF4-FFF2-40B4-BE49-F238E27FC236}">
                <a16:creationId xmlns:a16="http://schemas.microsoft.com/office/drawing/2014/main" id="{E98CDD80-9E3E-F725-21CF-29ECC9FF044D}"/>
              </a:ext>
            </a:extLst>
          </p:cNvPr>
          <p:cNvSpPr>
            <a:spLocks/>
          </p:cNvSpPr>
          <p:nvPr/>
        </p:nvSpPr>
        <p:spPr bwMode="auto">
          <a:xfrm>
            <a:off x="7379953" y="5154166"/>
            <a:ext cx="4096900" cy="239291"/>
          </a:xfrm>
          <a:prstGeom prst="roundRect">
            <a:avLst>
              <a:gd name="adj" fmla="val 17200"/>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nl-NL" sz="1000" b="0" i="0" u="none" strike="noStrike" kern="0" cap="none" spc="0" normalizeH="0" baseline="0" noProof="0">
                <a:ln>
                  <a:noFill/>
                </a:ln>
                <a:solidFill>
                  <a:srgbClr val="2A446F"/>
                </a:solidFill>
                <a:effectLst/>
                <a:uLnTx/>
                <a:uFillTx/>
                <a:latin typeface="Segoe UI "/>
                <a:ea typeface="+mn-ea"/>
                <a:cs typeface="+mn-cs"/>
                <a:hlinkClick r:id="rId13">
                  <a:extLst>
                    <a:ext uri="{A12FA001-AC4F-418D-AE19-62706E023703}">
                      <ahyp:hlinkClr xmlns:ahyp="http://schemas.microsoft.com/office/drawing/2018/hyperlinkcolor" val="tx"/>
                    </a:ext>
                  </a:extLst>
                </a:hlinkClick>
              </a:rPr>
              <a:t>Azure Essentials</a:t>
            </a:r>
            <a:endParaRPr kumimoji="0" lang="en-US" sz="1000" b="0" i="0" u="none" strike="noStrike" kern="0" cap="none" spc="0" normalizeH="0" baseline="0" noProof="0">
              <a:ln w="3175">
                <a:noFill/>
              </a:ln>
              <a:solidFill>
                <a:srgbClr val="2A446F"/>
              </a:solidFill>
              <a:effectLst/>
              <a:uLnTx/>
              <a:uFillTx/>
              <a:latin typeface="Segoe UI "/>
              <a:ea typeface="+mn-ea"/>
              <a:cs typeface="+mn-cs"/>
            </a:endParaRPr>
          </a:p>
        </p:txBody>
      </p:sp>
      <p:sp>
        <p:nvSpPr>
          <p:cNvPr id="42" name="Rectangle: Rounded Corners 41">
            <a:extLst>
              <a:ext uri="{FF2B5EF4-FFF2-40B4-BE49-F238E27FC236}">
                <a16:creationId xmlns:a16="http://schemas.microsoft.com/office/drawing/2014/main" id="{1D851E53-43EE-930B-DC60-F785413596CD}"/>
              </a:ext>
            </a:extLst>
          </p:cNvPr>
          <p:cNvSpPr>
            <a:spLocks/>
          </p:cNvSpPr>
          <p:nvPr/>
        </p:nvSpPr>
        <p:spPr bwMode="auto">
          <a:xfrm>
            <a:off x="7397483" y="5433357"/>
            <a:ext cx="4103491" cy="239291"/>
          </a:xfrm>
          <a:prstGeom prst="roundRect">
            <a:avLst>
              <a:gd name="adj" fmla="val 20916"/>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w="3175">
                  <a:noFill/>
                </a:ln>
                <a:solidFill>
                  <a:srgbClr val="2A446F"/>
                </a:solidFill>
                <a:effectLst/>
                <a:uLnTx/>
                <a:uFillTx/>
                <a:latin typeface="Segoe UI "/>
                <a:ea typeface="+mn-ea"/>
                <a:cs typeface="+mn-cs"/>
                <a:hlinkClick r:id="rId14">
                  <a:extLst>
                    <a:ext uri="{A12FA001-AC4F-418D-AE19-62706E023703}">
                      <ahyp:hlinkClr xmlns:ahyp="http://schemas.microsoft.com/office/drawing/2018/hyperlinkcolor" val="tx"/>
                    </a:ext>
                  </a:extLst>
                </a:hlinkClick>
              </a:rPr>
              <a:t>CSP Incentives </a:t>
            </a:r>
            <a:endParaRPr kumimoji="0" lang="en-US" sz="1000" b="0" i="0" u="none" strike="noStrike" kern="0" cap="none" spc="0" normalizeH="0" baseline="0" noProof="0">
              <a:ln w="3175">
                <a:noFill/>
              </a:ln>
              <a:solidFill>
                <a:srgbClr val="2A446F"/>
              </a:solidFill>
              <a:effectLst/>
              <a:uLnTx/>
              <a:uFillTx/>
              <a:latin typeface="Segoe UI "/>
              <a:ea typeface="+mn-ea"/>
              <a:cs typeface="+mn-cs"/>
            </a:endParaRPr>
          </a:p>
        </p:txBody>
      </p:sp>
      <p:sp>
        <p:nvSpPr>
          <p:cNvPr id="43" name="Rectangle: Rounded Corners 42">
            <a:extLst>
              <a:ext uri="{FF2B5EF4-FFF2-40B4-BE49-F238E27FC236}">
                <a16:creationId xmlns:a16="http://schemas.microsoft.com/office/drawing/2014/main" id="{917708DC-503C-EC50-9149-3D22F7138D17}"/>
              </a:ext>
            </a:extLst>
          </p:cNvPr>
          <p:cNvSpPr>
            <a:spLocks/>
          </p:cNvSpPr>
          <p:nvPr/>
        </p:nvSpPr>
        <p:spPr bwMode="auto">
          <a:xfrm>
            <a:off x="7379953" y="5712548"/>
            <a:ext cx="1927099" cy="657339"/>
          </a:xfrm>
          <a:prstGeom prst="roundRect">
            <a:avLst>
              <a:gd name="adj" fmla="val 18128"/>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w="3175">
                  <a:noFill/>
                </a:ln>
                <a:solidFill>
                  <a:srgbClr val="2A446F"/>
                </a:solidFill>
                <a:effectLst/>
                <a:uLnTx/>
                <a:uFillTx/>
                <a:latin typeface="Segoe UI "/>
                <a:ea typeface="+mn-ea"/>
                <a:cs typeface="+mn-cs"/>
                <a:hlinkClick r:id="rId15">
                  <a:extLst>
                    <a:ext uri="{A12FA001-AC4F-418D-AE19-62706E023703}">
                      <ahyp:hlinkClr xmlns:ahyp="http://schemas.microsoft.com/office/drawing/2018/hyperlinkcolor" val="tx"/>
                    </a:ext>
                  </a:extLst>
                </a:hlinkClick>
              </a:rPr>
              <a:t>Landing Zone and Deployment Accelerators</a:t>
            </a:r>
          </a:p>
          <a:p>
            <a:pPr marL="0" marR="0" lvl="0" indent="0" defTabSz="914367"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w="3175">
                  <a:noFill/>
                </a:ln>
                <a:solidFill>
                  <a:srgbClr val="2A446F"/>
                </a:solidFill>
                <a:effectLst/>
                <a:uLnTx/>
                <a:uFillTx/>
                <a:latin typeface="Segoe UI "/>
                <a:ea typeface="+mn-ea"/>
                <a:cs typeface="+mn-cs"/>
                <a:hlinkClick r:id="rId16">
                  <a:extLst>
                    <a:ext uri="{A12FA001-AC4F-418D-AE19-62706E023703}">
                      <ahyp:hlinkClr xmlns:ahyp="http://schemas.microsoft.com/office/drawing/2018/hyperlinkcolor" val="tx"/>
                    </a:ext>
                  </a:extLst>
                </a:hlinkClick>
              </a:rPr>
              <a:t>Well Architected AI Assessment</a:t>
            </a:r>
            <a:endParaRPr kumimoji="0" lang="en-US" sz="1000" b="0" i="0" u="none" strike="noStrike" kern="0" cap="none" spc="0" normalizeH="0" baseline="0" noProof="0">
              <a:ln w="3175">
                <a:noFill/>
              </a:ln>
              <a:solidFill>
                <a:srgbClr val="2A446F"/>
              </a:solidFill>
              <a:effectLst/>
              <a:uLnTx/>
              <a:uFillTx/>
              <a:latin typeface="Segoe UI "/>
              <a:ea typeface="+mn-ea"/>
              <a:cs typeface="+mn-cs"/>
            </a:endParaRPr>
          </a:p>
        </p:txBody>
      </p:sp>
      <p:sp>
        <p:nvSpPr>
          <p:cNvPr id="44" name="Rectangle 43" descr="The empower and achieve and realize value stages are highlighted">
            <a:extLst>
              <a:ext uri="{FF2B5EF4-FFF2-40B4-BE49-F238E27FC236}">
                <a16:creationId xmlns:a16="http://schemas.microsoft.com/office/drawing/2014/main" id="{E3BA0A89-5E4B-A5F5-A1AC-5728A2901B6F}"/>
              </a:ext>
            </a:extLst>
          </p:cNvPr>
          <p:cNvSpPr/>
          <p:nvPr/>
        </p:nvSpPr>
        <p:spPr bwMode="auto">
          <a:xfrm>
            <a:off x="5030529" y="3252206"/>
            <a:ext cx="4449556" cy="3384437"/>
          </a:xfrm>
          <a:prstGeom prst="rect">
            <a:avLst/>
          </a:prstGeom>
          <a:noFill/>
          <a:ln w="38100" cap="flat" cmpd="sng" algn="ctr">
            <a:solidFill>
              <a:srgbClr val="F4364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
              <a:ea typeface="Segoe UI" pitchFamily="34" charset="0"/>
              <a:cs typeface="Segoe UI" pitchFamily="34" charset="0"/>
            </a:endParaRPr>
          </a:p>
        </p:txBody>
      </p:sp>
      <p:sp>
        <p:nvSpPr>
          <p:cNvPr id="45" name="TextBox 44">
            <a:extLst>
              <a:ext uri="{FF2B5EF4-FFF2-40B4-BE49-F238E27FC236}">
                <a16:creationId xmlns:a16="http://schemas.microsoft.com/office/drawing/2014/main" id="{2F21DC89-0DD7-A665-ECD5-E334B02971E7}"/>
              </a:ext>
            </a:extLst>
          </p:cNvPr>
          <p:cNvSpPr txBox="1">
            <a:spLocks/>
          </p:cNvSpPr>
          <p:nvPr/>
        </p:nvSpPr>
        <p:spPr>
          <a:xfrm>
            <a:off x="9553049" y="3425123"/>
            <a:ext cx="1927099" cy="328612"/>
          </a:xfrm>
          <a:prstGeom prst="roundRect">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defPPr>
              <a:defRPr lang="en-US"/>
            </a:defPPr>
            <a:lvl1pPr marR="0" lvl="0" indent="0" algn="ctr" defTabSz="822930" fontAlgn="auto">
              <a:spcBef>
                <a:spcPts val="200"/>
              </a:spcBef>
              <a:spcAft>
                <a:spcPts val="200"/>
              </a:spcAft>
              <a:buClrTx/>
              <a:buSzTx/>
              <a:buFontTx/>
              <a:buNone/>
              <a:tabLst/>
              <a:defRPr kumimoji="0" sz="1200" b="0" i="0" u="none" strike="noStrike" kern="0" cap="none" normalizeH="0" baseline="0">
                <a:ln>
                  <a:noFill/>
                </a:ln>
                <a:solidFill>
                  <a:schemeClr val="bg1"/>
                </a:solidFill>
                <a:effectLst/>
                <a:uLnTx/>
                <a:uFillTx/>
                <a:latin typeface="+mj-lt"/>
              </a:defRPr>
            </a:lvl1pPr>
          </a:lstStyle>
          <a:p>
            <a:pPr algn="l">
              <a:defRPr/>
            </a:pPr>
            <a:r>
              <a:rPr lang="en-US" sz="1100">
                <a:solidFill>
                  <a:srgbClr val="FFFFFF"/>
                </a:solidFill>
                <a:latin typeface="Segoe UI Semibold" panose="020B0702040204020203" pitchFamily="34" charset="0"/>
                <a:cs typeface="Segoe UI Semibold" panose="020B0702040204020203" pitchFamily="34" charset="0"/>
              </a:rPr>
              <a:t>Manage &amp; optimize</a:t>
            </a:r>
          </a:p>
        </p:txBody>
      </p:sp>
      <p:sp>
        <p:nvSpPr>
          <p:cNvPr id="46" name="Oval 45">
            <a:extLst>
              <a:ext uri="{FF2B5EF4-FFF2-40B4-BE49-F238E27FC236}">
                <a16:creationId xmlns:a16="http://schemas.microsoft.com/office/drawing/2014/main" id="{3A4B90CD-228D-ECFD-0B53-F370383C5E47}"/>
              </a:ext>
              <a:ext uri="{C183D7F6-B498-43B3-948B-1728B52AA6E4}">
                <adec:decorative xmlns:adec="http://schemas.microsoft.com/office/drawing/2017/decorative" val="1"/>
              </a:ext>
            </a:extLst>
          </p:cNvPr>
          <p:cNvSpPr>
            <a:spLocks/>
          </p:cNvSpPr>
          <p:nvPr/>
        </p:nvSpPr>
        <p:spPr bwMode="auto">
          <a:xfrm>
            <a:off x="3095673" y="3472859"/>
            <a:ext cx="233140" cy="233140"/>
          </a:xfrm>
          <a:prstGeom prst="ellipse">
            <a:avLst/>
          </a:prstGeom>
          <a:solidFill>
            <a:srgbClr val="8661C5"/>
          </a:solidFill>
          <a:ln w="317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Semibold"/>
                <a:ea typeface="+mn-ea"/>
                <a:cs typeface="+mn-cs"/>
              </a:rPr>
              <a:t>2</a:t>
            </a:r>
          </a:p>
        </p:txBody>
      </p:sp>
      <p:sp>
        <p:nvSpPr>
          <p:cNvPr id="47" name="Oval 46">
            <a:extLst>
              <a:ext uri="{FF2B5EF4-FFF2-40B4-BE49-F238E27FC236}">
                <a16:creationId xmlns:a16="http://schemas.microsoft.com/office/drawing/2014/main" id="{5F000998-4EC5-5B1A-0F61-0F33C2670726}"/>
              </a:ext>
              <a:ext uri="{C183D7F6-B498-43B3-948B-1728B52AA6E4}">
                <adec:decorative xmlns:adec="http://schemas.microsoft.com/office/drawing/2017/decorative" val="1"/>
              </a:ext>
            </a:extLst>
          </p:cNvPr>
          <p:cNvSpPr>
            <a:spLocks/>
          </p:cNvSpPr>
          <p:nvPr/>
        </p:nvSpPr>
        <p:spPr bwMode="auto">
          <a:xfrm>
            <a:off x="5268769" y="3472859"/>
            <a:ext cx="233140" cy="233140"/>
          </a:xfrm>
          <a:prstGeom prst="ellipse">
            <a:avLst/>
          </a:prstGeom>
          <a:solidFill>
            <a:srgbClr val="8661C5"/>
          </a:solidFill>
          <a:ln w="317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Semibold"/>
                <a:ea typeface="+mn-ea"/>
                <a:cs typeface="+mn-cs"/>
              </a:rPr>
              <a:t>3</a:t>
            </a:r>
          </a:p>
        </p:txBody>
      </p:sp>
      <p:sp>
        <p:nvSpPr>
          <p:cNvPr id="48" name="Oval 47">
            <a:extLst>
              <a:ext uri="{FF2B5EF4-FFF2-40B4-BE49-F238E27FC236}">
                <a16:creationId xmlns:a16="http://schemas.microsoft.com/office/drawing/2014/main" id="{8E2FBA0E-F8CC-AEBB-026A-896D25416B86}"/>
              </a:ext>
              <a:ext uri="{C183D7F6-B498-43B3-948B-1728B52AA6E4}">
                <adec:decorative xmlns:adec="http://schemas.microsoft.com/office/drawing/2017/decorative" val="1"/>
              </a:ext>
            </a:extLst>
          </p:cNvPr>
          <p:cNvSpPr>
            <a:spLocks/>
          </p:cNvSpPr>
          <p:nvPr/>
        </p:nvSpPr>
        <p:spPr bwMode="auto">
          <a:xfrm>
            <a:off x="7441865" y="3472859"/>
            <a:ext cx="233140" cy="233140"/>
          </a:xfrm>
          <a:prstGeom prst="ellipse">
            <a:avLst/>
          </a:prstGeom>
          <a:solidFill>
            <a:srgbClr val="8661C5"/>
          </a:solidFill>
          <a:ln w="317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Semibold"/>
                <a:ea typeface="+mn-ea"/>
                <a:cs typeface="+mn-cs"/>
              </a:rPr>
              <a:t>4</a:t>
            </a:r>
          </a:p>
        </p:txBody>
      </p:sp>
      <p:sp>
        <p:nvSpPr>
          <p:cNvPr id="49" name="Oval 48">
            <a:extLst>
              <a:ext uri="{FF2B5EF4-FFF2-40B4-BE49-F238E27FC236}">
                <a16:creationId xmlns:a16="http://schemas.microsoft.com/office/drawing/2014/main" id="{9062A071-07EE-EFE7-D682-65DA7EB09AE2}"/>
              </a:ext>
              <a:ext uri="{C183D7F6-B498-43B3-948B-1728B52AA6E4}">
                <adec:decorative xmlns:adec="http://schemas.microsoft.com/office/drawing/2017/decorative" val="1"/>
              </a:ext>
            </a:extLst>
          </p:cNvPr>
          <p:cNvSpPr>
            <a:spLocks/>
          </p:cNvSpPr>
          <p:nvPr/>
        </p:nvSpPr>
        <p:spPr bwMode="auto">
          <a:xfrm>
            <a:off x="9614961" y="3472859"/>
            <a:ext cx="233140" cy="233140"/>
          </a:xfrm>
          <a:prstGeom prst="ellipse">
            <a:avLst/>
          </a:prstGeom>
          <a:solidFill>
            <a:srgbClr val="8661C5"/>
          </a:solidFill>
          <a:ln w="317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Display Semibold"/>
                <a:ea typeface="+mn-ea"/>
                <a:cs typeface="+mn-cs"/>
              </a:rPr>
              <a:t>5</a:t>
            </a:r>
          </a:p>
        </p:txBody>
      </p:sp>
      <p:sp>
        <p:nvSpPr>
          <p:cNvPr id="50" name="Rectangle 49">
            <a:extLst>
              <a:ext uri="{FF2B5EF4-FFF2-40B4-BE49-F238E27FC236}">
                <a16:creationId xmlns:a16="http://schemas.microsoft.com/office/drawing/2014/main" id="{37E463DF-D600-6364-A3AE-982ACA167816}"/>
              </a:ext>
            </a:extLst>
          </p:cNvPr>
          <p:cNvSpPr>
            <a:spLocks/>
          </p:cNvSpPr>
          <p:nvPr/>
        </p:nvSpPr>
        <p:spPr bwMode="auto">
          <a:xfrm>
            <a:off x="9553049" y="3856424"/>
            <a:ext cx="1927099" cy="887422"/>
          </a:xfrm>
          <a:prstGeom prst="rect">
            <a:avLst/>
          </a:prstGeom>
          <a:noFill/>
          <a:ln w="12700" cap="rnd" cmpd="sng" algn="ctr">
            <a:noFill/>
            <a:prstDash val="solid"/>
            <a:headEnd type="none" w="lg" len="med"/>
            <a:tailEnd type="none" w="lg" len="sm"/>
          </a:ln>
          <a:effectLst/>
        </p:spPr>
        <p:txBody>
          <a:bodyPr wrap="square" lIns="0" tIns="0" rIns="0" bIns="0" rtlCol="0" anchor="t">
            <a:spAutoFit/>
          </a:bodyPr>
          <a:lstStyle/>
          <a:p>
            <a:pPr marL="0" marR="0" lvl="0" indent="0" defTabSz="914367" eaLnBrk="1" fontAlgn="auto" latinLnBrk="0" hangingPunct="1">
              <a:lnSpc>
                <a:spcPct val="100000"/>
              </a:lnSpc>
              <a:spcBef>
                <a:spcPts val="0"/>
              </a:spcBef>
              <a:spcAft>
                <a:spcPts val="40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
                <a:ea typeface="+mn-ea"/>
                <a:cs typeface="Segoe UI Semibold" panose="020B0702040204020203" pitchFamily="34" charset="0"/>
              </a:rPr>
              <a:t>Drive Expansion</a:t>
            </a:r>
          </a:p>
          <a:p>
            <a:pPr marL="0" marR="0" lvl="0" indent="0" defTabSz="914367" eaLnBrk="1" fontAlgn="auto" latinLnBrk="0" hangingPunct="1">
              <a:lnSpc>
                <a:spcPct val="100000"/>
              </a:lnSpc>
              <a:spcBef>
                <a:spcPts val="0"/>
              </a:spcBef>
              <a:spcAft>
                <a:spcPts val="4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
                <a:ea typeface="+mn-ea"/>
                <a:cs typeface="+mn-cs"/>
              </a:rPr>
              <a:t>Build business case </a:t>
            </a:r>
            <a:br>
              <a:rPr kumimoji="0" lang="en-US" sz="1000" b="0" i="0" u="none" strike="noStrike" kern="0" cap="none" spc="0" normalizeH="0" baseline="0" noProof="0">
                <a:ln>
                  <a:noFill/>
                </a:ln>
                <a:solidFill>
                  <a:srgbClr val="000000"/>
                </a:solidFill>
                <a:effectLst/>
                <a:uLnTx/>
                <a:uFillTx/>
                <a:latin typeface="Segoe UI "/>
                <a:ea typeface="+mn-ea"/>
                <a:cs typeface="+mn-cs"/>
              </a:rPr>
            </a:br>
            <a:r>
              <a:rPr kumimoji="0" lang="en-US" sz="1000" b="0" i="0" u="none" strike="noStrike" kern="0" cap="none" spc="0" normalizeH="0" baseline="0" noProof="0">
                <a:ln>
                  <a:noFill/>
                </a:ln>
                <a:solidFill>
                  <a:srgbClr val="000000"/>
                </a:solidFill>
                <a:effectLst/>
                <a:uLnTx/>
                <a:uFillTx/>
                <a:latin typeface="Segoe UI "/>
                <a:ea typeface="+mn-ea"/>
                <a:cs typeface="+mn-cs"/>
              </a:rPr>
              <a:t>for expansion</a:t>
            </a:r>
          </a:p>
          <a:p>
            <a:pPr marL="0" marR="0" lvl="0" indent="0" defTabSz="914367" eaLnBrk="1" fontAlgn="auto" latinLnBrk="0" hangingPunct="1">
              <a:lnSpc>
                <a:spcPct val="100000"/>
              </a:lnSpc>
              <a:spcBef>
                <a:spcPts val="0"/>
              </a:spcBef>
              <a:spcAft>
                <a:spcPts val="4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
                <a:ea typeface="+mn-ea"/>
                <a:cs typeface="+mn-cs"/>
              </a:rPr>
              <a:t>Extend business value with </a:t>
            </a:r>
            <a:br>
              <a:rPr kumimoji="0" lang="en-US" sz="1000" b="0" i="0" u="none" strike="noStrike" kern="0" cap="none" spc="0" normalizeH="0" baseline="0" noProof="0">
                <a:ln>
                  <a:noFill/>
                </a:ln>
                <a:solidFill>
                  <a:srgbClr val="000000"/>
                </a:solidFill>
                <a:effectLst/>
                <a:uLnTx/>
                <a:uFillTx/>
                <a:latin typeface="Segoe UI "/>
                <a:ea typeface="+mn-ea"/>
                <a:cs typeface="+mn-cs"/>
              </a:rPr>
            </a:br>
            <a:r>
              <a:rPr kumimoji="0" lang="en-US" sz="1000" b="0" i="0" u="none" strike="noStrike" kern="0" cap="none" spc="0" normalizeH="0" baseline="0" noProof="0">
                <a:ln>
                  <a:noFill/>
                </a:ln>
                <a:solidFill>
                  <a:srgbClr val="000000"/>
                </a:solidFill>
                <a:effectLst/>
                <a:uLnTx/>
                <a:uFillTx/>
                <a:latin typeface="Segoe UI "/>
                <a:ea typeface="+mn-ea"/>
                <a:cs typeface="+mn-cs"/>
              </a:rPr>
              <a:t>3P SDC solutions </a:t>
            </a:r>
          </a:p>
        </p:txBody>
      </p:sp>
      <p:cxnSp>
        <p:nvCxnSpPr>
          <p:cNvPr id="51" name="Straight Connector 50">
            <a:extLst>
              <a:ext uri="{FF2B5EF4-FFF2-40B4-BE49-F238E27FC236}">
                <a16:creationId xmlns:a16="http://schemas.microsoft.com/office/drawing/2014/main" id="{C6A4B620-4196-10DC-DB43-017CA037BFC3}"/>
              </a:ext>
              <a:ext uri="{C183D7F6-B498-43B3-948B-1728B52AA6E4}">
                <adec:decorative xmlns:adec="http://schemas.microsoft.com/office/drawing/2017/decorative" val="1"/>
              </a:ext>
            </a:extLst>
          </p:cNvPr>
          <p:cNvCxnSpPr>
            <a:cxnSpLocks/>
          </p:cNvCxnSpPr>
          <p:nvPr/>
        </p:nvCxnSpPr>
        <p:spPr>
          <a:xfrm>
            <a:off x="4349381" y="2415421"/>
            <a:ext cx="0" cy="507831"/>
          </a:xfrm>
          <a:prstGeom prst="line">
            <a:avLst/>
          </a:prstGeom>
          <a:noFill/>
          <a:ln w="6350" cap="flat" cmpd="sng" algn="ctr">
            <a:solidFill>
              <a:srgbClr val="FFFFFF">
                <a:lumMod val="75000"/>
              </a:srgbClr>
            </a:solidFill>
            <a:prstDash val="dash"/>
            <a:headEnd type="none" w="lg" len="med"/>
            <a:tailEnd type="none" w="lg" len="med"/>
          </a:ln>
          <a:effectLst/>
        </p:spPr>
      </p:cxnSp>
      <p:sp>
        <p:nvSpPr>
          <p:cNvPr id="54" name="Slide Number Placeholder 2">
            <a:extLst>
              <a:ext uri="{FF2B5EF4-FFF2-40B4-BE49-F238E27FC236}">
                <a16:creationId xmlns:a16="http://schemas.microsoft.com/office/drawing/2014/main" id="{13A74FFB-9595-529D-A766-544EF5041372}"/>
              </a:ext>
            </a:extLst>
          </p:cNvPr>
          <p:cNvSpPr txBox="1">
            <a:spLocks/>
          </p:cNvSpPr>
          <p:nvPr/>
        </p:nvSpPr>
        <p:spPr>
          <a:xfrm>
            <a:off x="8939392" y="6536601"/>
            <a:ext cx="2743200" cy="123111"/>
          </a:xfrm>
          <a:prstGeom prst="rect">
            <a:avLst/>
          </a:prstGeom>
        </p:spPr>
        <p:txBody>
          <a:bodyPr vert="horz" lIns="0" tIns="0" rIns="0" bIns="0" rtlCol="0" anchor="ctr">
            <a:spAutoFit/>
          </a:bodyPr>
          <a:lstStyle>
            <a:defPPr>
              <a:defRPr lang="en-US"/>
            </a:defPPr>
            <a:lvl1pPr marL="0" algn="r" defTabSz="914400" rtl="0" eaLnBrk="1" latinLnBrk="0" hangingPunct="1">
              <a:defRPr sz="800" b="0" i="0" kern="1200">
                <a:solidFill>
                  <a:schemeClr val="tx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126207E-29C7-4F9F-8309-C6BAAD6BC8C8}" type="slidenum">
              <a:rPr kumimoji="0" lang="en-US" sz="800" b="0" i="0" u="none" strike="noStrike" kern="1200" cap="none" spc="0" normalizeH="0" baseline="0" noProof="0" smtClean="0">
                <a:ln>
                  <a:noFill/>
                </a:ln>
                <a:solidFill>
                  <a:srgbClr val="000000"/>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719661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00E6E-797D-1DE4-A494-D2471672194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A7A0925B-E3E7-CCA5-E351-F1C400F641B2}"/>
              </a:ext>
            </a:extLst>
          </p:cNvPr>
          <p:cNvSpPr>
            <a:spLocks noGrp="1"/>
          </p:cNvSpPr>
          <p:nvPr>
            <p:ph type="title" idx="4294967295"/>
          </p:nvPr>
        </p:nvSpPr>
        <p:spPr>
          <a:xfrm>
            <a:off x="493713" y="173038"/>
            <a:ext cx="10833100"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Solution play overview – Innovate with Azure AI Apps and Agents</a:t>
            </a:r>
          </a:p>
        </p:txBody>
      </p:sp>
      <p:sp>
        <p:nvSpPr>
          <p:cNvPr id="4" name="Slide Number Placeholder 5">
            <a:extLst>
              <a:ext uri="{FF2B5EF4-FFF2-40B4-BE49-F238E27FC236}">
                <a16:creationId xmlns:a16="http://schemas.microsoft.com/office/drawing/2014/main" id="{2562569E-7A8E-8A58-571E-A92B1C252CD9}"/>
              </a:ext>
              <a:ext uri="{C183D7F6-B498-43B3-948B-1728B52AA6E4}">
                <adec:decorative xmlns:adec="http://schemas.microsoft.com/office/drawing/2017/decorative" val="1"/>
              </a:ext>
            </a:extLst>
          </p:cNvPr>
          <p:cNvSpPr>
            <a:spLocks noGrp="1"/>
          </p:cNvSpPr>
          <p:nvPr>
            <p:ph type="sldNum" sz="quarter" idx="4"/>
          </p:nvPr>
        </p:nvSpPr>
        <p:spPr>
          <a:xfrm>
            <a:off x="8502354" y="6574983"/>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15" name="Freeform 52" descr="Priorities and sales motions">
            <a:extLst>
              <a:ext uri="{FF2B5EF4-FFF2-40B4-BE49-F238E27FC236}">
                <a16:creationId xmlns:a16="http://schemas.microsoft.com/office/drawing/2014/main" id="{AF7B957B-5B2D-F314-8F61-133262022957}"/>
              </a:ext>
              <a:ext uri="{C183D7F6-B498-43B3-948B-1728B52AA6E4}">
                <adec:decorative xmlns:adec="http://schemas.microsoft.com/office/drawing/2017/decorative" val="0"/>
              </a:ext>
            </a:extLst>
          </p:cNvPr>
          <p:cNvSpPr/>
          <p:nvPr/>
        </p:nvSpPr>
        <p:spPr bwMode="auto">
          <a:xfrm>
            <a:off x="493713" y="1310465"/>
            <a:ext cx="2926758" cy="340334"/>
          </a:xfrm>
          <a:prstGeom prst="roundRect">
            <a:avLst/>
          </a:prstGeom>
          <a:solidFill>
            <a:srgbClr val="091F2C"/>
          </a:solidFill>
          <a:ln w="12700">
            <a:noFill/>
          </a:ln>
          <a:effectLst>
            <a:outerShdw blurRad="342900" algn="ctr" rotWithShape="0">
              <a:schemeClr val="bg1">
                <a:lumMod val="50000"/>
                <a:alpha val="40000"/>
              </a:schemeClr>
            </a:outerShdw>
          </a:effectLst>
        </p:spPr>
        <p:style>
          <a:lnRef idx="2">
            <a:scrgbClr r="0" g="0" b="0"/>
          </a:lnRef>
          <a:fillRef idx="1">
            <a:scrgbClr r="0" g="0" b="0"/>
          </a:fillRef>
          <a:effectRef idx="0">
            <a:scrgbClr r="0" g="0" b="0"/>
          </a:effectRef>
          <a:fontRef idx="minor">
            <a:schemeClr val="tx1"/>
          </a:fontRef>
        </p:style>
        <p:txBody>
          <a:bodyPr lIns="9144" tIns="9144" rIns="9144" bIns="9144" anchor="ctr"/>
          <a:lstStyle/>
          <a:p>
            <a:pPr marL="0" marR="0" lvl="0" indent="0" algn="ctr" defTabSz="932742" rtl="0" eaLnBrk="1" fontAlgn="auto" latinLnBrk="0" hangingPunct="1">
              <a:lnSpc>
                <a:spcPct val="100000"/>
              </a:lnSpc>
              <a:spcBef>
                <a:spcPts val="1200"/>
              </a:spcBef>
              <a:spcAft>
                <a:spcPts val="1200"/>
              </a:spcAft>
              <a:buClrTx/>
              <a:buSzPct val="90000"/>
              <a:buFontTx/>
              <a:buNone/>
              <a:tabLst/>
              <a:defRPr/>
            </a:pPr>
            <a:r>
              <a:rPr kumimoji="0" lang="en-US" sz="1400" b="0" i="0" u="none" strike="noStrike" kern="1200" cap="none" spc="0" normalizeH="0" baseline="0" noProof="0" dirty="0">
                <a:ln>
                  <a:noFill/>
                </a:ln>
                <a:solidFill>
                  <a:srgbClr val="FFFFFF"/>
                </a:solidFill>
                <a:effectLst/>
                <a:uLnTx/>
                <a:uFillTx/>
                <a:latin typeface="Segoe Sans Display Semibold"/>
                <a:ea typeface="+mn-ea"/>
                <a:cs typeface="Segoe Sans Text" pitchFamily="2" charset="0"/>
              </a:rPr>
              <a:t>Priorities</a:t>
            </a:r>
          </a:p>
        </p:txBody>
      </p:sp>
      <p:sp>
        <p:nvSpPr>
          <p:cNvPr id="16" name="Freeform 52">
            <a:extLst>
              <a:ext uri="{FF2B5EF4-FFF2-40B4-BE49-F238E27FC236}">
                <a16:creationId xmlns:a16="http://schemas.microsoft.com/office/drawing/2014/main" id="{2C4596B9-537B-9AD6-6252-AE4FFACFF122}"/>
              </a:ext>
              <a:ext uri="{C183D7F6-B498-43B3-948B-1728B52AA6E4}">
                <adec:decorative xmlns:adec="http://schemas.microsoft.com/office/drawing/2017/decorative" val="0"/>
              </a:ext>
            </a:extLst>
          </p:cNvPr>
          <p:cNvSpPr/>
          <p:nvPr/>
        </p:nvSpPr>
        <p:spPr bwMode="auto">
          <a:xfrm>
            <a:off x="3505747" y="1310465"/>
            <a:ext cx="5820273" cy="340334"/>
          </a:xfrm>
          <a:prstGeom prst="roundRect">
            <a:avLst/>
          </a:prstGeom>
          <a:solidFill>
            <a:srgbClr val="091F2C"/>
          </a:solidFill>
          <a:ln w="12700">
            <a:noFill/>
          </a:ln>
          <a:effectLst>
            <a:outerShdw blurRad="342900" algn="ctr" rotWithShape="0">
              <a:schemeClr val="bg1">
                <a:lumMod val="50000"/>
                <a:alpha val="40000"/>
              </a:schemeClr>
            </a:outerShdw>
          </a:effectLst>
        </p:spPr>
        <p:style>
          <a:lnRef idx="2">
            <a:scrgbClr r="0" g="0" b="0"/>
          </a:lnRef>
          <a:fillRef idx="1">
            <a:scrgbClr r="0" g="0" b="0"/>
          </a:fillRef>
          <a:effectRef idx="0">
            <a:scrgbClr r="0" g="0" b="0"/>
          </a:effectRef>
          <a:fontRef idx="minor">
            <a:schemeClr val="tx1"/>
          </a:fontRef>
        </p:style>
        <p:txBody>
          <a:bodyPr lIns="9144" tIns="9144" rIns="9144" bIns="9144" anchor="ctr"/>
          <a:lstStyle/>
          <a:p>
            <a:pPr marL="0" marR="0" lvl="0" indent="0" algn="ctr" defTabSz="932742" rtl="0" eaLnBrk="1" fontAlgn="auto" latinLnBrk="0" hangingPunct="1">
              <a:lnSpc>
                <a:spcPct val="100000"/>
              </a:lnSpc>
              <a:spcBef>
                <a:spcPts val="1200"/>
              </a:spcBef>
              <a:spcAft>
                <a:spcPts val="1200"/>
              </a:spcAft>
              <a:buClrTx/>
              <a:buSzPct val="90000"/>
              <a:buFontTx/>
              <a:buNone/>
              <a:tabLst/>
              <a:defRPr/>
            </a:pPr>
            <a:r>
              <a:rPr kumimoji="0" lang="en-US" sz="1400" b="0" i="0" u="none" strike="noStrike" kern="1200" cap="none" spc="0" normalizeH="0" baseline="0" noProof="0" dirty="0">
                <a:ln>
                  <a:noFill/>
                </a:ln>
                <a:solidFill>
                  <a:srgbClr val="FFFFFF"/>
                </a:solidFill>
                <a:effectLst/>
                <a:uLnTx/>
                <a:uFillTx/>
                <a:latin typeface="Segoe Sans Display Semibold"/>
                <a:ea typeface="+mn-ea"/>
                <a:cs typeface="Segoe Sans Text" pitchFamily="2" charset="0"/>
              </a:rPr>
              <a:t>Sales motions</a:t>
            </a:r>
          </a:p>
        </p:txBody>
      </p:sp>
      <p:sp>
        <p:nvSpPr>
          <p:cNvPr id="17" name="Text Placeholder 35">
            <a:extLst>
              <a:ext uri="{FF2B5EF4-FFF2-40B4-BE49-F238E27FC236}">
                <a16:creationId xmlns:a16="http://schemas.microsoft.com/office/drawing/2014/main" id="{B5485CD5-AC1C-5C1B-221C-D262C6DC2368}"/>
              </a:ext>
            </a:extLst>
          </p:cNvPr>
          <p:cNvSpPr txBox="1">
            <a:spLocks/>
          </p:cNvSpPr>
          <p:nvPr/>
        </p:nvSpPr>
        <p:spPr>
          <a:xfrm>
            <a:off x="493713" y="1743035"/>
            <a:ext cx="2926758" cy="1442880"/>
          </a:xfrm>
          <a:prstGeom prst="roundRect">
            <a:avLst>
              <a:gd name="adj" fmla="val 4003"/>
            </a:avLst>
          </a:prstGeom>
          <a:solidFill>
            <a:srgbClr val="8DC8E8"/>
          </a:solidFill>
          <a:ln>
            <a:solidFill>
              <a:srgbClr val="15223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auto">
              <a:lnSpc>
                <a:spcPct val="100000"/>
              </a:lnSpc>
              <a:spcBef>
                <a:spcPts val="0"/>
              </a:spcBef>
              <a:spcAft>
                <a:spcPts val="300"/>
              </a:spcAft>
              <a:buClrTx/>
              <a:buSzTx/>
              <a:buFontTx/>
              <a:buNone/>
              <a:tabLst/>
              <a:defRPr kumimoji="0" sz="1200" b="0" i="0" u="none" strike="noStrike" cap="none" spc="0" normalizeH="0" baseline="0">
                <a:ln>
                  <a:noFill/>
                </a:ln>
                <a:solidFill>
                  <a:schemeClr val="tx1"/>
                </a:solidFill>
                <a:effectLst/>
                <a:uLnTx/>
                <a:uFillTx/>
                <a:latin typeface="+mj-lt"/>
                <a:ea typeface="+mj-ea"/>
                <a:cs typeface="Segoe Sans Tex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Win AIDWs and establish the AI Platform</a:t>
            </a:r>
          </a:p>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(Hero Products: Microsoft Foundry, Copilot Studio, GitHub, AKS, App Service, Integration Services, Cosmos, SQL DB, PG SQL)</a:t>
            </a:r>
          </a:p>
        </p:txBody>
      </p:sp>
      <p:sp>
        <p:nvSpPr>
          <p:cNvPr id="18" name="Text Placeholder 35">
            <a:extLst>
              <a:ext uri="{FF2B5EF4-FFF2-40B4-BE49-F238E27FC236}">
                <a16:creationId xmlns:a16="http://schemas.microsoft.com/office/drawing/2014/main" id="{46ACB8ED-BB5A-A48A-C498-FFDD438D69F2}"/>
              </a:ext>
            </a:extLst>
          </p:cNvPr>
          <p:cNvSpPr txBox="1">
            <a:spLocks/>
          </p:cNvSpPr>
          <p:nvPr/>
        </p:nvSpPr>
        <p:spPr>
          <a:xfrm>
            <a:off x="3505747" y="1743035"/>
            <a:ext cx="5820273" cy="1442880"/>
          </a:xfrm>
          <a:prstGeom prst="roundRect">
            <a:avLst>
              <a:gd name="adj" fmla="val 400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rPr>
              <a:t>Build AI Apps and Agents using repeatable IP to deliver high impact use cases</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rPr>
              <a:t>Win the complete AI Platform including Data, Apps and Security</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rPr>
              <a:t>Scale AI platforms with integration, management, GenAI Ops, security &amp; governance</a:t>
            </a:r>
          </a:p>
        </p:txBody>
      </p:sp>
      <p:sp>
        <p:nvSpPr>
          <p:cNvPr id="19" name="Text Placeholder 35">
            <a:extLst>
              <a:ext uri="{FF2B5EF4-FFF2-40B4-BE49-F238E27FC236}">
                <a16:creationId xmlns:a16="http://schemas.microsoft.com/office/drawing/2014/main" id="{5FBC1C32-688D-E622-1A04-CE57BEF1BCC0}"/>
              </a:ext>
            </a:extLst>
          </p:cNvPr>
          <p:cNvSpPr txBox="1">
            <a:spLocks/>
          </p:cNvSpPr>
          <p:nvPr/>
        </p:nvSpPr>
        <p:spPr>
          <a:xfrm>
            <a:off x="493713" y="3277355"/>
            <a:ext cx="2926758" cy="1442880"/>
          </a:xfrm>
          <a:prstGeom prst="roundRect">
            <a:avLst>
              <a:gd name="adj" fmla="val 4003"/>
            </a:avLst>
          </a:prstGeom>
          <a:solidFill>
            <a:srgbClr val="8DC8E8"/>
          </a:solidFill>
          <a:ln>
            <a:solidFill>
              <a:srgbClr val="15223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auto">
              <a:lnSpc>
                <a:spcPct val="100000"/>
              </a:lnSpc>
              <a:spcBef>
                <a:spcPts val="0"/>
              </a:spcBef>
              <a:spcAft>
                <a:spcPts val="300"/>
              </a:spcAft>
              <a:buClrTx/>
              <a:buSzTx/>
              <a:buFontTx/>
              <a:buNone/>
              <a:tabLst/>
              <a:defRPr kumimoji="0" sz="1200" b="0" i="0" u="none" strike="noStrike" cap="none" spc="0" normalizeH="0" baseline="0">
                <a:ln>
                  <a:noFill/>
                </a:ln>
                <a:solidFill>
                  <a:schemeClr val="tx1"/>
                </a:solidFill>
                <a:effectLst/>
                <a:uLnTx/>
                <a:uFillTx/>
                <a:latin typeface="+mj-lt"/>
                <a:ea typeface="+mj-ea"/>
                <a:cs typeface="Segoe Sans Tex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Win developers with GitHub and drive to Azure</a:t>
            </a:r>
          </a:p>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(Hero Products: GitHub Enterprise, GitHub Copilot)</a:t>
            </a:r>
          </a:p>
        </p:txBody>
      </p:sp>
      <p:sp>
        <p:nvSpPr>
          <p:cNvPr id="20" name="Text Placeholder 35">
            <a:extLst>
              <a:ext uri="{FF2B5EF4-FFF2-40B4-BE49-F238E27FC236}">
                <a16:creationId xmlns:a16="http://schemas.microsoft.com/office/drawing/2014/main" id="{0ED1D5BB-F6D0-1590-BA5E-B4105D643446}"/>
              </a:ext>
            </a:extLst>
          </p:cNvPr>
          <p:cNvSpPr txBox="1">
            <a:spLocks/>
          </p:cNvSpPr>
          <p:nvPr/>
        </p:nvSpPr>
        <p:spPr>
          <a:xfrm>
            <a:off x="3505747" y="3277355"/>
            <a:ext cx="5820273" cy="1442880"/>
          </a:xfrm>
          <a:prstGeom prst="roundRect">
            <a:avLst>
              <a:gd name="adj" fmla="val 400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rPr>
              <a:t>Land GitHub Copilot for every developer</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rPr>
              <a:t>Drive Agentic DevOps with GitHub Enterprise Platform</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rPr>
              <a:t>Land increased value of end-to-end GitHub and Azure developer workflows</a:t>
            </a:r>
          </a:p>
        </p:txBody>
      </p:sp>
      <p:sp>
        <p:nvSpPr>
          <p:cNvPr id="21" name="Text Placeholder 35">
            <a:extLst>
              <a:ext uri="{FF2B5EF4-FFF2-40B4-BE49-F238E27FC236}">
                <a16:creationId xmlns:a16="http://schemas.microsoft.com/office/drawing/2014/main" id="{307D0101-85B6-D8B8-AA3B-CDECF13E2F2C}"/>
              </a:ext>
            </a:extLst>
          </p:cNvPr>
          <p:cNvSpPr txBox="1">
            <a:spLocks/>
          </p:cNvSpPr>
          <p:nvPr/>
        </p:nvSpPr>
        <p:spPr>
          <a:xfrm>
            <a:off x="493713" y="4811674"/>
            <a:ext cx="2926758" cy="1442880"/>
          </a:xfrm>
          <a:prstGeom prst="roundRect">
            <a:avLst>
              <a:gd name="adj" fmla="val 4003"/>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Targeted pursuit of custom model and inferencing workloads with Foundry models and N-Series VMs</a:t>
            </a:r>
          </a:p>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rPr>
              <a:t>(Hero Products: N-Series VMs, Azure AI Foundry, AKS)</a:t>
            </a:r>
          </a:p>
        </p:txBody>
      </p:sp>
      <p:sp>
        <p:nvSpPr>
          <p:cNvPr id="22" name="Text Placeholder 35">
            <a:extLst>
              <a:ext uri="{FF2B5EF4-FFF2-40B4-BE49-F238E27FC236}">
                <a16:creationId xmlns:a16="http://schemas.microsoft.com/office/drawing/2014/main" id="{1DC6C37E-FC30-5C1E-DA3F-6E01DAD66258}"/>
              </a:ext>
            </a:extLst>
          </p:cNvPr>
          <p:cNvSpPr txBox="1">
            <a:spLocks/>
          </p:cNvSpPr>
          <p:nvPr/>
        </p:nvSpPr>
        <p:spPr>
          <a:xfrm>
            <a:off x="3505747" y="4811674"/>
            <a:ext cx="5820273" cy="1442880"/>
          </a:xfrm>
          <a:prstGeom prst="roundRect">
            <a:avLst>
              <a:gd name="adj" fmla="val 400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52400" marR="0" lvl="0" indent="-152400" defTabSz="932742" fontAlgn="base">
              <a:lnSpc>
                <a:spcPct val="100000"/>
              </a:lnSpc>
              <a:spcBef>
                <a:spcPts val="0"/>
              </a:spcBef>
              <a:spcAft>
                <a:spcPts val="600"/>
              </a:spcAft>
              <a:buClr>
                <a:srgbClr val="000000"/>
              </a:buClr>
              <a:buSzTx/>
              <a:buFont typeface="Arial" panose="020B0604020202020204" pitchFamily="34" charset="0"/>
              <a:buChar char="•"/>
              <a:tabLst>
                <a:tab pos="2005013" algn="l"/>
              </a:tabLst>
              <a:defRPr kumimoji="0" sz="1200" b="0" i="0" u="none" strike="noStrike" cap="none" spc="0" normalizeH="0" baseline="0">
                <a:ln>
                  <a:noFill/>
                </a:ln>
                <a:solidFill>
                  <a:srgbClr val="000000"/>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200"/>
              </a:spcAft>
              <a:buClrTx/>
              <a:buSzTx/>
              <a:buFontTx/>
              <a:buNone/>
              <a:tabLst>
                <a:tab pos="914400" algn="l"/>
                <a:tab pos="2005013" algn="l"/>
              </a:tabLst>
              <a:defRPr/>
            </a:pPr>
            <a:r>
              <a:rPr kumimoji="0" lang="en-US" sz="1200" b="0" i="1"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SDC Prioritized</a:t>
            </a:r>
          </a:p>
          <a:p>
            <a:pPr marL="22225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Win large model customization or inferencing opportunities with Microsoft’s AI Infrastructure and Azure platform advantages</a:t>
            </a:r>
          </a:p>
        </p:txBody>
      </p:sp>
      <p:sp>
        <p:nvSpPr>
          <p:cNvPr id="23" name="Freeform 52">
            <a:extLst>
              <a:ext uri="{FF2B5EF4-FFF2-40B4-BE49-F238E27FC236}">
                <a16:creationId xmlns:a16="http://schemas.microsoft.com/office/drawing/2014/main" id="{CA10881F-1C52-2BF8-7E33-537702C9D24B}"/>
              </a:ext>
              <a:ext uri="{C183D7F6-B498-43B3-948B-1728B52AA6E4}">
                <adec:decorative xmlns:adec="http://schemas.microsoft.com/office/drawing/2017/decorative" val="0"/>
              </a:ext>
            </a:extLst>
          </p:cNvPr>
          <p:cNvSpPr/>
          <p:nvPr/>
        </p:nvSpPr>
        <p:spPr bwMode="auto">
          <a:xfrm>
            <a:off x="9406308" y="1310465"/>
            <a:ext cx="1894513" cy="340334"/>
          </a:xfrm>
          <a:prstGeom prst="roundRect">
            <a:avLst/>
          </a:prstGeom>
          <a:solidFill>
            <a:srgbClr val="091F2C"/>
          </a:solidFill>
          <a:ln w="12700">
            <a:noFill/>
          </a:ln>
          <a:effectLst/>
        </p:spPr>
        <p:style>
          <a:lnRef idx="2">
            <a:scrgbClr r="0" g="0" b="0"/>
          </a:lnRef>
          <a:fillRef idx="1">
            <a:scrgbClr r="0" g="0" b="0"/>
          </a:fillRef>
          <a:effectRef idx="0">
            <a:scrgbClr r="0" g="0" b="0"/>
          </a:effectRef>
          <a:fontRef idx="minor">
            <a:schemeClr val="tx1"/>
          </a:fontRef>
        </p:style>
        <p:txBody>
          <a:bodyPr lIns="9144" tIns="9144" rIns="9144" bIns="9144" anchor="ctr"/>
          <a:lstStyle/>
          <a:p>
            <a:pPr marL="0" marR="0" lvl="0" indent="0" algn="ctr" defTabSz="932742" rtl="0" eaLnBrk="1" fontAlgn="auto" latinLnBrk="0" hangingPunct="1">
              <a:lnSpc>
                <a:spcPct val="100000"/>
              </a:lnSpc>
              <a:spcBef>
                <a:spcPts val="1200"/>
              </a:spcBef>
              <a:spcAft>
                <a:spcPts val="1200"/>
              </a:spcAft>
              <a:buClrTx/>
              <a:buSzPct val="90000"/>
              <a:buFontTx/>
              <a:buNone/>
              <a:tabLst/>
              <a:defRPr/>
            </a:pPr>
            <a:r>
              <a:rPr kumimoji="0" lang="en-US" sz="1400" b="0" i="0" u="none" strike="noStrike" kern="1200" cap="none" spc="0" normalizeH="0" baseline="0" noProof="0" dirty="0">
                <a:ln>
                  <a:noFill/>
                </a:ln>
                <a:solidFill>
                  <a:srgbClr val="FFFFFF"/>
                </a:solidFill>
                <a:effectLst/>
                <a:uLnTx/>
                <a:uFillTx/>
                <a:latin typeface="Segoe Sans Display Semibold"/>
                <a:ea typeface="+mn-ea"/>
                <a:cs typeface="Segoe Sans Text" pitchFamily="2" charset="0"/>
              </a:rPr>
              <a:t>Customer outcomes </a:t>
            </a:r>
          </a:p>
        </p:txBody>
      </p:sp>
      <p:sp>
        <p:nvSpPr>
          <p:cNvPr id="24" name="TextBox 23">
            <a:extLst>
              <a:ext uri="{FF2B5EF4-FFF2-40B4-BE49-F238E27FC236}">
                <a16:creationId xmlns:a16="http://schemas.microsoft.com/office/drawing/2014/main" id="{9D37C295-5E87-33CC-B4AC-C51C87C46723}"/>
              </a:ext>
            </a:extLst>
          </p:cNvPr>
          <p:cNvSpPr txBox="1"/>
          <p:nvPr/>
        </p:nvSpPr>
        <p:spPr>
          <a:xfrm>
            <a:off x="9499834" y="1733267"/>
            <a:ext cx="1655234" cy="3395881"/>
          </a:xfrm>
          <a:prstGeom prst="rect">
            <a:avLst/>
          </a:prstGeom>
          <a:noFill/>
        </p:spPr>
        <p:txBody>
          <a:bodyPr wrap="square" lIns="0" tIns="0" rIns="0" bIns="0">
            <a:spAutoFit/>
          </a:bodyPr>
          <a:lstStyle/>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 high-value AI solutions to progress AI Transformation</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Implement scalable, secure platform to accelerate AI deployments </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Empower developers to improve time-to-deployment, code quality, and </a:t>
            </a:r>
            <a:r>
              <a:rPr kumimoji="0" lang="en-US" sz="1200" b="0" i="0" u="none" strike="noStrike" kern="120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DevSecOps</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practices</a:t>
            </a:r>
          </a:p>
          <a:p>
            <a:pPr marL="142875" marR="0" lvl="0" indent="-142875"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Build large-scale training and inferencing platforms to deliver price performant models</a:t>
            </a:r>
          </a:p>
        </p:txBody>
      </p:sp>
      <p:grpSp>
        <p:nvGrpSpPr>
          <p:cNvPr id="25" name="Group 24" descr="SME&amp;C">
            <a:extLst>
              <a:ext uri="{FF2B5EF4-FFF2-40B4-BE49-F238E27FC236}">
                <a16:creationId xmlns:a16="http://schemas.microsoft.com/office/drawing/2014/main" id="{6C78944D-46F6-BD95-42E0-075ECEBA67A8}"/>
              </a:ext>
            </a:extLst>
          </p:cNvPr>
          <p:cNvGrpSpPr/>
          <p:nvPr/>
        </p:nvGrpSpPr>
        <p:grpSpPr>
          <a:xfrm>
            <a:off x="10566417" y="6151479"/>
            <a:ext cx="734404" cy="206150"/>
            <a:chOff x="1899541" y="6372227"/>
            <a:chExt cx="734404" cy="206150"/>
          </a:xfrm>
        </p:grpSpPr>
        <p:sp>
          <p:nvSpPr>
            <p:cNvPr id="26" name="TextBox 25">
              <a:extLst>
                <a:ext uri="{FF2B5EF4-FFF2-40B4-BE49-F238E27FC236}">
                  <a16:creationId xmlns:a16="http://schemas.microsoft.com/office/drawing/2014/main" id="{5D89180D-FDF7-3D4A-430E-0FF8C00D9E6B}"/>
                </a:ext>
              </a:extLst>
            </p:cNvPr>
            <p:cNvSpPr txBox="1"/>
            <p:nvPr/>
          </p:nvSpPr>
          <p:spPr>
            <a:xfrm>
              <a:off x="2148313" y="6394510"/>
              <a:ext cx="485632"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Display Semibold"/>
                  <a:ea typeface="+mn-ea"/>
                  <a:cs typeface="+mn-cs"/>
                </a:rPr>
                <a:t>SME&amp;C</a:t>
              </a:r>
            </a:p>
          </p:txBody>
        </p:sp>
        <p:sp>
          <p:nvSpPr>
            <p:cNvPr id="27" name="Star: 5 Points 26" descr="star">
              <a:extLst>
                <a:ext uri="{FF2B5EF4-FFF2-40B4-BE49-F238E27FC236}">
                  <a16:creationId xmlns:a16="http://schemas.microsoft.com/office/drawing/2014/main" id="{F17CA374-B0D9-FF36-895C-D82E5186D23E}"/>
                </a:ext>
              </a:extLst>
            </p:cNvPr>
            <p:cNvSpPr/>
            <p:nvPr/>
          </p:nvSpPr>
          <p:spPr bwMode="auto">
            <a:xfrm>
              <a:off x="1899541" y="6372227"/>
              <a:ext cx="206150" cy="206150"/>
            </a:xfrm>
            <a:prstGeom prst="star5">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grpSp>
      <p:sp>
        <p:nvSpPr>
          <p:cNvPr id="28" name="Star: 5 Points 27">
            <a:extLst>
              <a:ext uri="{FF2B5EF4-FFF2-40B4-BE49-F238E27FC236}">
                <a16:creationId xmlns:a16="http://schemas.microsoft.com/office/drawing/2014/main" id="{97FD1CA8-4157-6EEB-9A31-A7FFDFBC88FC}"/>
              </a:ext>
              <a:ext uri="{C183D7F6-B498-43B3-948B-1728B52AA6E4}">
                <adec:decorative xmlns:adec="http://schemas.microsoft.com/office/drawing/2017/decorative" val="1"/>
              </a:ext>
            </a:extLst>
          </p:cNvPr>
          <p:cNvSpPr/>
          <p:nvPr/>
        </p:nvSpPr>
        <p:spPr bwMode="auto">
          <a:xfrm>
            <a:off x="3133181" y="2852261"/>
            <a:ext cx="206150" cy="206150"/>
          </a:xfrm>
          <a:prstGeom prst="star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Tree>
    <p:extLst>
      <p:ext uri="{BB962C8B-B14F-4D97-AF65-F5344CB8AC3E}">
        <p14:creationId xmlns:p14="http://schemas.microsoft.com/office/powerpoint/2010/main" val="378462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200"/>
                                  </p:stCondLst>
                                  <p:childTnLst>
                                    <p:animMotion origin="layout" path="M -4.58333E-6 -4.07407E-6 L -4.58333E-6 0.03542 " pathEditMode="relative" rAng="0" ptsTypes="AA">
                                      <p:cBhvr>
                                        <p:cTn id="9" dur="700" spd="-100000" fill="hold"/>
                                        <p:tgtEl>
                                          <p:spTgt spid="15"/>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200"/>
                                  </p:stCondLst>
                                  <p:childTnLst>
                                    <p:animMotion origin="layout" path="M -4.58333E-6 -4.07407E-6 L -4.58333E-6 0.03542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grpId="1" nodeType="withEffect">
                                  <p:stCondLst>
                                    <p:cond delay="200"/>
                                  </p:stCondLst>
                                  <p:childTnLst>
                                    <p:animMotion origin="layout" path="M -4.58333E-6 -4.07407E-6 L -4.58333E-6 0.03542 " pathEditMode="relative" rAng="0" ptsTypes="AA">
                                      <p:cBhvr>
                                        <p:cTn id="19" dur="700" spd="-100000" fill="hold"/>
                                        <p:tgtEl>
                                          <p:spTgt spid="23"/>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grpId="1" nodeType="withEffect">
                                  <p:stCondLst>
                                    <p:cond delay="200"/>
                                  </p:stCondLst>
                                  <p:childTnLst>
                                    <p:animMotion origin="layout" path="M 1.875E-6 -2.22222E-6 L 1.875E-6 0.03542 " pathEditMode="relative" rAng="0" ptsTypes="AA">
                                      <p:cBhvr>
                                        <p:cTn id="24" dur="700" spd="-100000" fill="hold"/>
                                        <p:tgtEl>
                                          <p:spTgt spid="18"/>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grpId="1" nodeType="withEffect">
                                  <p:stCondLst>
                                    <p:cond delay="200"/>
                                  </p:stCondLst>
                                  <p:childTnLst>
                                    <p:animMotion origin="layout" path="M -2.91667E-6 -2.22222E-6 L -2.91667E-6 0.03542 " pathEditMode="relative" rAng="0" ptsTypes="AA">
                                      <p:cBhvr>
                                        <p:cTn id="29" dur="700" spd="-100000" fill="hold"/>
                                        <p:tgtEl>
                                          <p:spTgt spid="17"/>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200"/>
                                  </p:stCondLst>
                                  <p:childTnLst>
                                    <p:animMotion origin="layout" path="M -4.58333E-6 -4.07407E-6 L -4.58333E-6 0.03542 " pathEditMode="relative" rAng="0" ptsTypes="AA">
                                      <p:cBhvr>
                                        <p:cTn id="34" dur="700" spd="-100000" fill="hold"/>
                                        <p:tgtEl>
                                          <p:spTgt spid="28"/>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42" presetClass="path" presetSubtype="0" decel="100000" fill="hold" grpId="1" nodeType="withEffect">
                                  <p:stCondLst>
                                    <p:cond delay="200"/>
                                  </p:stCondLst>
                                  <p:childTnLst>
                                    <p:animMotion origin="layout" path="M -2.91667E-6 -4.81481E-6 L -2.91667E-6 0.03542 " pathEditMode="relative" rAng="0" ptsTypes="AA">
                                      <p:cBhvr>
                                        <p:cTn id="39" dur="700" spd="-100000" fill="hold"/>
                                        <p:tgtEl>
                                          <p:spTgt spid="19"/>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200"/>
                                  </p:stCondLst>
                                  <p:childTnLst>
                                    <p:animMotion origin="layout" path="M 1.875E-6 -4.81481E-6 L 1.875E-6 0.03542 " pathEditMode="relative" rAng="0" ptsTypes="AA">
                                      <p:cBhvr>
                                        <p:cTn id="44" dur="700" spd="-100000" fill="hold"/>
                                        <p:tgtEl>
                                          <p:spTgt spid="2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42" presetClass="path" presetSubtype="0" decel="100000" fill="hold" grpId="1" nodeType="withEffect">
                                  <p:stCondLst>
                                    <p:cond delay="200"/>
                                  </p:stCondLst>
                                  <p:childTnLst>
                                    <p:animMotion origin="layout" path="M -4.58333E-6 -4.07407E-6 L -4.58333E-6 0.03542 " pathEditMode="relative" rAng="0" ptsTypes="AA">
                                      <p:cBhvr>
                                        <p:cTn id="49" dur="700" spd="-100000" fill="hold"/>
                                        <p:tgtEl>
                                          <p:spTgt spid="24"/>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42" presetClass="path" presetSubtype="0" decel="100000" fill="hold" grpId="1" nodeType="withEffect">
                                  <p:stCondLst>
                                    <p:cond delay="200"/>
                                  </p:stCondLst>
                                  <p:childTnLst>
                                    <p:animMotion origin="layout" path="M 1.875E-6 4.07407E-6 L 1.875E-6 0.03541 " pathEditMode="relative" rAng="0" ptsTypes="AA">
                                      <p:cBhvr>
                                        <p:cTn id="54" dur="700" spd="-100000" fill="hold"/>
                                        <p:tgtEl>
                                          <p:spTgt spid="22"/>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42" presetClass="path" presetSubtype="0" decel="100000" fill="hold" grpId="1" nodeType="withEffect">
                                  <p:stCondLst>
                                    <p:cond delay="200"/>
                                  </p:stCondLst>
                                  <p:childTnLst>
                                    <p:animMotion origin="layout" path="M -2.91667E-6 4.07407E-6 L -2.91667E-6 0.03541 " pathEditMode="relative" rAng="0" ptsTypes="AA">
                                      <p:cBhvr>
                                        <p:cTn id="59"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p:bldP spid="24" grpId="1"/>
      <p:bldP spid="28" grpId="0" animBg="1"/>
      <p:bldP spid="2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FB75C-8E8A-5C6F-BA43-3ED12AD8AC1F}"/>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EE02595-DA5A-8893-1929-304DD224DE86}"/>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Innovate with AI Apps &amp; Agents</a:t>
            </a:r>
          </a:p>
        </p:txBody>
      </p:sp>
      <p:sp>
        <p:nvSpPr>
          <p:cNvPr id="4" name="Slide Number Placeholder 5">
            <a:extLst>
              <a:ext uri="{FF2B5EF4-FFF2-40B4-BE49-F238E27FC236}">
                <a16:creationId xmlns:a16="http://schemas.microsoft.com/office/drawing/2014/main" id="{1CDC30E1-966E-CEBA-9B19-9B194C0E13CF}"/>
              </a:ext>
              <a:ext uri="{C183D7F6-B498-43B3-948B-1728B52AA6E4}">
                <adec:decorative xmlns:adec="http://schemas.microsoft.com/office/drawing/2017/decorative" val="1"/>
              </a:ext>
            </a:extLst>
          </p:cNvPr>
          <p:cNvSpPr>
            <a:spLocks noGrp="1"/>
          </p:cNvSpPr>
          <p:nvPr>
            <p:ph type="sldNum" sz="quarter" idx="4"/>
          </p:nvPr>
        </p:nvSpPr>
        <p:spPr>
          <a:xfrm>
            <a:off x="8610600" y="619017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Freeform 52">
            <a:extLst>
              <a:ext uri="{FF2B5EF4-FFF2-40B4-BE49-F238E27FC236}">
                <a16:creationId xmlns:a16="http://schemas.microsoft.com/office/drawing/2014/main" id="{6E4F90F2-76C5-9606-67A3-89DFEDB8C796}"/>
              </a:ext>
              <a:ext uri="{C183D7F6-B498-43B3-948B-1728B52AA6E4}">
                <adec:decorative xmlns:adec="http://schemas.microsoft.com/office/drawing/2017/decorative" val="1"/>
              </a:ext>
            </a:extLst>
          </p:cNvPr>
          <p:cNvSpPr/>
          <p:nvPr/>
        </p:nvSpPr>
        <p:spPr bwMode="auto">
          <a:xfrm>
            <a:off x="5805002" y="949662"/>
            <a:ext cx="1894513" cy="340334"/>
          </a:xfrm>
          <a:prstGeom prst="roundRect">
            <a:avLst/>
          </a:prstGeom>
          <a:solidFill>
            <a:srgbClr val="091F2C"/>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ea typeface="Post Grotesk Medium" panose="02000000000000000000" pitchFamily="2" charset="77"/>
              <a:cs typeface="+mn-cs"/>
            </a:endParaRPr>
          </a:p>
        </p:txBody>
      </p:sp>
      <p:sp>
        <p:nvSpPr>
          <p:cNvPr id="3" name="Freeform 52">
            <a:extLst>
              <a:ext uri="{FF2B5EF4-FFF2-40B4-BE49-F238E27FC236}">
                <a16:creationId xmlns:a16="http://schemas.microsoft.com/office/drawing/2014/main" id="{E926F93C-86C4-521A-1E2A-2D6A8BC44060}"/>
              </a:ext>
              <a:ext uri="{C183D7F6-B498-43B3-948B-1728B52AA6E4}">
                <adec:decorative xmlns:adec="http://schemas.microsoft.com/office/drawing/2017/decorative" val="1"/>
              </a:ext>
            </a:extLst>
          </p:cNvPr>
          <p:cNvSpPr/>
          <p:nvPr/>
        </p:nvSpPr>
        <p:spPr bwMode="auto">
          <a:xfrm>
            <a:off x="536293" y="949662"/>
            <a:ext cx="2926758" cy="340334"/>
          </a:xfrm>
          <a:prstGeom prst="roundRect">
            <a:avLst/>
          </a:prstGeom>
          <a:solidFill>
            <a:srgbClr val="091F2C"/>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ea typeface="Post Grotesk Medium" panose="02000000000000000000" pitchFamily="2" charset="77"/>
              <a:cs typeface="+mn-cs"/>
            </a:endParaRPr>
          </a:p>
        </p:txBody>
      </p:sp>
      <p:sp>
        <p:nvSpPr>
          <p:cNvPr id="5" name="Text Placeholder 35">
            <a:extLst>
              <a:ext uri="{FF2B5EF4-FFF2-40B4-BE49-F238E27FC236}">
                <a16:creationId xmlns:a16="http://schemas.microsoft.com/office/drawing/2014/main" id="{447709DB-B7F7-972B-875F-24D6F9873DBE}"/>
              </a:ext>
              <a:ext uri="{C183D7F6-B498-43B3-948B-1728B52AA6E4}">
                <adec:decorative xmlns:adec="http://schemas.microsoft.com/office/drawing/2017/decorative" val="0"/>
              </a:ext>
            </a:extLst>
          </p:cNvPr>
          <p:cNvSpPr txBox="1">
            <a:spLocks/>
          </p:cNvSpPr>
          <p:nvPr/>
        </p:nvSpPr>
        <p:spPr>
          <a:xfrm>
            <a:off x="1560526" y="1012107"/>
            <a:ext cx="878292"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Priorities</a:t>
            </a:r>
          </a:p>
        </p:txBody>
      </p:sp>
      <p:sp>
        <p:nvSpPr>
          <p:cNvPr id="6" name="Freeform 52">
            <a:extLst>
              <a:ext uri="{FF2B5EF4-FFF2-40B4-BE49-F238E27FC236}">
                <a16:creationId xmlns:a16="http://schemas.microsoft.com/office/drawing/2014/main" id="{DB02FFA1-F762-4C1A-41EB-817EAB344DFF}"/>
              </a:ext>
              <a:ext uri="{C183D7F6-B498-43B3-948B-1728B52AA6E4}">
                <adec:decorative xmlns:adec="http://schemas.microsoft.com/office/drawing/2017/decorative" val="0"/>
              </a:ext>
            </a:extLst>
          </p:cNvPr>
          <p:cNvSpPr/>
          <p:nvPr/>
        </p:nvSpPr>
        <p:spPr bwMode="auto">
          <a:xfrm>
            <a:off x="3528224" y="949662"/>
            <a:ext cx="2189008" cy="340334"/>
          </a:xfrm>
          <a:prstGeom prst="roundRect">
            <a:avLst/>
          </a:prstGeom>
          <a:solidFill>
            <a:srgbClr val="091F2C"/>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32742" rtl="0" eaLnBrk="1" fontAlgn="auto" latinLnBrk="0" hangingPunct="1">
              <a:lnSpc>
                <a:spcPct val="100000"/>
              </a:lnSpc>
              <a:spcBef>
                <a:spcPts val="1200"/>
              </a:spcBef>
              <a:spcAft>
                <a:spcPts val="12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Job 1 Motions</a:t>
            </a:r>
          </a:p>
        </p:txBody>
      </p:sp>
      <p:sp>
        <p:nvSpPr>
          <p:cNvPr id="7" name="Text Placeholder 35">
            <a:extLst>
              <a:ext uri="{FF2B5EF4-FFF2-40B4-BE49-F238E27FC236}">
                <a16:creationId xmlns:a16="http://schemas.microsoft.com/office/drawing/2014/main" id="{9535E667-DB64-391E-E480-7676D735F551}"/>
              </a:ext>
              <a:ext uri="{C183D7F6-B498-43B3-948B-1728B52AA6E4}">
                <adec:decorative xmlns:adec="http://schemas.microsoft.com/office/drawing/2017/decorative" val="0"/>
              </a:ext>
            </a:extLst>
          </p:cNvPr>
          <p:cNvSpPr txBox="1">
            <a:spLocks/>
          </p:cNvSpPr>
          <p:nvPr/>
        </p:nvSpPr>
        <p:spPr>
          <a:xfrm>
            <a:off x="5898527" y="1012107"/>
            <a:ext cx="1707465"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Unified Offerings</a:t>
            </a:r>
          </a:p>
        </p:txBody>
      </p:sp>
      <p:sp>
        <p:nvSpPr>
          <p:cNvPr id="9" name="Star: 5 Points 8">
            <a:extLst>
              <a:ext uri="{FF2B5EF4-FFF2-40B4-BE49-F238E27FC236}">
                <a16:creationId xmlns:a16="http://schemas.microsoft.com/office/drawing/2014/main" id="{03DB08AC-3D3E-81BC-7D74-3494E7AD514B}"/>
              </a:ext>
              <a:ext uri="{C183D7F6-B498-43B3-948B-1728B52AA6E4}">
                <adec:decorative xmlns:adec="http://schemas.microsoft.com/office/drawing/2017/decorative" val="1"/>
              </a:ext>
            </a:extLst>
          </p:cNvPr>
          <p:cNvSpPr/>
          <p:nvPr/>
        </p:nvSpPr>
        <p:spPr bwMode="auto">
          <a:xfrm>
            <a:off x="10793268" y="5987688"/>
            <a:ext cx="206150" cy="206150"/>
          </a:xfrm>
          <a:prstGeom prst="star5">
            <a:avLst/>
          </a:prstGeom>
          <a:solidFill>
            <a:srgbClr val="FFB9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mn-ea"/>
              <a:cs typeface="Segoe UI" pitchFamily="34" charset="0"/>
            </a:endParaRPr>
          </a:p>
        </p:txBody>
      </p:sp>
      <p:sp>
        <p:nvSpPr>
          <p:cNvPr id="10" name="Freeform 52">
            <a:extLst>
              <a:ext uri="{FF2B5EF4-FFF2-40B4-BE49-F238E27FC236}">
                <a16:creationId xmlns:a16="http://schemas.microsoft.com/office/drawing/2014/main" id="{6D49F2D2-2B3A-3339-84E7-67FD143295F4}"/>
              </a:ext>
              <a:ext uri="{C183D7F6-B498-43B3-948B-1728B52AA6E4}">
                <adec:decorative xmlns:adec="http://schemas.microsoft.com/office/drawing/2017/decorative" val="1"/>
              </a:ext>
            </a:extLst>
          </p:cNvPr>
          <p:cNvSpPr/>
          <p:nvPr/>
        </p:nvSpPr>
        <p:spPr bwMode="auto">
          <a:xfrm>
            <a:off x="7784821" y="949662"/>
            <a:ext cx="1894513" cy="340334"/>
          </a:xfrm>
          <a:prstGeom prst="roundRect">
            <a:avLst/>
          </a:prstGeom>
          <a:solidFill>
            <a:srgbClr val="091F2C"/>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ea typeface="Post Grotesk Medium" panose="02000000000000000000" pitchFamily="2" charset="77"/>
              <a:cs typeface="+mn-cs"/>
            </a:endParaRPr>
          </a:p>
        </p:txBody>
      </p:sp>
      <p:sp>
        <p:nvSpPr>
          <p:cNvPr id="11" name="Text Placeholder 35">
            <a:extLst>
              <a:ext uri="{FF2B5EF4-FFF2-40B4-BE49-F238E27FC236}">
                <a16:creationId xmlns:a16="http://schemas.microsoft.com/office/drawing/2014/main" id="{059717EF-5418-AB1B-035E-99F641C61F78}"/>
              </a:ext>
              <a:ext uri="{C183D7F6-B498-43B3-948B-1728B52AA6E4}">
                <adec:decorative xmlns:adec="http://schemas.microsoft.com/office/drawing/2017/decorative" val="0"/>
              </a:ext>
            </a:extLst>
          </p:cNvPr>
          <p:cNvSpPr txBox="1">
            <a:spLocks/>
          </p:cNvSpPr>
          <p:nvPr/>
        </p:nvSpPr>
        <p:spPr>
          <a:xfrm>
            <a:off x="7878346" y="1012107"/>
            <a:ext cx="1707465"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Factory Offerings</a:t>
            </a:r>
          </a:p>
        </p:txBody>
      </p:sp>
      <p:sp>
        <p:nvSpPr>
          <p:cNvPr id="12" name="Freeform 52">
            <a:extLst>
              <a:ext uri="{FF2B5EF4-FFF2-40B4-BE49-F238E27FC236}">
                <a16:creationId xmlns:a16="http://schemas.microsoft.com/office/drawing/2014/main" id="{4C47C0BA-89F5-02FA-7B20-C6D0D395A8C4}"/>
              </a:ext>
              <a:ext uri="{C183D7F6-B498-43B3-948B-1728B52AA6E4}">
                <adec:decorative xmlns:adec="http://schemas.microsoft.com/office/drawing/2017/decorative" val="1"/>
              </a:ext>
            </a:extLst>
          </p:cNvPr>
          <p:cNvSpPr/>
          <p:nvPr/>
        </p:nvSpPr>
        <p:spPr bwMode="auto">
          <a:xfrm>
            <a:off x="9766058" y="949662"/>
            <a:ext cx="1894513" cy="340334"/>
          </a:xfrm>
          <a:prstGeom prst="roundRect">
            <a:avLst/>
          </a:prstGeom>
          <a:solidFill>
            <a:srgbClr val="091F2C"/>
          </a:solidFill>
          <a:ln>
            <a:noFill/>
          </a:ln>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ea typeface="Post Grotesk Medium" panose="02000000000000000000" pitchFamily="2" charset="77"/>
              <a:cs typeface="+mn-cs"/>
            </a:endParaRPr>
          </a:p>
        </p:txBody>
      </p:sp>
      <p:sp>
        <p:nvSpPr>
          <p:cNvPr id="13" name="Text Placeholder 35">
            <a:extLst>
              <a:ext uri="{FF2B5EF4-FFF2-40B4-BE49-F238E27FC236}">
                <a16:creationId xmlns:a16="http://schemas.microsoft.com/office/drawing/2014/main" id="{D06E256F-8457-74E6-4380-463F07C7AFC4}"/>
              </a:ext>
              <a:ext uri="{C183D7F6-B498-43B3-948B-1728B52AA6E4}">
                <adec:decorative xmlns:adec="http://schemas.microsoft.com/office/drawing/2017/decorative" val="0"/>
              </a:ext>
            </a:extLst>
          </p:cNvPr>
          <p:cNvSpPr txBox="1">
            <a:spLocks/>
          </p:cNvSpPr>
          <p:nvPr/>
        </p:nvSpPr>
        <p:spPr>
          <a:xfrm>
            <a:off x="9859583" y="1012107"/>
            <a:ext cx="1707465" cy="215444"/>
          </a:xfrm>
          <a:prstGeom prst="rect">
            <a:avLst/>
          </a:prstGeom>
          <a:noFill/>
          <a:ln>
            <a:noFill/>
          </a:ln>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Job 2</a:t>
            </a:r>
          </a:p>
        </p:txBody>
      </p:sp>
      <p:sp>
        <p:nvSpPr>
          <p:cNvPr id="14" name="Text Placeholder 35">
            <a:extLst>
              <a:ext uri="{FF2B5EF4-FFF2-40B4-BE49-F238E27FC236}">
                <a16:creationId xmlns:a16="http://schemas.microsoft.com/office/drawing/2014/main" id="{DCACC10C-6E50-1FBE-9D3E-AF1D1747CAD7}"/>
              </a:ext>
            </a:extLst>
          </p:cNvPr>
          <p:cNvSpPr txBox="1">
            <a:spLocks/>
          </p:cNvSpPr>
          <p:nvPr/>
        </p:nvSpPr>
        <p:spPr>
          <a:xfrm>
            <a:off x="536293" y="1396173"/>
            <a:ext cx="2882043" cy="1440446"/>
          </a:xfrm>
          <a:prstGeom prst="roundRect">
            <a:avLst>
              <a:gd name="adj" fmla="val 8152"/>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Win AIDWs and establish the </a:t>
            </a:r>
            <a:br>
              <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AI Platform</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mn-lt"/>
                <a:ea typeface="+mn-ea"/>
                <a:cs typeface="Segoe UI" pitchFamily="34" charset="0"/>
              </a:rPr>
              <a:t>(Hero Products: Microsoft Foundry, </a:t>
            </a:r>
            <a:br>
              <a:rPr kumimoji="0" lang="en-US" sz="1050" b="0" i="0" u="none" strike="noStrike" kern="1200" cap="none" spc="0" normalizeH="0" baseline="0" noProof="0" dirty="0">
                <a:ln>
                  <a:noFill/>
                </a:ln>
                <a:solidFill>
                  <a:srgbClr val="000000"/>
                </a:solidFill>
                <a:effectLst/>
                <a:uLnTx/>
                <a:uFillTx/>
                <a:latin typeface="+mn-lt"/>
                <a:ea typeface="+mn-ea"/>
                <a:cs typeface="Segoe UI" pitchFamily="34" charset="0"/>
              </a:rPr>
            </a:br>
            <a:r>
              <a:rPr kumimoji="0" lang="en-US" sz="1050" b="0" i="0" u="none" strike="noStrike" kern="1200" cap="none" spc="0" normalizeH="0" baseline="0" noProof="0" dirty="0">
                <a:ln>
                  <a:noFill/>
                </a:ln>
                <a:solidFill>
                  <a:srgbClr val="000000"/>
                </a:solidFill>
                <a:effectLst/>
                <a:uLnTx/>
                <a:uFillTx/>
                <a:latin typeface="+mn-lt"/>
                <a:ea typeface="+mn-ea"/>
                <a:cs typeface="Segoe UI" pitchFamily="34" charset="0"/>
              </a:rPr>
              <a:t>Copilot Studio, AKS, App Service, Integration Services, Cosmos, SQL DB, </a:t>
            </a:r>
            <a:br>
              <a:rPr kumimoji="0" lang="en-US" sz="1050" b="0" i="0" u="none" strike="noStrike" kern="1200" cap="none" spc="0" normalizeH="0" baseline="0" noProof="0" dirty="0">
                <a:ln>
                  <a:noFill/>
                </a:ln>
                <a:solidFill>
                  <a:srgbClr val="000000"/>
                </a:solidFill>
                <a:effectLst/>
                <a:uLnTx/>
                <a:uFillTx/>
                <a:latin typeface="+mn-lt"/>
                <a:ea typeface="+mn-ea"/>
                <a:cs typeface="Segoe UI" pitchFamily="34" charset="0"/>
              </a:rPr>
            </a:br>
            <a:r>
              <a:rPr kumimoji="0" lang="en-US" sz="1050" b="0" i="0" u="none" strike="noStrike" kern="1200" cap="none" spc="0" normalizeH="0" baseline="0" noProof="0" dirty="0">
                <a:ln>
                  <a:noFill/>
                </a:ln>
                <a:solidFill>
                  <a:srgbClr val="000000"/>
                </a:solidFill>
                <a:effectLst/>
                <a:uLnTx/>
                <a:uFillTx/>
                <a:latin typeface="+mn-lt"/>
                <a:ea typeface="+mn-ea"/>
                <a:cs typeface="Segoe UI" pitchFamily="34" charset="0"/>
              </a:rPr>
              <a:t>PG SQL)</a:t>
            </a:r>
          </a:p>
        </p:txBody>
      </p:sp>
      <p:sp>
        <p:nvSpPr>
          <p:cNvPr id="15" name="Text Placeholder 35">
            <a:extLst>
              <a:ext uri="{FF2B5EF4-FFF2-40B4-BE49-F238E27FC236}">
                <a16:creationId xmlns:a16="http://schemas.microsoft.com/office/drawing/2014/main" id="{B58DC2D6-BA59-3735-8ED0-F3FF668C6910}"/>
              </a:ext>
            </a:extLst>
          </p:cNvPr>
          <p:cNvSpPr txBox="1">
            <a:spLocks/>
          </p:cNvSpPr>
          <p:nvPr/>
        </p:nvSpPr>
        <p:spPr>
          <a:xfrm>
            <a:off x="3547909" y="1391513"/>
            <a:ext cx="2189008" cy="143031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mn-lt"/>
                <a:ea typeface="+mn-ea"/>
                <a:cs typeface="Segoe UI" pitchFamily="34" charset="0"/>
              </a:rPr>
              <a:t>Build AI Apps and Agents using repeatable IP to deliver high impact use cases</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mn-lt"/>
                <a:ea typeface="+mn-ea"/>
                <a:cs typeface="Segoe UI" pitchFamily="34" charset="0"/>
              </a:rPr>
              <a:t>Win the complete AI Platform including Data, Apps and Security</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mn-lt"/>
                <a:ea typeface="+mn-ea"/>
                <a:cs typeface="Segoe UI" pitchFamily="34" charset="0"/>
              </a:rPr>
              <a:t>Scale AI platforms with integration, management, GenAI Ops, security &amp; governance</a:t>
            </a:r>
          </a:p>
        </p:txBody>
      </p:sp>
      <p:sp>
        <p:nvSpPr>
          <p:cNvPr id="16" name="Text Placeholder 35">
            <a:extLst>
              <a:ext uri="{FF2B5EF4-FFF2-40B4-BE49-F238E27FC236}">
                <a16:creationId xmlns:a16="http://schemas.microsoft.com/office/drawing/2014/main" id="{3B161CCD-C2DF-C3F6-0873-342FADCCC8B2}"/>
              </a:ext>
            </a:extLst>
          </p:cNvPr>
          <p:cNvSpPr txBox="1">
            <a:spLocks/>
          </p:cNvSpPr>
          <p:nvPr/>
        </p:nvSpPr>
        <p:spPr>
          <a:xfrm>
            <a:off x="5823911" y="1381885"/>
            <a:ext cx="1874186" cy="142532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Enhanced | AI Apps and Agents </a:t>
            </a:r>
            <a:r>
              <a:rPr kumimoji="0" lang="en-US" sz="900" b="0" i="0" u="none" strike="noStrike" kern="1200" cap="none" spc="0" normalizeH="0" baseline="0" noProof="0">
                <a:ln>
                  <a:noFill/>
                </a:ln>
                <a:solidFill>
                  <a:srgbClr val="243A5E"/>
                </a:solidFill>
                <a:effectLst/>
                <a:uLnTx/>
                <a:uFillTx/>
                <a:latin typeface="+mn-lt"/>
                <a:ea typeface="+mn-ea"/>
                <a:cs typeface="Segoe UI"/>
              </a:rPr>
              <a:t>(New)</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EDE | AI Apps and Agents </a:t>
            </a:r>
            <a:r>
              <a:rPr kumimoji="0" lang="en-US" sz="900" b="0" i="0" u="none" strike="noStrike" kern="1200" cap="none" spc="0" normalizeH="0" baseline="0" noProof="0">
                <a:ln>
                  <a:noFill/>
                </a:ln>
                <a:solidFill>
                  <a:srgbClr val="243A5E"/>
                </a:solidFill>
                <a:effectLst/>
                <a:uLnTx/>
                <a:uFillTx/>
                <a:latin typeface="+mn-lt"/>
                <a:ea typeface="+mn-ea"/>
                <a:cs typeface="Segoe UI"/>
              </a:rPr>
              <a:t>(New)</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DE | AI Apps and Agents </a:t>
            </a:r>
            <a:r>
              <a:rPr kumimoji="0" lang="en-US" sz="900" b="0" i="0" u="none" strike="noStrike" kern="1200" cap="none" spc="0" normalizeH="0" baseline="0" noProof="0">
                <a:ln>
                  <a:noFill/>
                </a:ln>
                <a:solidFill>
                  <a:srgbClr val="243A5E"/>
                </a:solidFill>
                <a:effectLst/>
                <a:uLnTx/>
                <a:uFillTx/>
                <a:latin typeface="+mn-lt"/>
                <a:ea typeface="+mn-ea"/>
                <a:cs typeface="Segoe UI"/>
              </a:rPr>
              <a:t>(New) </a:t>
            </a:r>
            <a:r>
              <a:rPr kumimoji="0" lang="en-US" sz="1000" b="0" i="0" u="none" strike="noStrike" kern="1200" cap="none" spc="0" normalizeH="0" baseline="0" noProof="0">
                <a:ln>
                  <a:noFill/>
                </a:ln>
                <a:solidFill>
                  <a:srgbClr val="000000"/>
                </a:solidFill>
                <a:effectLst/>
                <a:uLnTx/>
                <a:uFillTx/>
                <a:latin typeface="+mn-lt"/>
                <a:ea typeface="+mn-ea"/>
                <a:cs typeface="Segoe UI"/>
              </a:rPr>
              <a:t>Includes Catalyst</a:t>
            </a:r>
          </a:p>
        </p:txBody>
      </p:sp>
      <p:sp>
        <p:nvSpPr>
          <p:cNvPr id="17" name="Text Placeholder 35">
            <a:extLst>
              <a:ext uri="{FF2B5EF4-FFF2-40B4-BE49-F238E27FC236}">
                <a16:creationId xmlns:a16="http://schemas.microsoft.com/office/drawing/2014/main" id="{B22AF096-D4D8-B8B4-A558-C7AE5F14CAB7}"/>
              </a:ext>
            </a:extLst>
          </p:cNvPr>
          <p:cNvSpPr txBox="1">
            <a:spLocks/>
          </p:cNvSpPr>
          <p:nvPr/>
        </p:nvSpPr>
        <p:spPr>
          <a:xfrm>
            <a:off x="7782424" y="1387080"/>
            <a:ext cx="1874186" cy="142532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mn-lt"/>
                <a:ea typeface="+mn-ea"/>
                <a:cs typeface="Segoe UI"/>
              </a:rPr>
              <a:t>AI Landing Zone (Foundry Golden Path)</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mn-lt"/>
                <a:ea typeface="+mn-ea"/>
                <a:cs typeface="Segoe UI"/>
              </a:rPr>
              <a:t>Gen AI Assistants</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mn-lt"/>
                <a:ea typeface="+mn-ea"/>
                <a:cs typeface="Segoe UI"/>
              </a:rPr>
              <a:t>NL2SQL</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mn-lt"/>
                <a:ea typeface="+mn-ea"/>
                <a:cs typeface="Segoe UI"/>
              </a:rPr>
              <a:t>Agentic RAG</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mn-lt"/>
                <a:ea typeface="+mn-ea"/>
                <a:cs typeface="Segoe UI"/>
              </a:rPr>
              <a:t>Multimodal RAG</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mn-lt"/>
                <a:ea typeface="+mn-ea"/>
                <a:cs typeface="Segoe UI"/>
              </a:rPr>
              <a:t>Advanced Document Processing </a:t>
            </a:r>
            <a:r>
              <a:rPr kumimoji="0" lang="en-US" sz="900" b="0" i="0" u="none" strike="noStrike" kern="1200" cap="none" spc="0" normalizeH="0" baseline="0" noProof="0">
                <a:ln>
                  <a:noFill/>
                </a:ln>
                <a:solidFill>
                  <a:srgbClr val="243A5E"/>
                </a:solidFill>
                <a:effectLst/>
                <a:uLnTx/>
                <a:uFillTx/>
                <a:latin typeface="+mn-lt"/>
                <a:ea typeface="+mn-ea"/>
                <a:cs typeface="Segoe UI"/>
              </a:rPr>
              <a:t>(New)</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mn-lt"/>
                <a:ea typeface="+mn-ea"/>
                <a:cs typeface="Segoe UI"/>
              </a:rPr>
              <a:t>Finetuning </a:t>
            </a:r>
            <a:r>
              <a:rPr kumimoji="0" lang="en-US" sz="900" b="0" i="0" u="none" strike="noStrike" kern="1200" cap="none" spc="0" normalizeH="0" baseline="0" noProof="0">
                <a:ln>
                  <a:noFill/>
                </a:ln>
                <a:solidFill>
                  <a:srgbClr val="243A5E"/>
                </a:solidFill>
                <a:effectLst/>
                <a:uLnTx/>
                <a:uFillTx/>
                <a:latin typeface="+mn-lt"/>
                <a:ea typeface="+mn-ea"/>
                <a:cs typeface="Segoe UI"/>
              </a:rPr>
              <a:t>(New) </a:t>
            </a:r>
            <a:endParaRPr kumimoji="0" lang="en-US" sz="900" b="0" i="0" u="none" strike="noStrike" kern="1200" cap="none" spc="0" normalizeH="0" baseline="0" noProof="0">
              <a:ln>
                <a:noFill/>
              </a:ln>
              <a:solidFill>
                <a:srgbClr val="000000"/>
              </a:solidFill>
              <a:effectLst/>
              <a:uLnTx/>
              <a:uFillTx/>
              <a:latin typeface="+mn-lt"/>
              <a:ea typeface="+mn-ea"/>
              <a:cs typeface="Segoe UI"/>
            </a:endParaRP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mn-lt"/>
                <a:ea typeface="+mn-ea"/>
                <a:cs typeface="Segoe UI"/>
              </a:rPr>
              <a:t>Multi-Agent </a:t>
            </a:r>
            <a:r>
              <a:rPr kumimoji="0" lang="en-US" sz="900" b="0" i="0" u="none" strike="noStrike" kern="1200" cap="none" spc="0" normalizeH="0" baseline="0" noProof="0">
                <a:ln>
                  <a:noFill/>
                </a:ln>
                <a:solidFill>
                  <a:srgbClr val="243A5E"/>
                </a:solidFill>
                <a:effectLst/>
                <a:uLnTx/>
                <a:uFillTx/>
                <a:latin typeface="+mn-lt"/>
                <a:ea typeface="+mn-ea"/>
                <a:cs typeface="Segoe UI"/>
              </a:rPr>
              <a:t>(New) </a:t>
            </a:r>
            <a:endParaRPr kumimoji="0" lang="en-US" sz="900" b="0" i="0" u="none" strike="noStrike" kern="1200" cap="none" spc="0" normalizeH="0" baseline="0" noProof="0">
              <a:ln>
                <a:noFill/>
              </a:ln>
              <a:solidFill>
                <a:srgbClr val="000000"/>
              </a:solidFill>
              <a:effectLst/>
              <a:uLnTx/>
              <a:uFillTx/>
              <a:latin typeface="+mn-lt"/>
              <a:ea typeface="+mn-ea"/>
              <a:cs typeface="Segoe UI"/>
            </a:endParaRPr>
          </a:p>
        </p:txBody>
      </p:sp>
      <p:sp>
        <p:nvSpPr>
          <p:cNvPr id="18" name="Text Placeholder 35">
            <a:extLst>
              <a:ext uri="{FF2B5EF4-FFF2-40B4-BE49-F238E27FC236}">
                <a16:creationId xmlns:a16="http://schemas.microsoft.com/office/drawing/2014/main" id="{9591D4D3-50E7-36A5-AA68-A44DEF3A0028}"/>
              </a:ext>
            </a:extLst>
          </p:cNvPr>
          <p:cNvSpPr txBox="1">
            <a:spLocks/>
          </p:cNvSpPr>
          <p:nvPr/>
        </p:nvSpPr>
        <p:spPr>
          <a:xfrm>
            <a:off x="9769951" y="1381885"/>
            <a:ext cx="1874186" cy="142532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Evolve GenAI Assistants to Agentic Apps</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Establish AI Gateway</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Drive GenAI Ops Maturity</a:t>
            </a:r>
          </a:p>
        </p:txBody>
      </p:sp>
      <p:sp>
        <p:nvSpPr>
          <p:cNvPr id="19" name="Text Placeholder 35">
            <a:extLst>
              <a:ext uri="{FF2B5EF4-FFF2-40B4-BE49-F238E27FC236}">
                <a16:creationId xmlns:a16="http://schemas.microsoft.com/office/drawing/2014/main" id="{24745C80-ED11-442B-610F-95E518CF4AC4}"/>
              </a:ext>
            </a:extLst>
          </p:cNvPr>
          <p:cNvSpPr txBox="1">
            <a:spLocks/>
          </p:cNvSpPr>
          <p:nvPr/>
        </p:nvSpPr>
        <p:spPr>
          <a:xfrm>
            <a:off x="536293" y="2931475"/>
            <a:ext cx="2882043" cy="1427231"/>
          </a:xfrm>
          <a:prstGeom prst="roundRect">
            <a:avLst>
              <a:gd name="adj" fmla="val 8152"/>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Win developers with GitHub and </a:t>
            </a:r>
            <a:b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drive to Azure</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mn-lt"/>
                <a:ea typeface="+mn-ea"/>
                <a:cs typeface="Segoe UI" pitchFamily="34" charset="0"/>
              </a:rPr>
              <a:t>(Hero Products: GitHub Enterprise, </a:t>
            </a:r>
            <a:br>
              <a:rPr kumimoji="0" lang="en-US" sz="1050" b="0" i="0" u="none" strike="noStrike" kern="1200" cap="none" spc="0" normalizeH="0" baseline="0" noProof="0">
                <a:ln>
                  <a:noFill/>
                </a:ln>
                <a:solidFill>
                  <a:srgbClr val="000000"/>
                </a:solidFill>
                <a:effectLst/>
                <a:uLnTx/>
                <a:uFillTx/>
                <a:latin typeface="+mn-lt"/>
                <a:ea typeface="+mn-ea"/>
                <a:cs typeface="Segoe UI" pitchFamily="34" charset="0"/>
              </a:rPr>
            </a:br>
            <a:r>
              <a:rPr kumimoji="0" lang="en-US" sz="1050" b="0" i="0" u="none" strike="noStrike" kern="1200" cap="none" spc="0" normalizeH="0" baseline="0" noProof="0">
                <a:ln>
                  <a:noFill/>
                </a:ln>
                <a:solidFill>
                  <a:srgbClr val="000000"/>
                </a:solidFill>
                <a:effectLst/>
                <a:uLnTx/>
                <a:uFillTx/>
                <a:latin typeface="+mn-lt"/>
                <a:ea typeface="+mn-ea"/>
                <a:cs typeface="Segoe UI" pitchFamily="34" charset="0"/>
              </a:rPr>
              <a:t>GitHub Copilot)</a:t>
            </a:r>
          </a:p>
        </p:txBody>
      </p:sp>
      <p:sp>
        <p:nvSpPr>
          <p:cNvPr id="20" name="Text Placeholder 35">
            <a:extLst>
              <a:ext uri="{FF2B5EF4-FFF2-40B4-BE49-F238E27FC236}">
                <a16:creationId xmlns:a16="http://schemas.microsoft.com/office/drawing/2014/main" id="{959B4887-1FDE-1E52-54F0-5B40FD97FB1F}"/>
              </a:ext>
            </a:extLst>
          </p:cNvPr>
          <p:cNvSpPr txBox="1">
            <a:spLocks/>
          </p:cNvSpPr>
          <p:nvPr/>
        </p:nvSpPr>
        <p:spPr>
          <a:xfrm>
            <a:off x="3547909" y="2923318"/>
            <a:ext cx="2169323" cy="143031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pitchFamily="34" charset="0"/>
              </a:rPr>
              <a:t>Land GitHub Copilot with every developer</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pitchFamily="34" charset="0"/>
              </a:rPr>
              <a:t>Drive Agentic DevOps with GitHub Enterprise Platform</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pitchFamily="34" charset="0"/>
              </a:rPr>
              <a:t>GitHub &amp; Azure Connected Dev Experience</a:t>
            </a:r>
          </a:p>
        </p:txBody>
      </p:sp>
      <p:sp>
        <p:nvSpPr>
          <p:cNvPr id="21" name="Text Placeholder 35">
            <a:extLst>
              <a:ext uri="{FF2B5EF4-FFF2-40B4-BE49-F238E27FC236}">
                <a16:creationId xmlns:a16="http://schemas.microsoft.com/office/drawing/2014/main" id="{FD70EE29-2F86-EBA9-BD49-3C966FB1BFC1}"/>
              </a:ext>
            </a:extLst>
          </p:cNvPr>
          <p:cNvSpPr txBox="1">
            <a:spLocks/>
          </p:cNvSpPr>
          <p:nvPr/>
        </p:nvSpPr>
        <p:spPr>
          <a:xfrm>
            <a:off x="5804226" y="2923318"/>
            <a:ext cx="1874186" cy="1435388"/>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EDE | GitHub</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DE | Accelerate Developer productivity</a:t>
            </a:r>
          </a:p>
        </p:txBody>
      </p:sp>
      <p:sp>
        <p:nvSpPr>
          <p:cNvPr id="22" name="Text Placeholder 35">
            <a:extLst>
              <a:ext uri="{FF2B5EF4-FFF2-40B4-BE49-F238E27FC236}">
                <a16:creationId xmlns:a16="http://schemas.microsoft.com/office/drawing/2014/main" id="{22175949-0731-38BF-B9F3-3FF7E70D4B14}"/>
              </a:ext>
            </a:extLst>
          </p:cNvPr>
          <p:cNvSpPr txBox="1">
            <a:spLocks/>
          </p:cNvSpPr>
          <p:nvPr/>
        </p:nvSpPr>
        <p:spPr>
          <a:xfrm>
            <a:off x="7782424" y="2918240"/>
            <a:ext cx="1874186" cy="1435388"/>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algn="l" defTabSz="932742" rtl="0" eaLnBrk="1" fontAlgn="base" latinLnBrk="0" hangingPunct="1">
              <a:lnSpc>
                <a:spcPct val="100000"/>
              </a:lnSpc>
              <a:spcBef>
                <a:spcPts val="0"/>
              </a:spcBef>
              <a:spcAft>
                <a:spcPts val="0"/>
              </a:spcAft>
              <a:buClr>
                <a:srgbClr val="000000"/>
              </a:buClr>
              <a:buSzTx/>
              <a:tabLst>
                <a:tab pos="2005013" algn="l"/>
              </a:tabLst>
              <a:defRPr/>
            </a:pPr>
            <a:r>
              <a:rPr kumimoji="0" lang="en-US" sz="1000" b="0" i="1" u="none" strike="noStrike" kern="1200" cap="none" spc="0" normalizeH="0" baseline="0" noProof="0">
                <a:ln>
                  <a:noFill/>
                </a:ln>
                <a:solidFill>
                  <a:srgbClr val="000000"/>
                </a:solidFill>
                <a:effectLst/>
                <a:uLnTx/>
                <a:uFillTx/>
                <a:latin typeface="Segoe UI" panose="020B0502040204020203" pitchFamily="34" charset="0"/>
              </a:rPr>
              <a:t>In Development</a:t>
            </a:r>
          </a:p>
          <a:p>
            <a:pPr marR="0" lvl="0" algn="l" defTabSz="932742" rtl="0" eaLnBrk="1" fontAlgn="base" latinLnBrk="0" hangingPunct="1">
              <a:lnSpc>
                <a:spcPct val="100000"/>
              </a:lnSpc>
              <a:spcBef>
                <a:spcPts val="0"/>
              </a:spcBef>
              <a:spcAft>
                <a:spcPts val="0"/>
              </a:spcAft>
              <a:buClr>
                <a:srgbClr val="000000"/>
              </a:buClr>
              <a:buSzTx/>
              <a:tabLst>
                <a:tab pos="2005013" algn="l"/>
              </a:tabLst>
              <a:defRPr/>
            </a:pPr>
            <a:endParaRPr lang="en-US" sz="1000" i="1">
              <a:solidFill>
                <a:srgbClr val="000000"/>
              </a:solidFill>
              <a:latin typeface="Segoe UI" panose="020B0502040204020203" pitchFamily="34" charset="0"/>
            </a:endParaRPr>
          </a:p>
          <a:p>
            <a:pPr marR="0" lvl="0" algn="l" defTabSz="932742" rtl="0" eaLnBrk="1" fontAlgn="base" latinLnBrk="0" hangingPunct="1">
              <a:lnSpc>
                <a:spcPct val="100000"/>
              </a:lnSpc>
              <a:spcBef>
                <a:spcPts val="0"/>
              </a:spcBef>
              <a:spcAft>
                <a:spcPts val="0"/>
              </a:spcAft>
              <a:buClr>
                <a:srgbClr val="000000"/>
              </a:buClr>
              <a:buSzTx/>
              <a:tabLst>
                <a:tab pos="2005013" algn="l"/>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ndParaRP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Migration to GitHub</a:t>
            </a:r>
          </a:p>
        </p:txBody>
      </p:sp>
      <p:sp>
        <p:nvSpPr>
          <p:cNvPr id="23" name="Text Placeholder 35">
            <a:extLst>
              <a:ext uri="{FF2B5EF4-FFF2-40B4-BE49-F238E27FC236}">
                <a16:creationId xmlns:a16="http://schemas.microsoft.com/office/drawing/2014/main" id="{659AA344-9463-660B-8785-C1C8C859ADC4}"/>
              </a:ext>
            </a:extLst>
          </p:cNvPr>
          <p:cNvSpPr txBox="1">
            <a:spLocks/>
          </p:cNvSpPr>
          <p:nvPr/>
        </p:nvSpPr>
        <p:spPr>
          <a:xfrm>
            <a:off x="9769951" y="2931441"/>
            <a:ext cx="1874186" cy="142532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ADO to GitHub Migration</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Drive Agentic DevOps</a:t>
            </a:r>
          </a:p>
        </p:txBody>
      </p:sp>
      <p:sp>
        <p:nvSpPr>
          <p:cNvPr id="24" name="Text Placeholder 35">
            <a:extLst>
              <a:ext uri="{FF2B5EF4-FFF2-40B4-BE49-F238E27FC236}">
                <a16:creationId xmlns:a16="http://schemas.microsoft.com/office/drawing/2014/main" id="{1FD94235-62B4-F114-EFDF-3893D4C90EC0}"/>
              </a:ext>
            </a:extLst>
          </p:cNvPr>
          <p:cNvSpPr txBox="1">
            <a:spLocks/>
          </p:cNvSpPr>
          <p:nvPr/>
        </p:nvSpPr>
        <p:spPr>
          <a:xfrm>
            <a:off x="536293" y="4455145"/>
            <a:ext cx="2882043" cy="1430310"/>
          </a:xfrm>
          <a:prstGeom prst="roundRect">
            <a:avLst>
              <a:gd name="adj" fmla="val 8152"/>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Targeted pursuit of custom model and inferencing workloads with Foundry models and N-Series VMs</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mn-lt"/>
                <a:ea typeface="+mn-ea"/>
                <a:cs typeface="Segoe UI" pitchFamily="34" charset="0"/>
              </a:rPr>
              <a:t>(Hero Products: N-Series VMs, Microsoft Foundry, AKS)</a:t>
            </a:r>
          </a:p>
        </p:txBody>
      </p:sp>
      <p:sp>
        <p:nvSpPr>
          <p:cNvPr id="25" name="Rectangle: Rounded Corners 24">
            <a:extLst>
              <a:ext uri="{FF2B5EF4-FFF2-40B4-BE49-F238E27FC236}">
                <a16:creationId xmlns:a16="http://schemas.microsoft.com/office/drawing/2014/main" id="{69C5B064-901F-1797-4DE9-8FD06A7CF68A}"/>
              </a:ext>
              <a:ext uri="{C183D7F6-B498-43B3-948B-1728B52AA6E4}">
                <adec:decorative xmlns:adec="http://schemas.microsoft.com/office/drawing/2017/decorative" val="1"/>
              </a:ext>
            </a:extLst>
          </p:cNvPr>
          <p:cNvSpPr/>
          <p:nvPr/>
        </p:nvSpPr>
        <p:spPr bwMode="auto">
          <a:xfrm>
            <a:off x="493713" y="1350326"/>
            <a:ext cx="2967202" cy="1512684"/>
          </a:xfrm>
          <a:prstGeom prst="roundRect">
            <a:avLst>
              <a:gd name="adj" fmla="val 9231"/>
            </a:avLst>
          </a:prstGeom>
          <a:noFill/>
          <a:ln w="9525">
            <a:solidFill>
              <a:srgbClr val="15223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E0B9E841-5CEA-F92E-FBE7-6C8F83186792}"/>
              </a:ext>
              <a:ext uri="{C183D7F6-B498-43B3-948B-1728B52AA6E4}">
                <adec:decorative xmlns:adec="http://schemas.microsoft.com/office/drawing/2017/decorative" val="1"/>
              </a:ext>
            </a:extLst>
          </p:cNvPr>
          <p:cNvSpPr/>
          <p:nvPr/>
        </p:nvSpPr>
        <p:spPr bwMode="auto">
          <a:xfrm>
            <a:off x="493713" y="2893376"/>
            <a:ext cx="2967202" cy="1501450"/>
          </a:xfrm>
          <a:prstGeom prst="roundRect">
            <a:avLst>
              <a:gd name="adj" fmla="val 9231"/>
            </a:avLst>
          </a:prstGeom>
          <a:noFill/>
          <a:ln w="9525">
            <a:solidFill>
              <a:srgbClr val="15223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7" name="Text Placeholder 35">
            <a:extLst>
              <a:ext uri="{FF2B5EF4-FFF2-40B4-BE49-F238E27FC236}">
                <a16:creationId xmlns:a16="http://schemas.microsoft.com/office/drawing/2014/main" id="{78EFE835-C447-0972-F468-123FE6E5228F}"/>
              </a:ext>
            </a:extLst>
          </p:cNvPr>
          <p:cNvSpPr txBox="1">
            <a:spLocks/>
          </p:cNvSpPr>
          <p:nvPr/>
        </p:nvSpPr>
        <p:spPr>
          <a:xfrm>
            <a:off x="3547909" y="4455145"/>
            <a:ext cx="2169323" cy="143031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base" latinLnBrk="0" hangingPunct="1">
              <a:lnSpc>
                <a:spcPct val="100000"/>
              </a:lnSpc>
              <a:spcBef>
                <a:spcPts val="0"/>
              </a:spcBef>
              <a:spcAft>
                <a:spcPts val="600"/>
              </a:spcAft>
              <a:buClr>
                <a:srgbClr val="000000"/>
              </a:buClr>
              <a:buSzTx/>
              <a:buFontTx/>
              <a:buNone/>
              <a:tabLst>
                <a:tab pos="2005013" algn="l"/>
              </a:tabLst>
              <a:defRPr/>
            </a:pPr>
            <a:r>
              <a:rPr kumimoji="0" lang="en-US" sz="1000" b="0" i="1" u="none" strike="noStrike" kern="1200" cap="none" spc="0" normalizeH="0" baseline="0" noProof="0">
                <a:ln>
                  <a:noFill/>
                </a:ln>
                <a:solidFill>
                  <a:srgbClr val="000000"/>
                </a:solidFill>
                <a:effectLst/>
                <a:uLnTx/>
                <a:uFillTx/>
                <a:latin typeface="+mn-lt"/>
                <a:ea typeface="+mn-ea"/>
                <a:cs typeface="Segoe UI" pitchFamily="34" charset="0"/>
              </a:rPr>
              <a:t>SDC Prioritized</a:t>
            </a:r>
          </a:p>
          <a:p>
            <a:pPr marL="20955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pitchFamily="34" charset="0"/>
              </a:rPr>
              <a:t>Win large model customization or inferencing opportunities with Microsoft’s AI Infrastructure and Azure platform advantages</a:t>
            </a:r>
          </a:p>
        </p:txBody>
      </p:sp>
      <p:sp>
        <p:nvSpPr>
          <p:cNvPr id="28" name="Text Placeholder 35">
            <a:extLst>
              <a:ext uri="{FF2B5EF4-FFF2-40B4-BE49-F238E27FC236}">
                <a16:creationId xmlns:a16="http://schemas.microsoft.com/office/drawing/2014/main" id="{F5B0E2B8-5FCD-01A4-04AA-0A1FD9D9514D}"/>
              </a:ext>
            </a:extLst>
          </p:cNvPr>
          <p:cNvSpPr txBox="1">
            <a:spLocks/>
          </p:cNvSpPr>
          <p:nvPr/>
        </p:nvSpPr>
        <p:spPr>
          <a:xfrm>
            <a:off x="5811803" y="4469741"/>
            <a:ext cx="1874186" cy="142532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Enhanced | AI Apps and Agents </a:t>
            </a:r>
            <a:r>
              <a:rPr kumimoji="0" lang="en-US" sz="900" b="0" i="0" u="none" strike="noStrike" kern="1200" cap="none" spc="0" normalizeH="0" baseline="0" noProof="0">
                <a:ln>
                  <a:noFill/>
                </a:ln>
                <a:solidFill>
                  <a:srgbClr val="243A5E"/>
                </a:solidFill>
                <a:effectLst/>
                <a:uLnTx/>
                <a:uFillTx/>
                <a:latin typeface="+mn-lt"/>
                <a:ea typeface="+mn-ea"/>
                <a:cs typeface="Segoe UI"/>
              </a:rPr>
              <a:t>(New)</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EDE | AI Apps and Agents </a:t>
            </a:r>
            <a:r>
              <a:rPr kumimoji="0" lang="en-US" sz="900" b="0" i="0" u="none" strike="noStrike" kern="1200" cap="none" spc="0" normalizeH="0" baseline="0" noProof="0">
                <a:ln>
                  <a:noFill/>
                </a:ln>
                <a:solidFill>
                  <a:srgbClr val="243A5E"/>
                </a:solidFill>
                <a:effectLst/>
                <a:uLnTx/>
                <a:uFillTx/>
                <a:latin typeface="+mn-lt"/>
                <a:ea typeface="+mn-ea"/>
                <a:cs typeface="Segoe UI"/>
              </a:rPr>
              <a:t>(New)</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DE | AI Apps and Agents </a:t>
            </a:r>
            <a:r>
              <a:rPr kumimoji="0" lang="en-US" sz="900" b="0" i="0" u="none" strike="noStrike" kern="1200" cap="none" spc="0" normalizeH="0" baseline="0" noProof="0">
                <a:ln>
                  <a:noFill/>
                </a:ln>
                <a:solidFill>
                  <a:srgbClr val="243A5E"/>
                </a:solidFill>
                <a:effectLst/>
                <a:uLnTx/>
                <a:uFillTx/>
                <a:latin typeface="+mn-lt"/>
                <a:ea typeface="+mn-ea"/>
                <a:cs typeface="Segoe UI"/>
              </a:rPr>
              <a:t>(New) </a:t>
            </a:r>
            <a:r>
              <a:rPr kumimoji="0" lang="en-US" sz="1000" b="0" i="0" u="none" strike="noStrike" kern="1200" cap="none" spc="0" normalizeH="0" baseline="0" noProof="0">
                <a:ln>
                  <a:noFill/>
                </a:ln>
                <a:solidFill>
                  <a:srgbClr val="000000"/>
                </a:solidFill>
                <a:effectLst/>
                <a:uLnTx/>
                <a:uFillTx/>
                <a:latin typeface="+mn-lt"/>
                <a:ea typeface="+mn-ea"/>
                <a:cs typeface="Segoe UI"/>
              </a:rPr>
              <a:t>Includes Catalyst</a:t>
            </a:r>
          </a:p>
        </p:txBody>
      </p:sp>
      <p:sp>
        <p:nvSpPr>
          <p:cNvPr id="29" name="Text Placeholder 35">
            <a:extLst>
              <a:ext uri="{FF2B5EF4-FFF2-40B4-BE49-F238E27FC236}">
                <a16:creationId xmlns:a16="http://schemas.microsoft.com/office/drawing/2014/main" id="{321C5C5D-F6CF-A904-47F5-5A2625B1712D}"/>
              </a:ext>
            </a:extLst>
          </p:cNvPr>
          <p:cNvSpPr txBox="1">
            <a:spLocks/>
          </p:cNvSpPr>
          <p:nvPr/>
        </p:nvSpPr>
        <p:spPr>
          <a:xfrm>
            <a:off x="7782424" y="4469741"/>
            <a:ext cx="1874186" cy="142532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AI Landing Zone (Foundry Golden Path)</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Finetuning </a:t>
            </a:r>
            <a:r>
              <a:rPr kumimoji="0" lang="en-US" sz="1000" b="0" i="0" u="none" strike="noStrike" kern="1200" cap="none" spc="0" normalizeH="0" baseline="0" noProof="0">
                <a:ln>
                  <a:noFill/>
                </a:ln>
                <a:solidFill>
                  <a:srgbClr val="243A5E"/>
                </a:solidFill>
                <a:effectLst/>
                <a:uLnTx/>
                <a:uFillTx/>
                <a:latin typeface="Segoe UI" panose="020B0502040204020203" pitchFamily="34" charset="0"/>
              </a:rPr>
              <a:t>(New)</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ndParaRPr>
          </a:p>
        </p:txBody>
      </p:sp>
      <p:sp>
        <p:nvSpPr>
          <p:cNvPr id="30" name="Text Placeholder 35">
            <a:extLst>
              <a:ext uri="{FF2B5EF4-FFF2-40B4-BE49-F238E27FC236}">
                <a16:creationId xmlns:a16="http://schemas.microsoft.com/office/drawing/2014/main" id="{0D4888B2-AEA7-649F-D341-979C195ECD38}"/>
              </a:ext>
            </a:extLst>
          </p:cNvPr>
          <p:cNvSpPr txBox="1">
            <a:spLocks/>
          </p:cNvSpPr>
          <p:nvPr/>
        </p:nvSpPr>
        <p:spPr>
          <a:xfrm>
            <a:off x="9760622" y="4480997"/>
            <a:ext cx="1874186" cy="142532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2005013" algn="l"/>
              </a:tabLst>
              <a:defRPr/>
            </a:pPr>
            <a:r>
              <a:rPr kumimoji="0" lang="en-GB" sz="1000" b="0" i="0" u="none" strike="noStrike" kern="1200" cap="none" spc="0" normalizeH="0" baseline="0" noProof="0">
                <a:ln>
                  <a:noFill/>
                </a:ln>
                <a:solidFill>
                  <a:srgbClr val="000000"/>
                </a:solidFill>
                <a:effectLst/>
                <a:uLnTx/>
                <a:uFillTx/>
                <a:latin typeface="Segoe UI" panose="020B0502040204020203" pitchFamily="34" charset="0"/>
              </a:rPr>
              <a:t>Run Inferencing models with Azure Container Apps Serverless GPU</a:t>
            </a:r>
          </a:p>
        </p:txBody>
      </p:sp>
      <p:sp>
        <p:nvSpPr>
          <p:cNvPr id="31" name="TextBox 30">
            <a:extLst>
              <a:ext uri="{FF2B5EF4-FFF2-40B4-BE49-F238E27FC236}">
                <a16:creationId xmlns:a16="http://schemas.microsoft.com/office/drawing/2014/main" id="{1FB16337-4114-5E66-73FC-D8297EBB867C}"/>
              </a:ext>
            </a:extLst>
          </p:cNvPr>
          <p:cNvSpPr txBox="1"/>
          <p:nvPr/>
        </p:nvSpPr>
        <p:spPr>
          <a:xfrm>
            <a:off x="5804226" y="5992028"/>
            <a:ext cx="1874186" cy="400110"/>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tab pos="2005013" algn="l"/>
              </a:tabLst>
              <a:defRPr/>
            </a:pPr>
            <a:r>
              <a:rPr kumimoji="0" lang="en-US" sz="1000" b="0" i="0" u="none" strike="noStrike" kern="1200" cap="none" spc="0" normalizeH="0" baseline="0" noProof="0">
                <a:ln>
                  <a:noFill/>
                </a:ln>
                <a:solidFill>
                  <a:srgbClr val="000000"/>
                </a:solidFill>
                <a:effectLst/>
                <a:uLnTx/>
                <a:uFillTx/>
                <a:ea typeface="+mn-ea"/>
                <a:cs typeface="Segoe UI Semibold"/>
                <a:hlinkClick r:id="rId3"/>
              </a:rPr>
              <a:t>Cloud and AI Platforms VAS Offers and VBDs.pptx</a:t>
            </a:r>
            <a:endParaRPr kumimoji="0" lang="en-US" sz="1000" b="0" i="0" u="none" strike="noStrike" kern="1200" cap="none" spc="0" normalizeH="0" baseline="0" noProof="0">
              <a:ln>
                <a:noFill/>
              </a:ln>
              <a:solidFill>
                <a:srgbClr val="000000"/>
              </a:solidFill>
              <a:effectLst/>
              <a:uLnTx/>
              <a:uFillTx/>
              <a:ea typeface="+mn-ea"/>
              <a:cs typeface="Segoe Sans Text"/>
            </a:endParaRPr>
          </a:p>
        </p:txBody>
      </p:sp>
      <p:sp>
        <p:nvSpPr>
          <p:cNvPr id="32" name="Rectangle 1">
            <a:extLst>
              <a:ext uri="{FF2B5EF4-FFF2-40B4-BE49-F238E27FC236}">
                <a16:creationId xmlns:a16="http://schemas.microsoft.com/office/drawing/2014/main" id="{DF562E7E-920C-04C4-C16D-5D32D0214434}"/>
              </a:ext>
            </a:extLst>
          </p:cNvPr>
          <p:cNvSpPr>
            <a:spLocks noChangeArrowheads="1"/>
          </p:cNvSpPr>
          <p:nvPr/>
        </p:nvSpPr>
        <p:spPr bwMode="auto">
          <a:xfrm>
            <a:off x="7782424" y="5992028"/>
            <a:ext cx="1874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ea typeface="+mn-ea"/>
                <a:cs typeface="+mn-cs"/>
                <a:hlinkClick r:id="rId4"/>
              </a:rPr>
              <a:t>Cloud Accelerate Factory - Engagement Guide.pptx</a:t>
            </a:r>
            <a:endParaRPr kumimoji="0" lang="en-US" altLang="en-US" sz="1000" b="0" i="0" u="none" strike="noStrike" kern="1200" cap="none" spc="0" normalizeH="0" baseline="0" noProof="0">
              <a:ln>
                <a:noFill/>
              </a:ln>
              <a:solidFill>
                <a:srgbClr val="000000"/>
              </a:solidFill>
              <a:effectLst/>
              <a:uLnTx/>
              <a:uFillTx/>
              <a:ea typeface="+mn-ea"/>
              <a:cs typeface="+mn-cs"/>
            </a:endParaRPr>
          </a:p>
        </p:txBody>
      </p:sp>
      <p:sp>
        <p:nvSpPr>
          <p:cNvPr id="33" name="TextBox 32">
            <a:extLst>
              <a:ext uri="{FF2B5EF4-FFF2-40B4-BE49-F238E27FC236}">
                <a16:creationId xmlns:a16="http://schemas.microsoft.com/office/drawing/2014/main" id="{BE333571-E148-8B10-E807-461C8A326BEB}"/>
              </a:ext>
            </a:extLst>
          </p:cNvPr>
          <p:cNvSpPr txBox="1"/>
          <p:nvPr/>
        </p:nvSpPr>
        <p:spPr>
          <a:xfrm>
            <a:off x="11057251" y="6038722"/>
            <a:ext cx="914400"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ea typeface="+mn-ea"/>
                <a:cs typeface="+mn-cs"/>
              </a:rPr>
              <a:t>SME&amp;C</a:t>
            </a:r>
          </a:p>
        </p:txBody>
      </p:sp>
      <p:sp>
        <p:nvSpPr>
          <p:cNvPr id="34" name="Text Placeholder 35">
            <a:extLst>
              <a:ext uri="{FF2B5EF4-FFF2-40B4-BE49-F238E27FC236}">
                <a16:creationId xmlns:a16="http://schemas.microsoft.com/office/drawing/2014/main" id="{658638E7-CA3E-AB12-E699-CDDCE51A510E}"/>
              </a:ext>
            </a:extLst>
          </p:cNvPr>
          <p:cNvSpPr txBox="1">
            <a:spLocks/>
          </p:cNvSpPr>
          <p:nvPr/>
        </p:nvSpPr>
        <p:spPr>
          <a:xfrm>
            <a:off x="590443" y="1396173"/>
            <a:ext cx="2882043" cy="1440446"/>
          </a:xfrm>
          <a:prstGeom prst="roundRect">
            <a:avLst>
              <a:gd name="adj" fmla="val 8152"/>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Win AIDWs and establish the </a:t>
            </a:r>
            <a:br>
              <a:rPr kumimoji="0" lang="en-US" sz="120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20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AI Platform</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rPr>
              <a:t>(Hero Products: Microsoft Foundry, </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rPr>
              <a:t>Copilot Studio, AKS, App Service, Integration Services, Cosmos, SQL DB, </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rPr>
              <a:t>PG SQL)</a:t>
            </a:r>
          </a:p>
        </p:txBody>
      </p:sp>
      <p:sp>
        <p:nvSpPr>
          <p:cNvPr id="35" name="Text Placeholder 35">
            <a:extLst>
              <a:ext uri="{FF2B5EF4-FFF2-40B4-BE49-F238E27FC236}">
                <a16:creationId xmlns:a16="http://schemas.microsoft.com/office/drawing/2014/main" id="{EB5F6C4A-4BCC-89F5-2D8C-3D34EE597271}"/>
              </a:ext>
            </a:extLst>
          </p:cNvPr>
          <p:cNvSpPr txBox="1">
            <a:spLocks/>
          </p:cNvSpPr>
          <p:nvPr/>
        </p:nvSpPr>
        <p:spPr>
          <a:xfrm>
            <a:off x="3602059" y="1391513"/>
            <a:ext cx="2189008" cy="143031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rPr>
              <a:t>Build AI Apps and Agents using repeatable IP to deliver high impact use cases</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rPr>
              <a:t>Win the complete AI Platform including Data, Apps and Security</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rPr>
              <a:t>Scale AI platforms with integration, management, GenAI Ops, security &amp; governance</a:t>
            </a:r>
          </a:p>
        </p:txBody>
      </p:sp>
      <p:sp>
        <p:nvSpPr>
          <p:cNvPr id="36" name="Text Placeholder 35">
            <a:extLst>
              <a:ext uri="{FF2B5EF4-FFF2-40B4-BE49-F238E27FC236}">
                <a16:creationId xmlns:a16="http://schemas.microsoft.com/office/drawing/2014/main" id="{8A89E1E0-BD8E-60DB-3AA3-1F2B2CA19E88}"/>
              </a:ext>
            </a:extLst>
          </p:cNvPr>
          <p:cNvSpPr txBox="1">
            <a:spLocks/>
          </p:cNvSpPr>
          <p:nvPr/>
        </p:nvSpPr>
        <p:spPr>
          <a:xfrm>
            <a:off x="5878061" y="1381885"/>
            <a:ext cx="1874186" cy="142532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Enhanced | AI Apps and Agents </a:t>
            </a:r>
            <a:r>
              <a:rPr kumimoji="0" lang="en-US" sz="900" b="0" i="0" u="none" strike="noStrike" kern="1200" cap="none" spc="0" normalizeH="0" baseline="0" noProof="0">
                <a:ln>
                  <a:noFill/>
                </a:ln>
                <a:solidFill>
                  <a:srgbClr val="243A5E"/>
                </a:solidFill>
                <a:effectLst/>
                <a:uLnTx/>
                <a:uFillTx/>
                <a:latin typeface="Segoe UI" panose="020B0502040204020203" pitchFamily="34" charset="0"/>
              </a:rPr>
              <a:t>(New)</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EDE | AI Apps and Agents </a:t>
            </a:r>
            <a:r>
              <a:rPr kumimoji="0" lang="en-US" sz="900" b="0" i="0" u="none" strike="noStrike" kern="1200" cap="none" spc="0" normalizeH="0" baseline="0" noProof="0">
                <a:ln>
                  <a:noFill/>
                </a:ln>
                <a:solidFill>
                  <a:srgbClr val="243A5E"/>
                </a:solidFill>
                <a:effectLst/>
                <a:uLnTx/>
                <a:uFillTx/>
                <a:latin typeface="Segoe UI" panose="020B0502040204020203" pitchFamily="34" charset="0"/>
              </a:rPr>
              <a:t>(New)</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DE | AI Apps and Agents </a:t>
            </a:r>
            <a:r>
              <a:rPr kumimoji="0" lang="en-US" sz="900" b="0" i="0" u="none" strike="noStrike" kern="1200" cap="none" spc="0" normalizeH="0" baseline="0" noProof="0">
                <a:ln>
                  <a:noFill/>
                </a:ln>
                <a:solidFill>
                  <a:srgbClr val="243A5E"/>
                </a:solidFill>
                <a:effectLst/>
                <a:uLnTx/>
                <a:uFillTx/>
                <a:latin typeface="Segoe UI" panose="020B0502040204020203" pitchFamily="34" charset="0"/>
              </a:rPr>
              <a:t>(New) </a:t>
            </a: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Includes Catalyst</a:t>
            </a:r>
          </a:p>
        </p:txBody>
      </p:sp>
      <p:sp>
        <p:nvSpPr>
          <p:cNvPr id="37" name="Text Placeholder 35">
            <a:extLst>
              <a:ext uri="{FF2B5EF4-FFF2-40B4-BE49-F238E27FC236}">
                <a16:creationId xmlns:a16="http://schemas.microsoft.com/office/drawing/2014/main" id="{50161536-9929-9918-EF99-1591E302B240}"/>
              </a:ext>
            </a:extLst>
          </p:cNvPr>
          <p:cNvSpPr txBox="1">
            <a:spLocks/>
          </p:cNvSpPr>
          <p:nvPr/>
        </p:nvSpPr>
        <p:spPr>
          <a:xfrm>
            <a:off x="7836574" y="1387080"/>
            <a:ext cx="1874186" cy="142532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rPr>
              <a:t>AI Landing Zone (Foundry Golden Path)</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rPr>
              <a:t>Gen AI Assistants</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rPr>
              <a:t>NL2SQL</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rPr>
              <a:t>Agentic RAG</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rPr>
              <a:t>Multimodal RAG</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rPr>
              <a:t>Advanced Document Processing </a:t>
            </a:r>
            <a:r>
              <a:rPr kumimoji="0" lang="en-US" sz="900" b="0" i="0" u="none" strike="noStrike" kern="1200" cap="none" spc="0" normalizeH="0" baseline="0" noProof="0">
                <a:ln>
                  <a:noFill/>
                </a:ln>
                <a:solidFill>
                  <a:srgbClr val="243A5E"/>
                </a:solidFill>
                <a:effectLst/>
                <a:uLnTx/>
                <a:uFillTx/>
                <a:latin typeface="Segoe UI" panose="020B0502040204020203" pitchFamily="34" charset="0"/>
              </a:rPr>
              <a:t>(New)</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rPr>
              <a:t>Finetuning </a:t>
            </a:r>
            <a:r>
              <a:rPr kumimoji="0" lang="en-US" sz="900" b="0" i="0" u="none" strike="noStrike" kern="1200" cap="none" spc="0" normalizeH="0" baseline="0" noProof="0">
                <a:ln>
                  <a:noFill/>
                </a:ln>
                <a:solidFill>
                  <a:srgbClr val="243A5E"/>
                </a:solidFill>
                <a:effectLst/>
                <a:uLnTx/>
                <a:uFillTx/>
                <a:latin typeface="Segoe UI" panose="020B0502040204020203" pitchFamily="34" charset="0"/>
              </a:rPr>
              <a:t>(New) </a:t>
            </a:r>
            <a:endParaRPr kumimoji="0" lang="en-US" sz="900" b="0" i="0" u="none" strike="noStrike" kern="1200" cap="none" spc="0" normalizeH="0" baseline="0" noProof="0">
              <a:ln>
                <a:noFill/>
              </a:ln>
              <a:solidFill>
                <a:srgbClr val="000000"/>
              </a:solidFill>
              <a:effectLst/>
              <a:uLnTx/>
              <a:uFillTx/>
              <a:latin typeface="Segoe UI" panose="020B0502040204020203" pitchFamily="34" charset="0"/>
            </a:endParaRP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rPr>
              <a:t>Multi-Agent </a:t>
            </a:r>
            <a:r>
              <a:rPr kumimoji="0" lang="en-US" sz="900" b="0" i="0" u="none" strike="noStrike" kern="1200" cap="none" spc="0" normalizeH="0" baseline="0" noProof="0">
                <a:ln>
                  <a:noFill/>
                </a:ln>
                <a:solidFill>
                  <a:srgbClr val="243A5E"/>
                </a:solidFill>
                <a:effectLst/>
                <a:uLnTx/>
                <a:uFillTx/>
                <a:latin typeface="Segoe UI" panose="020B0502040204020203" pitchFamily="34" charset="0"/>
              </a:rPr>
              <a:t>(New) </a:t>
            </a:r>
            <a:endParaRPr kumimoji="0" lang="en-US" sz="900" b="0" i="0" u="none" strike="noStrike" kern="1200" cap="none" spc="0" normalizeH="0" baseline="0" noProof="0">
              <a:ln>
                <a:noFill/>
              </a:ln>
              <a:solidFill>
                <a:srgbClr val="000000"/>
              </a:solidFill>
              <a:effectLst/>
              <a:uLnTx/>
              <a:uFillTx/>
              <a:latin typeface="Segoe UI" panose="020B0502040204020203" pitchFamily="34" charset="0"/>
            </a:endParaRPr>
          </a:p>
        </p:txBody>
      </p:sp>
      <p:sp>
        <p:nvSpPr>
          <p:cNvPr id="38" name="Text Placeholder 35">
            <a:extLst>
              <a:ext uri="{FF2B5EF4-FFF2-40B4-BE49-F238E27FC236}">
                <a16:creationId xmlns:a16="http://schemas.microsoft.com/office/drawing/2014/main" id="{C84B7992-8B30-EC3C-0A51-3A0442DFEAC6}"/>
              </a:ext>
            </a:extLst>
          </p:cNvPr>
          <p:cNvSpPr txBox="1">
            <a:spLocks/>
          </p:cNvSpPr>
          <p:nvPr/>
        </p:nvSpPr>
        <p:spPr>
          <a:xfrm>
            <a:off x="9824101" y="1381885"/>
            <a:ext cx="1874186" cy="142532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Evolve GenAI Assistants to Agentic Apps</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Establish AI Gateway</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Drive GenAI Ops Maturity</a:t>
            </a:r>
          </a:p>
        </p:txBody>
      </p:sp>
      <p:sp>
        <p:nvSpPr>
          <p:cNvPr id="39" name="Text Placeholder 35">
            <a:extLst>
              <a:ext uri="{FF2B5EF4-FFF2-40B4-BE49-F238E27FC236}">
                <a16:creationId xmlns:a16="http://schemas.microsoft.com/office/drawing/2014/main" id="{96FEE66A-D2EF-0398-97BD-ECAB180B84F9}"/>
              </a:ext>
            </a:extLst>
          </p:cNvPr>
          <p:cNvSpPr txBox="1">
            <a:spLocks/>
          </p:cNvSpPr>
          <p:nvPr/>
        </p:nvSpPr>
        <p:spPr>
          <a:xfrm>
            <a:off x="590443" y="2931475"/>
            <a:ext cx="2882043" cy="1427231"/>
          </a:xfrm>
          <a:prstGeom prst="roundRect">
            <a:avLst>
              <a:gd name="adj" fmla="val 8152"/>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Win developers with GitHub and </a:t>
            </a:r>
            <a:br>
              <a:rPr kumimoji="0" lang="en-US" sz="120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20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drive to Azure</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rPr>
              <a:t>(Hero Products: GitHub Enterprise, </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rPr>
              <a:t>GitHub Copilot)</a:t>
            </a:r>
          </a:p>
        </p:txBody>
      </p:sp>
      <p:sp>
        <p:nvSpPr>
          <p:cNvPr id="40" name="Text Placeholder 35">
            <a:extLst>
              <a:ext uri="{FF2B5EF4-FFF2-40B4-BE49-F238E27FC236}">
                <a16:creationId xmlns:a16="http://schemas.microsoft.com/office/drawing/2014/main" id="{101F860E-AF78-0A5D-764D-F6F9A77F59C6}"/>
              </a:ext>
            </a:extLst>
          </p:cNvPr>
          <p:cNvSpPr txBox="1">
            <a:spLocks/>
          </p:cNvSpPr>
          <p:nvPr/>
        </p:nvSpPr>
        <p:spPr>
          <a:xfrm>
            <a:off x="3602059" y="2923318"/>
            <a:ext cx="2169323" cy="143031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Land GitHub Copilot with every developer</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Drive Agentic DevOps with GitHub Enterprise Platform</a:t>
            </a:r>
          </a:p>
          <a:p>
            <a:pPr marL="15240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GitHub &amp; Azure Connected Dev Experience</a:t>
            </a:r>
          </a:p>
        </p:txBody>
      </p:sp>
      <p:sp>
        <p:nvSpPr>
          <p:cNvPr id="41" name="Text Placeholder 35">
            <a:extLst>
              <a:ext uri="{FF2B5EF4-FFF2-40B4-BE49-F238E27FC236}">
                <a16:creationId xmlns:a16="http://schemas.microsoft.com/office/drawing/2014/main" id="{20C5A5C1-3FF1-1CD1-5DED-D89092481B34}"/>
              </a:ext>
            </a:extLst>
          </p:cNvPr>
          <p:cNvSpPr txBox="1">
            <a:spLocks/>
          </p:cNvSpPr>
          <p:nvPr/>
        </p:nvSpPr>
        <p:spPr>
          <a:xfrm>
            <a:off x="5858376" y="2923318"/>
            <a:ext cx="1874186" cy="1435388"/>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EDE | GitHub</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DE | Accelerate Developer productivity</a:t>
            </a:r>
          </a:p>
        </p:txBody>
      </p:sp>
      <p:sp>
        <p:nvSpPr>
          <p:cNvPr id="42" name="Text Placeholder 35">
            <a:extLst>
              <a:ext uri="{FF2B5EF4-FFF2-40B4-BE49-F238E27FC236}">
                <a16:creationId xmlns:a16="http://schemas.microsoft.com/office/drawing/2014/main" id="{82015D4E-CE0D-DC9F-A7CD-403961D2A123}"/>
              </a:ext>
            </a:extLst>
          </p:cNvPr>
          <p:cNvSpPr txBox="1">
            <a:spLocks/>
          </p:cNvSpPr>
          <p:nvPr/>
        </p:nvSpPr>
        <p:spPr>
          <a:xfrm>
            <a:off x="590443" y="4455145"/>
            <a:ext cx="2882043" cy="1430310"/>
          </a:xfrm>
          <a:prstGeom prst="roundRect">
            <a:avLst>
              <a:gd name="adj" fmla="val 8152"/>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564085"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Targeted pursuit of custom model and inferencing workloads with Foundry models and N-Series VMs</a:t>
            </a:r>
          </a:p>
          <a:p>
            <a:pPr marL="0" marR="0" lvl="0" indent="0" algn="l" defTabSz="564085"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rPr>
              <a:t>(Hero Products: N-Series VMs, Microsoft Foundry, AKS)</a:t>
            </a:r>
          </a:p>
        </p:txBody>
      </p:sp>
      <p:sp>
        <p:nvSpPr>
          <p:cNvPr id="43" name="Text Placeholder 35">
            <a:extLst>
              <a:ext uri="{FF2B5EF4-FFF2-40B4-BE49-F238E27FC236}">
                <a16:creationId xmlns:a16="http://schemas.microsoft.com/office/drawing/2014/main" id="{159CDA41-DA2A-9BDC-5200-5D62D9DD3C0D}"/>
              </a:ext>
            </a:extLst>
          </p:cNvPr>
          <p:cNvSpPr txBox="1">
            <a:spLocks/>
          </p:cNvSpPr>
          <p:nvPr/>
        </p:nvSpPr>
        <p:spPr>
          <a:xfrm>
            <a:off x="3602059" y="4455145"/>
            <a:ext cx="2169323" cy="143031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54000" rIns="144000" bIns="5400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base" latinLnBrk="0" hangingPunct="1">
              <a:lnSpc>
                <a:spcPct val="100000"/>
              </a:lnSpc>
              <a:spcBef>
                <a:spcPts val="0"/>
              </a:spcBef>
              <a:spcAft>
                <a:spcPts val="600"/>
              </a:spcAft>
              <a:buClr>
                <a:srgbClr val="000000"/>
              </a:buClr>
              <a:buSzTx/>
              <a:buFontTx/>
              <a:buNone/>
              <a:tabLst>
                <a:tab pos="2005013" algn="l"/>
              </a:tabLst>
              <a:defRPr/>
            </a:pPr>
            <a:r>
              <a:rPr kumimoji="0" lang="en-US" sz="1000" b="0" i="1" u="none" strike="noStrike" kern="1200" cap="none" spc="0" normalizeH="0" baseline="0" noProof="0">
                <a:ln>
                  <a:noFill/>
                </a:ln>
                <a:solidFill>
                  <a:srgbClr val="000000"/>
                </a:solidFill>
                <a:effectLst/>
                <a:uLnTx/>
                <a:uFillTx/>
                <a:latin typeface="Segoe UI" panose="020B0502040204020203" pitchFamily="34" charset="0"/>
              </a:rPr>
              <a:t>SDC Prioritized</a:t>
            </a:r>
          </a:p>
          <a:p>
            <a:pPr marL="209550" marR="0" lvl="0" indent="-152400" algn="l" defTabSz="932742" rtl="0" eaLnBrk="1" fontAlgn="base" latinLnBrk="0" hangingPunct="1">
              <a:lnSpc>
                <a:spcPct val="100000"/>
              </a:lnSpc>
              <a:spcBef>
                <a:spcPts val="0"/>
              </a:spcBef>
              <a:spcAft>
                <a:spcPts val="600"/>
              </a:spcAft>
              <a:buClr>
                <a:srgbClr val="000000"/>
              </a:buClr>
              <a:buSzTx/>
              <a:buFont typeface="Arial"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Win large model customization or inferencing opportunities with Microsoft’s AI Infrastructure and Azure platform advantages</a:t>
            </a:r>
          </a:p>
        </p:txBody>
      </p:sp>
      <p:sp>
        <p:nvSpPr>
          <p:cNvPr id="44" name="Text Placeholder 35">
            <a:extLst>
              <a:ext uri="{FF2B5EF4-FFF2-40B4-BE49-F238E27FC236}">
                <a16:creationId xmlns:a16="http://schemas.microsoft.com/office/drawing/2014/main" id="{7B1EB226-30E1-4E37-4F69-D768675E1CB7}"/>
              </a:ext>
            </a:extLst>
          </p:cNvPr>
          <p:cNvSpPr txBox="1">
            <a:spLocks/>
          </p:cNvSpPr>
          <p:nvPr/>
        </p:nvSpPr>
        <p:spPr>
          <a:xfrm>
            <a:off x="5865953" y="4469741"/>
            <a:ext cx="1874186" cy="1425320"/>
          </a:xfrm>
          <a:prstGeom prst="roundRect">
            <a:avLst>
              <a:gd name="adj" fmla="val 81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564085" fontAlgn="base">
              <a:lnSpc>
                <a:spcPct val="100000"/>
              </a:lnSpc>
              <a:spcBef>
                <a:spcPts val="600"/>
              </a:spcBef>
              <a:spcAft>
                <a:spcPct val="0"/>
              </a:spcAft>
              <a:buClrTx/>
              <a:buSzTx/>
              <a:buFontTx/>
              <a:buNone/>
              <a:tabLst/>
              <a:defRPr kumimoji="0" sz="1200" b="0" i="0" u="none" strike="noStrike" cap="none" spc="0" normalizeH="0" baseline="0">
                <a:ln>
                  <a:noFill/>
                </a:ln>
                <a:gradFill>
                  <a:gsLst>
                    <a:gs pos="17557">
                      <a:srgbClr val="FFFFFF"/>
                    </a:gs>
                    <a:gs pos="55000">
                      <a:srgbClr val="FFFFFF"/>
                    </a:gs>
                  </a:gsLst>
                  <a:path path="circle">
                    <a:fillToRect l="100000" t="100000"/>
                  </a:path>
                </a:gradFill>
                <a:effectLst/>
                <a:uLnTx/>
                <a:uFillTx/>
                <a:latin typeface="Segoe UI Semibold"/>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Enhanced | AI Apps and Agents </a:t>
            </a:r>
            <a:r>
              <a:rPr kumimoji="0" lang="en-US" sz="900" b="0" i="0" u="none" strike="noStrike" kern="1200" cap="none" spc="0" normalizeH="0" baseline="0" noProof="0">
                <a:ln>
                  <a:noFill/>
                </a:ln>
                <a:solidFill>
                  <a:srgbClr val="243A5E"/>
                </a:solidFill>
                <a:effectLst/>
                <a:uLnTx/>
                <a:uFillTx/>
                <a:latin typeface="Segoe UI" panose="020B0502040204020203" pitchFamily="34" charset="0"/>
              </a:rPr>
              <a:t>(New)</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EDE | AI Apps and Agents </a:t>
            </a:r>
            <a:r>
              <a:rPr kumimoji="0" lang="en-US" sz="900" b="0" i="0" u="none" strike="noStrike" kern="1200" cap="none" spc="0" normalizeH="0" baseline="0" noProof="0">
                <a:ln>
                  <a:noFill/>
                </a:ln>
                <a:solidFill>
                  <a:srgbClr val="243A5E"/>
                </a:solidFill>
                <a:effectLst/>
                <a:uLnTx/>
                <a:uFillTx/>
                <a:latin typeface="Segoe UI" panose="020B0502040204020203" pitchFamily="34" charset="0"/>
              </a:rPr>
              <a:t>(New)</a:t>
            </a:r>
          </a:p>
          <a:p>
            <a:pPr marL="171450" marR="0" lvl="0" indent="-171450" algn="l" defTabSz="932742" rtl="0" eaLnBrk="1" fontAlgn="base" latinLnBrk="0" hangingPunct="1">
              <a:lnSpc>
                <a:spcPct val="100000"/>
              </a:lnSpc>
              <a:spcBef>
                <a:spcPts val="0"/>
              </a:spcBef>
              <a:spcAft>
                <a:spcPts val="0"/>
              </a:spcAft>
              <a:buClr>
                <a:srgbClr val="000000"/>
              </a:buClr>
              <a:buSzTx/>
              <a:buFont typeface="Arial,Sans-Serif" panose="020B0604020202020204" pitchFamily="34" charset="0"/>
              <a:buChar char="•"/>
              <a:tabLst>
                <a:tab pos="2005013" algn="l"/>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DE | AI Apps and Agents </a:t>
            </a:r>
            <a:r>
              <a:rPr kumimoji="0" lang="en-US" sz="900" b="0" i="0" u="none" strike="noStrike" kern="1200" cap="none" spc="0" normalizeH="0" baseline="0" noProof="0">
                <a:ln>
                  <a:noFill/>
                </a:ln>
                <a:solidFill>
                  <a:srgbClr val="243A5E"/>
                </a:solidFill>
                <a:effectLst/>
                <a:uLnTx/>
                <a:uFillTx/>
                <a:latin typeface="Segoe UI" panose="020B0502040204020203" pitchFamily="34" charset="0"/>
              </a:rPr>
              <a:t>(New) </a:t>
            </a:r>
            <a:r>
              <a:rPr kumimoji="0" lang="en-US" sz="1000" b="0" i="0" u="none" strike="noStrike" kern="1200" cap="none" spc="0" normalizeH="0" baseline="0" noProof="0">
                <a:ln>
                  <a:noFill/>
                </a:ln>
                <a:solidFill>
                  <a:srgbClr val="000000"/>
                </a:solidFill>
                <a:effectLst/>
                <a:uLnTx/>
                <a:uFillTx/>
                <a:latin typeface="Segoe UI" panose="020B0502040204020203" pitchFamily="34" charset="0"/>
              </a:rPr>
              <a:t>Includes Catalyst</a:t>
            </a:r>
          </a:p>
        </p:txBody>
      </p:sp>
    </p:spTree>
    <p:extLst>
      <p:ext uri="{BB962C8B-B14F-4D97-AF65-F5344CB8AC3E}">
        <p14:creationId xmlns:p14="http://schemas.microsoft.com/office/powerpoint/2010/main" val="1475081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DD81E-70ED-29E6-B8C3-7683F8DDF9B0}"/>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B51C94E0-5E70-6E85-C1C9-7B926015147A}"/>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Evolve GenAI assistants to Agentic Apps</a:t>
            </a:r>
          </a:p>
        </p:txBody>
      </p:sp>
      <p:sp>
        <p:nvSpPr>
          <p:cNvPr id="4" name="Slide Number Placeholder 5">
            <a:extLst>
              <a:ext uri="{FF2B5EF4-FFF2-40B4-BE49-F238E27FC236}">
                <a16:creationId xmlns:a16="http://schemas.microsoft.com/office/drawing/2014/main" id="{860BA98D-C7A4-F47B-8E1F-2AA03C03E10D}"/>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Rounded Rectangle 64">
            <a:extLst>
              <a:ext uri="{FF2B5EF4-FFF2-40B4-BE49-F238E27FC236}">
                <a16:creationId xmlns:a16="http://schemas.microsoft.com/office/drawing/2014/main" id="{2481D920-7175-FE21-5EE8-8B1D8FDC8825}"/>
              </a:ext>
              <a:ext uri="{C183D7F6-B498-43B3-948B-1728B52AA6E4}">
                <adec:decorative xmlns:adec="http://schemas.microsoft.com/office/drawing/2017/decorative" val="1"/>
              </a:ext>
            </a:extLst>
          </p:cNvPr>
          <p:cNvSpPr/>
          <p:nvPr/>
        </p:nvSpPr>
        <p:spPr bwMode="auto">
          <a:xfrm>
            <a:off x="219969" y="1501161"/>
            <a:ext cx="11824717" cy="1561472"/>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ea"/>
              <a:cs typeface="Segoe Sans Text"/>
            </a:endParaRPr>
          </a:p>
        </p:txBody>
      </p:sp>
      <p:sp>
        <p:nvSpPr>
          <p:cNvPr id="3" name="TextBox 2">
            <a:extLst>
              <a:ext uri="{FF2B5EF4-FFF2-40B4-BE49-F238E27FC236}">
                <a16:creationId xmlns:a16="http://schemas.microsoft.com/office/drawing/2014/main" id="{1CF9A975-18A9-BCE2-3E0E-EA7A3CF951BC}"/>
              </a:ext>
            </a:extLst>
          </p:cNvPr>
          <p:cNvSpPr txBox="1"/>
          <p:nvPr/>
        </p:nvSpPr>
        <p:spPr>
          <a:xfrm>
            <a:off x="639220" y="1314627"/>
            <a:ext cx="3191177" cy="362104"/>
          </a:xfrm>
          <a:prstGeom prst="roundRect">
            <a:avLst>
              <a:gd name="adj" fmla="val 50000"/>
            </a:avLst>
          </a:prstGeom>
          <a:solidFill>
            <a:srgbClr val="2A446F"/>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Description</a:t>
            </a:r>
          </a:p>
        </p:txBody>
      </p:sp>
      <p:sp>
        <p:nvSpPr>
          <p:cNvPr id="5" name="Rounded Rectangle 64">
            <a:extLst>
              <a:ext uri="{FF2B5EF4-FFF2-40B4-BE49-F238E27FC236}">
                <a16:creationId xmlns:a16="http://schemas.microsoft.com/office/drawing/2014/main" id="{FC6A2CD5-391E-3072-72C8-798312EA97E3}"/>
              </a:ext>
              <a:ext uri="{C183D7F6-B498-43B3-948B-1728B52AA6E4}">
                <adec:decorative xmlns:adec="http://schemas.microsoft.com/office/drawing/2017/decorative" val="0"/>
              </a:ext>
            </a:extLst>
          </p:cNvPr>
          <p:cNvSpPr/>
          <p:nvPr/>
        </p:nvSpPr>
        <p:spPr bwMode="auto">
          <a:xfrm>
            <a:off x="219970" y="1501160"/>
            <a:ext cx="11752060" cy="1114905"/>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a:rPr>
              <a:t>This motion guides customers to transition from using a single AI model to deploying a collaborative network of AI agents. For example, a simple chatbot can evolve into a team of agents - one managing user interactions, another querying data sources, and another executing transactions.</a:t>
            </a:r>
          </a:p>
        </p:txBody>
      </p:sp>
      <p:sp>
        <p:nvSpPr>
          <p:cNvPr id="6" name="Rounded Rectangle 64">
            <a:extLst>
              <a:ext uri="{FF2B5EF4-FFF2-40B4-BE49-F238E27FC236}">
                <a16:creationId xmlns:a16="http://schemas.microsoft.com/office/drawing/2014/main" id="{BD6B671D-41A7-3B88-B99D-E07214805FA5}"/>
              </a:ext>
              <a:ext uri="{C183D7F6-B498-43B3-948B-1728B52AA6E4}">
                <adec:decorative xmlns:adec="http://schemas.microsoft.com/office/drawing/2017/decorative" val="1"/>
              </a:ext>
            </a:extLst>
          </p:cNvPr>
          <p:cNvSpPr/>
          <p:nvPr/>
        </p:nvSpPr>
        <p:spPr bwMode="auto">
          <a:xfrm>
            <a:off x="274443" y="2556176"/>
            <a:ext cx="7253287" cy="1965324"/>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51000">
                    <a:srgbClr val="000000"/>
                  </a:gs>
                  <a:gs pos="42000">
                    <a:srgbClr val="000000"/>
                  </a:gs>
                </a:gsLst>
                <a:lin ang="0" scaled="0"/>
              </a:gradFill>
              <a:effectLst/>
              <a:uLnTx/>
              <a:uFillTx/>
              <a:latin typeface="Segoe Sans Text"/>
              <a:ea typeface="+mn-ea"/>
              <a:cs typeface="+mn-cs"/>
            </a:endParaRPr>
          </a:p>
        </p:txBody>
      </p:sp>
      <p:sp>
        <p:nvSpPr>
          <p:cNvPr id="7" name="Rounded Rectangle 64">
            <a:extLst>
              <a:ext uri="{FF2B5EF4-FFF2-40B4-BE49-F238E27FC236}">
                <a16:creationId xmlns:a16="http://schemas.microsoft.com/office/drawing/2014/main" id="{7EB2EB9B-2D58-C1BC-0D60-8D43D28A6F2E}"/>
              </a:ext>
              <a:ext uri="{C183D7F6-B498-43B3-948B-1728B52AA6E4}">
                <adec:decorative xmlns:adec="http://schemas.microsoft.com/office/drawing/2017/decorative" val="1"/>
              </a:ext>
            </a:extLst>
          </p:cNvPr>
          <p:cNvSpPr/>
          <p:nvPr/>
        </p:nvSpPr>
        <p:spPr bwMode="auto">
          <a:xfrm>
            <a:off x="261482" y="3588599"/>
            <a:ext cx="11783203" cy="2454278"/>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51000">
                    <a:srgbClr val="000000"/>
                  </a:gs>
                  <a:gs pos="42000">
                    <a:srgbClr val="000000"/>
                  </a:gs>
                </a:gsLst>
                <a:lin ang="0" scaled="0"/>
              </a:gradFill>
              <a:effectLst/>
              <a:uLnTx/>
              <a:uFillTx/>
              <a:latin typeface="Segoe Sans Text"/>
              <a:ea typeface="+mn-ea"/>
              <a:cs typeface="+mn-cs"/>
            </a:endParaRPr>
          </a:p>
        </p:txBody>
      </p:sp>
      <p:sp>
        <p:nvSpPr>
          <p:cNvPr id="9" name="TextBox 8">
            <a:extLst>
              <a:ext uri="{FF2B5EF4-FFF2-40B4-BE49-F238E27FC236}">
                <a16:creationId xmlns:a16="http://schemas.microsoft.com/office/drawing/2014/main" id="{DFBDBF0F-FE54-181D-3DFC-3E2FAA4018B2}"/>
              </a:ext>
            </a:extLst>
          </p:cNvPr>
          <p:cNvSpPr txBox="1"/>
          <p:nvPr/>
        </p:nvSpPr>
        <p:spPr>
          <a:xfrm>
            <a:off x="634505" y="3402065"/>
            <a:ext cx="3191177" cy="362104"/>
          </a:xfrm>
          <a:prstGeom prst="roundRect">
            <a:avLst>
              <a:gd name="adj" fmla="val 50000"/>
            </a:avLst>
          </a:prstGeom>
          <a:solidFill>
            <a:srgbClr val="225B62"/>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Agentic triggers</a:t>
            </a:r>
          </a:p>
        </p:txBody>
      </p:sp>
      <p:sp>
        <p:nvSpPr>
          <p:cNvPr id="10" name="Rounded Rectangle 64">
            <a:extLst>
              <a:ext uri="{FF2B5EF4-FFF2-40B4-BE49-F238E27FC236}">
                <a16:creationId xmlns:a16="http://schemas.microsoft.com/office/drawing/2014/main" id="{AAE0E826-0DD0-9002-39BF-F24C1493644C}"/>
              </a:ext>
              <a:ext uri="{C183D7F6-B498-43B3-948B-1728B52AA6E4}">
                <adec:decorative xmlns:adec="http://schemas.microsoft.com/office/drawing/2017/decorative" val="0"/>
              </a:ext>
            </a:extLst>
          </p:cNvPr>
          <p:cNvSpPr/>
          <p:nvPr/>
        </p:nvSpPr>
        <p:spPr bwMode="auto">
          <a:xfrm>
            <a:off x="219968" y="3588598"/>
            <a:ext cx="11752059" cy="1871678"/>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lt"/>
                <a:cs typeface="Segoe Sans Text"/>
              </a:rPr>
              <a:t>Customer requires scaling of AI assistants with domain expertise and task-specific skills.</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lt"/>
                <a:cs typeface="Segoe Sans Text"/>
              </a:rPr>
              <a:t>Refining business process automation strategies.</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lt"/>
                <a:cs typeface="Segoe Sans Text"/>
              </a:rPr>
              <a:t>Automating complex workflows with minimal human intervention.</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lt"/>
                <a:cs typeface="Segoe Sans Text"/>
              </a:rPr>
              <a:t>Using GenAI models for analytics and research.</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lt"/>
                <a:cs typeface="Segoe Sans Text"/>
              </a:rPr>
              <a:t>Integrating cross-business functions into AI chatbots or managing multiple domains.</a:t>
            </a:r>
          </a:p>
        </p:txBody>
      </p:sp>
    </p:spTree>
    <p:extLst>
      <p:ext uri="{BB962C8B-B14F-4D97-AF65-F5344CB8AC3E}">
        <p14:creationId xmlns:p14="http://schemas.microsoft.com/office/powerpoint/2010/main" val="15648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992F6-9E81-FEB1-86D5-AE40272BBCAA}"/>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E6394D08-AC55-9C89-49AB-9C340236653A}"/>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Drive GenAI Ops maturity </a:t>
            </a:r>
          </a:p>
        </p:txBody>
      </p:sp>
      <p:sp>
        <p:nvSpPr>
          <p:cNvPr id="4" name="Slide Number Placeholder 5">
            <a:extLst>
              <a:ext uri="{FF2B5EF4-FFF2-40B4-BE49-F238E27FC236}">
                <a16:creationId xmlns:a16="http://schemas.microsoft.com/office/drawing/2014/main" id="{0F9A2831-3CEC-29E9-C9AE-CE779470D8D1}"/>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7" name="Rounded Rectangle 64">
            <a:extLst>
              <a:ext uri="{FF2B5EF4-FFF2-40B4-BE49-F238E27FC236}">
                <a16:creationId xmlns:a16="http://schemas.microsoft.com/office/drawing/2014/main" id="{D360368E-A370-E8C0-5348-F87D44609A06}"/>
              </a:ext>
              <a:ext uri="{C183D7F6-B498-43B3-948B-1728B52AA6E4}">
                <adec:decorative xmlns:adec="http://schemas.microsoft.com/office/drawing/2017/decorative" val="1"/>
              </a:ext>
            </a:extLst>
          </p:cNvPr>
          <p:cNvSpPr/>
          <p:nvPr/>
        </p:nvSpPr>
        <p:spPr bwMode="auto">
          <a:xfrm>
            <a:off x="219969" y="1382068"/>
            <a:ext cx="11824717" cy="1561472"/>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ea"/>
              <a:cs typeface="Segoe Sans Text"/>
            </a:endParaRPr>
          </a:p>
        </p:txBody>
      </p:sp>
      <p:sp>
        <p:nvSpPr>
          <p:cNvPr id="9" name="TextBox 8">
            <a:extLst>
              <a:ext uri="{FF2B5EF4-FFF2-40B4-BE49-F238E27FC236}">
                <a16:creationId xmlns:a16="http://schemas.microsoft.com/office/drawing/2014/main" id="{7D576739-C2FE-B763-9055-48350CE82190}"/>
              </a:ext>
            </a:extLst>
          </p:cNvPr>
          <p:cNvSpPr txBox="1"/>
          <p:nvPr/>
        </p:nvSpPr>
        <p:spPr>
          <a:xfrm>
            <a:off x="639220" y="1195534"/>
            <a:ext cx="3191177" cy="362104"/>
          </a:xfrm>
          <a:prstGeom prst="roundRect">
            <a:avLst>
              <a:gd name="adj" fmla="val 50000"/>
            </a:avLst>
          </a:prstGeom>
          <a:solidFill>
            <a:srgbClr val="2A446F"/>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Description</a:t>
            </a:r>
          </a:p>
        </p:txBody>
      </p:sp>
      <p:sp>
        <p:nvSpPr>
          <p:cNvPr id="10" name="Rounded Rectangle 64">
            <a:extLst>
              <a:ext uri="{FF2B5EF4-FFF2-40B4-BE49-F238E27FC236}">
                <a16:creationId xmlns:a16="http://schemas.microsoft.com/office/drawing/2014/main" id="{694DD76D-361F-9445-D1F9-BD619AEAF093}"/>
              </a:ext>
              <a:ext uri="{C183D7F6-B498-43B3-948B-1728B52AA6E4}">
                <adec:decorative xmlns:adec="http://schemas.microsoft.com/office/drawing/2017/decorative" val="0"/>
              </a:ext>
            </a:extLst>
          </p:cNvPr>
          <p:cNvSpPr/>
          <p:nvPr/>
        </p:nvSpPr>
        <p:spPr bwMode="auto">
          <a:xfrm>
            <a:off x="219970" y="1382067"/>
            <a:ext cx="11752060" cy="1114905"/>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a:rPr>
              <a:t>This motion helps customers proactively manage the AI model lifecycle, migration, and upgrades with GenAI Ops practices like evaluation workflows, continues monitoring, dual-running, and fallback deployments.</a:t>
            </a:r>
          </a:p>
        </p:txBody>
      </p:sp>
      <p:sp>
        <p:nvSpPr>
          <p:cNvPr id="11" name="Rounded Rectangle 64">
            <a:extLst>
              <a:ext uri="{FF2B5EF4-FFF2-40B4-BE49-F238E27FC236}">
                <a16:creationId xmlns:a16="http://schemas.microsoft.com/office/drawing/2014/main" id="{276FC0DC-EF7B-5288-1452-B6D634535BD8}"/>
              </a:ext>
              <a:ext uri="{C183D7F6-B498-43B3-948B-1728B52AA6E4}">
                <adec:decorative xmlns:adec="http://schemas.microsoft.com/office/drawing/2017/decorative" val="1"/>
              </a:ext>
            </a:extLst>
          </p:cNvPr>
          <p:cNvSpPr/>
          <p:nvPr/>
        </p:nvSpPr>
        <p:spPr bwMode="auto">
          <a:xfrm>
            <a:off x="274443" y="2437083"/>
            <a:ext cx="7253287" cy="1965324"/>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51000">
                    <a:srgbClr val="000000"/>
                  </a:gs>
                  <a:gs pos="42000">
                    <a:srgbClr val="000000"/>
                  </a:gs>
                </a:gsLst>
                <a:lin ang="0" scaled="0"/>
              </a:gradFill>
              <a:effectLst/>
              <a:uLnTx/>
              <a:uFillTx/>
              <a:latin typeface="Segoe Sans Text"/>
              <a:ea typeface="+mn-ea"/>
              <a:cs typeface="+mn-cs"/>
            </a:endParaRPr>
          </a:p>
        </p:txBody>
      </p:sp>
      <p:sp>
        <p:nvSpPr>
          <p:cNvPr id="12" name="Rounded Rectangle 64">
            <a:extLst>
              <a:ext uri="{FF2B5EF4-FFF2-40B4-BE49-F238E27FC236}">
                <a16:creationId xmlns:a16="http://schemas.microsoft.com/office/drawing/2014/main" id="{86446D0F-0FDB-16CD-DEE6-8EAE8FAD2CDE}"/>
              </a:ext>
              <a:ext uri="{C183D7F6-B498-43B3-948B-1728B52AA6E4}">
                <adec:decorative xmlns:adec="http://schemas.microsoft.com/office/drawing/2017/decorative" val="1"/>
              </a:ext>
            </a:extLst>
          </p:cNvPr>
          <p:cNvSpPr/>
          <p:nvPr/>
        </p:nvSpPr>
        <p:spPr bwMode="auto">
          <a:xfrm>
            <a:off x="261482" y="3469506"/>
            <a:ext cx="11783203" cy="2481172"/>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51000">
                    <a:srgbClr val="000000"/>
                  </a:gs>
                  <a:gs pos="42000">
                    <a:srgbClr val="000000"/>
                  </a:gs>
                </a:gsLst>
                <a:lin ang="0" scaled="0"/>
              </a:gradFill>
              <a:effectLst/>
              <a:uLnTx/>
              <a:uFillTx/>
              <a:latin typeface="Segoe Sans Text"/>
              <a:ea typeface="+mn-ea"/>
              <a:cs typeface="+mn-cs"/>
            </a:endParaRPr>
          </a:p>
        </p:txBody>
      </p:sp>
      <p:sp>
        <p:nvSpPr>
          <p:cNvPr id="13" name="TextBox 12">
            <a:extLst>
              <a:ext uri="{FF2B5EF4-FFF2-40B4-BE49-F238E27FC236}">
                <a16:creationId xmlns:a16="http://schemas.microsoft.com/office/drawing/2014/main" id="{0F773767-FDBD-38C1-2E8C-45E36F0FEC44}"/>
              </a:ext>
            </a:extLst>
          </p:cNvPr>
          <p:cNvSpPr txBox="1"/>
          <p:nvPr/>
        </p:nvSpPr>
        <p:spPr>
          <a:xfrm>
            <a:off x="634505" y="3282972"/>
            <a:ext cx="3191177" cy="362104"/>
          </a:xfrm>
          <a:prstGeom prst="roundRect">
            <a:avLst>
              <a:gd name="adj" fmla="val 50000"/>
            </a:avLst>
          </a:prstGeom>
          <a:solidFill>
            <a:srgbClr val="225B62"/>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Agentic triggers</a:t>
            </a:r>
          </a:p>
        </p:txBody>
      </p:sp>
      <p:sp>
        <p:nvSpPr>
          <p:cNvPr id="14" name="Rounded Rectangle 64">
            <a:extLst>
              <a:ext uri="{FF2B5EF4-FFF2-40B4-BE49-F238E27FC236}">
                <a16:creationId xmlns:a16="http://schemas.microsoft.com/office/drawing/2014/main" id="{1BBE967E-6E7F-A66F-B113-84C8A94B50D9}"/>
              </a:ext>
              <a:ext uri="{C183D7F6-B498-43B3-948B-1728B52AA6E4}">
                <adec:decorative xmlns:adec="http://schemas.microsoft.com/office/drawing/2017/decorative" val="0"/>
              </a:ext>
            </a:extLst>
          </p:cNvPr>
          <p:cNvSpPr/>
          <p:nvPr/>
        </p:nvSpPr>
        <p:spPr bwMode="auto">
          <a:xfrm>
            <a:off x="219968" y="3469505"/>
            <a:ext cx="11752059" cy="1871678"/>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lt"/>
                <a:cs typeface="Segoe Sans Text"/>
              </a:rPr>
              <a:t>Evaluating model performance and benchmarking workflows.</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lt"/>
                <a:cs typeface="Segoe Sans Text"/>
              </a:rPr>
              <a:t>Managing model lifecycle through migration and adoption strategies.</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lt"/>
                <a:cs typeface="Segoe Sans Text"/>
              </a:rPr>
              <a:t>Scaling AI workloads by integrating new models.</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lt"/>
                <a:cs typeface="Segoe Sans Text"/>
              </a:rPr>
              <a:t>Planning model deployments across environments.</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lt"/>
                <a:cs typeface="Segoe Sans Text"/>
              </a:rPr>
              <a:t>Comparing multiple models and testing features during AI application development.</a:t>
            </a:r>
          </a:p>
        </p:txBody>
      </p:sp>
    </p:spTree>
    <p:extLst>
      <p:ext uri="{BB962C8B-B14F-4D97-AF65-F5344CB8AC3E}">
        <p14:creationId xmlns:p14="http://schemas.microsoft.com/office/powerpoint/2010/main" val="383278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80E14-0036-D5E0-B2E6-4A1E2FED488A}"/>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951EAF59-E14A-81FD-85EA-CD3CF5253834}"/>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Establish AI Gateway</a:t>
            </a:r>
          </a:p>
        </p:txBody>
      </p:sp>
      <p:sp>
        <p:nvSpPr>
          <p:cNvPr id="4" name="Slide Number Placeholder 5">
            <a:extLst>
              <a:ext uri="{FF2B5EF4-FFF2-40B4-BE49-F238E27FC236}">
                <a16:creationId xmlns:a16="http://schemas.microsoft.com/office/drawing/2014/main" id="{06915759-5E94-74E9-2DD1-B9C930AF4C15}"/>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Rounded Rectangle 64">
            <a:extLst>
              <a:ext uri="{FF2B5EF4-FFF2-40B4-BE49-F238E27FC236}">
                <a16:creationId xmlns:a16="http://schemas.microsoft.com/office/drawing/2014/main" id="{EA0A74A1-A21F-BC1D-D60F-3DC1EC45F813}"/>
              </a:ext>
              <a:ext uri="{C183D7F6-B498-43B3-948B-1728B52AA6E4}">
                <adec:decorative xmlns:adec="http://schemas.microsoft.com/office/drawing/2017/decorative" val="1"/>
              </a:ext>
            </a:extLst>
          </p:cNvPr>
          <p:cNvSpPr/>
          <p:nvPr/>
        </p:nvSpPr>
        <p:spPr bwMode="auto">
          <a:xfrm>
            <a:off x="219969" y="1501161"/>
            <a:ext cx="11824717" cy="1561472"/>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ea"/>
              <a:cs typeface="Segoe Sans Text"/>
            </a:endParaRPr>
          </a:p>
        </p:txBody>
      </p:sp>
      <p:sp>
        <p:nvSpPr>
          <p:cNvPr id="3" name="TextBox 2">
            <a:extLst>
              <a:ext uri="{FF2B5EF4-FFF2-40B4-BE49-F238E27FC236}">
                <a16:creationId xmlns:a16="http://schemas.microsoft.com/office/drawing/2014/main" id="{A90A67DD-E1FB-8FD2-75C7-6361A86559AC}"/>
              </a:ext>
            </a:extLst>
          </p:cNvPr>
          <p:cNvSpPr txBox="1"/>
          <p:nvPr/>
        </p:nvSpPr>
        <p:spPr>
          <a:xfrm>
            <a:off x="639220" y="1314627"/>
            <a:ext cx="3191177" cy="362104"/>
          </a:xfrm>
          <a:prstGeom prst="roundRect">
            <a:avLst>
              <a:gd name="adj" fmla="val 50000"/>
            </a:avLst>
          </a:prstGeom>
          <a:solidFill>
            <a:srgbClr val="2A446F"/>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Description</a:t>
            </a:r>
          </a:p>
        </p:txBody>
      </p:sp>
      <p:sp>
        <p:nvSpPr>
          <p:cNvPr id="5" name="Rounded Rectangle 64">
            <a:extLst>
              <a:ext uri="{FF2B5EF4-FFF2-40B4-BE49-F238E27FC236}">
                <a16:creationId xmlns:a16="http://schemas.microsoft.com/office/drawing/2014/main" id="{07BD6D20-CA76-5B70-BCEC-361A71D11255}"/>
              </a:ext>
              <a:ext uri="{C183D7F6-B498-43B3-948B-1728B52AA6E4}">
                <adec:decorative xmlns:adec="http://schemas.microsoft.com/office/drawing/2017/decorative" val="0"/>
              </a:ext>
            </a:extLst>
          </p:cNvPr>
          <p:cNvSpPr/>
          <p:nvPr/>
        </p:nvSpPr>
        <p:spPr bwMode="auto">
          <a:xfrm>
            <a:off x="219970" y="1501160"/>
            <a:ext cx="11752060" cy="1114905"/>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lvl="0">
              <a:defRPr/>
            </a:pPr>
            <a:r>
              <a:rPr lang="en-US" sz="1600">
                <a:solidFill>
                  <a:srgbClr val="000000"/>
                </a:solidFill>
                <a:latin typeface="Segoe Sans Text"/>
                <a:cs typeface="Segoe UI"/>
              </a:rPr>
              <a:t>This motion enables customers to govern AI operations using AI Gateway capabilities in APIM, complementing AI Foundry and other Azure services. This supports building secure, scalable, and compliant AI architectures. Target stakeholders include Operations and Center of Excellence teams.</a:t>
            </a:r>
          </a:p>
        </p:txBody>
      </p:sp>
      <p:sp>
        <p:nvSpPr>
          <p:cNvPr id="6" name="Rounded Rectangle 64">
            <a:extLst>
              <a:ext uri="{FF2B5EF4-FFF2-40B4-BE49-F238E27FC236}">
                <a16:creationId xmlns:a16="http://schemas.microsoft.com/office/drawing/2014/main" id="{7F21792F-6FDF-CFAB-598F-26E27184A101}"/>
              </a:ext>
              <a:ext uri="{C183D7F6-B498-43B3-948B-1728B52AA6E4}">
                <adec:decorative xmlns:adec="http://schemas.microsoft.com/office/drawing/2017/decorative" val="1"/>
              </a:ext>
            </a:extLst>
          </p:cNvPr>
          <p:cNvSpPr/>
          <p:nvPr/>
        </p:nvSpPr>
        <p:spPr bwMode="auto">
          <a:xfrm>
            <a:off x="274443" y="2556176"/>
            <a:ext cx="7253287" cy="1965324"/>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51000">
                    <a:srgbClr val="000000"/>
                  </a:gs>
                  <a:gs pos="42000">
                    <a:srgbClr val="000000"/>
                  </a:gs>
                </a:gsLst>
                <a:lin ang="0" scaled="0"/>
              </a:gradFill>
              <a:effectLst/>
              <a:uLnTx/>
              <a:uFillTx/>
              <a:latin typeface="Segoe Sans Text"/>
              <a:ea typeface="+mn-ea"/>
              <a:cs typeface="+mn-cs"/>
            </a:endParaRPr>
          </a:p>
        </p:txBody>
      </p:sp>
      <p:sp>
        <p:nvSpPr>
          <p:cNvPr id="7" name="Rounded Rectangle 64">
            <a:extLst>
              <a:ext uri="{FF2B5EF4-FFF2-40B4-BE49-F238E27FC236}">
                <a16:creationId xmlns:a16="http://schemas.microsoft.com/office/drawing/2014/main" id="{EF168823-E1B4-10CB-DFC9-EC3A07620364}"/>
              </a:ext>
              <a:ext uri="{C183D7F6-B498-43B3-948B-1728B52AA6E4}">
                <adec:decorative xmlns:adec="http://schemas.microsoft.com/office/drawing/2017/decorative" val="1"/>
              </a:ext>
            </a:extLst>
          </p:cNvPr>
          <p:cNvSpPr/>
          <p:nvPr/>
        </p:nvSpPr>
        <p:spPr bwMode="auto">
          <a:xfrm>
            <a:off x="261482" y="3588598"/>
            <a:ext cx="11783203" cy="2397643"/>
          </a:xfrm>
          <a:prstGeom prst="roundRect">
            <a:avLst>
              <a:gd name="adj" fmla="val 3991"/>
            </a:avLst>
          </a:pr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51000">
                    <a:srgbClr val="000000"/>
                  </a:gs>
                  <a:gs pos="42000">
                    <a:srgbClr val="000000"/>
                  </a:gs>
                </a:gsLst>
                <a:lin ang="0" scaled="0"/>
              </a:gradFill>
              <a:effectLst/>
              <a:uLnTx/>
              <a:uFillTx/>
              <a:latin typeface="Segoe Sans Text"/>
              <a:ea typeface="+mn-ea"/>
              <a:cs typeface="+mn-cs"/>
            </a:endParaRPr>
          </a:p>
        </p:txBody>
      </p:sp>
      <p:sp>
        <p:nvSpPr>
          <p:cNvPr id="9" name="TextBox 8">
            <a:extLst>
              <a:ext uri="{FF2B5EF4-FFF2-40B4-BE49-F238E27FC236}">
                <a16:creationId xmlns:a16="http://schemas.microsoft.com/office/drawing/2014/main" id="{2EC93666-8815-0B8A-EA79-8B5CD1CE5F95}"/>
              </a:ext>
            </a:extLst>
          </p:cNvPr>
          <p:cNvSpPr txBox="1"/>
          <p:nvPr/>
        </p:nvSpPr>
        <p:spPr>
          <a:xfrm>
            <a:off x="634505" y="3402065"/>
            <a:ext cx="3191177" cy="362104"/>
          </a:xfrm>
          <a:prstGeom prst="roundRect">
            <a:avLst>
              <a:gd name="adj" fmla="val 50000"/>
            </a:avLst>
          </a:prstGeom>
          <a:solidFill>
            <a:srgbClr val="225B62"/>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0" bIns="4572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Agentic triggers</a:t>
            </a:r>
          </a:p>
        </p:txBody>
      </p:sp>
      <p:sp>
        <p:nvSpPr>
          <p:cNvPr id="10" name="Rounded Rectangle 64">
            <a:extLst>
              <a:ext uri="{FF2B5EF4-FFF2-40B4-BE49-F238E27FC236}">
                <a16:creationId xmlns:a16="http://schemas.microsoft.com/office/drawing/2014/main" id="{CF512FCA-EC98-8FC9-1478-A2B12A05449A}"/>
              </a:ext>
              <a:ext uri="{C183D7F6-B498-43B3-948B-1728B52AA6E4}">
                <adec:decorative xmlns:adec="http://schemas.microsoft.com/office/drawing/2017/decorative" val="0"/>
              </a:ext>
            </a:extLst>
          </p:cNvPr>
          <p:cNvSpPr/>
          <p:nvPr/>
        </p:nvSpPr>
        <p:spPr bwMode="auto">
          <a:xfrm>
            <a:off x="219968" y="3588598"/>
            <a:ext cx="11752059" cy="1871678"/>
          </a:xfrm>
          <a:prstGeom prst="roundRect">
            <a:avLst>
              <a:gd name="adj" fmla="val 399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8288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lt"/>
                <a:cs typeface="Segoe Sans Text"/>
              </a:rPr>
              <a:t>Customer requires tracking of AI usage across departments to manage cost.</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lt"/>
                <a:cs typeface="Segoe Sans Text"/>
              </a:rPr>
              <a:t>Requirement to balance model traffic, scale resources for reliability and expand AI securely with built-in compliance controls.</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lt"/>
                <a:cs typeface="Segoe Sans Text"/>
              </a:rPr>
              <a:t>Consuming unmanaged APIs which cause performance bottleneck and service downtime.</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gradFill>
                  <a:gsLst>
                    <a:gs pos="42000">
                      <a:srgbClr val="000000"/>
                    </a:gs>
                    <a:gs pos="51000">
                      <a:srgbClr val="000000"/>
                    </a:gs>
                  </a:gsLst>
                  <a:lin ang="0" scaled="0"/>
                </a:gradFill>
                <a:effectLst/>
                <a:uLnTx/>
                <a:uFillTx/>
                <a:latin typeface="Segoe Sans Text"/>
                <a:ea typeface="+mn-lt"/>
                <a:cs typeface="Segoe Sans Text"/>
              </a:rPr>
              <a:t>Using MCP to orchestrate tools (Functions, Logic Apps, REST APIs).</a:t>
            </a:r>
          </a:p>
        </p:txBody>
      </p:sp>
    </p:spTree>
    <p:extLst>
      <p:ext uri="{BB962C8B-B14F-4D97-AF65-F5344CB8AC3E}">
        <p14:creationId xmlns:p14="http://schemas.microsoft.com/office/powerpoint/2010/main" val="3250755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40173-0EDC-3387-FA56-588CC28EE713}"/>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FF3898DC-8619-F408-A81D-9225E57917FF}"/>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Launched for FY26</a:t>
            </a:r>
          </a:p>
        </p:txBody>
      </p:sp>
      <p:sp>
        <p:nvSpPr>
          <p:cNvPr id="4" name="Slide Number Placeholder 5">
            <a:extLst>
              <a:ext uri="{FF2B5EF4-FFF2-40B4-BE49-F238E27FC236}">
                <a16:creationId xmlns:a16="http://schemas.microsoft.com/office/drawing/2014/main" id="{283244DE-2993-1CC4-4EC1-DE9E397FF610}"/>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Rounded Rectangle 55">
            <a:extLst>
              <a:ext uri="{FF2B5EF4-FFF2-40B4-BE49-F238E27FC236}">
                <a16:creationId xmlns:a16="http://schemas.microsoft.com/office/drawing/2014/main" id="{3DE4FCDF-8BF7-6445-DC75-CB4F43565A54}"/>
              </a:ext>
              <a:ext uri="{C183D7F6-B498-43B3-948B-1728B52AA6E4}">
                <adec:decorative xmlns:adec="http://schemas.microsoft.com/office/drawing/2017/decorative" val="1"/>
              </a:ext>
            </a:extLst>
          </p:cNvPr>
          <p:cNvSpPr/>
          <p:nvPr/>
        </p:nvSpPr>
        <p:spPr bwMode="auto">
          <a:xfrm>
            <a:off x="9154394" y="1461474"/>
            <a:ext cx="2789451" cy="4333005"/>
          </a:xfrm>
          <a:prstGeom prst="roundRect">
            <a:avLst>
              <a:gd name="adj" fmla="val 5071"/>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36576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4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 name="Rounded Rectangle 55">
            <a:extLst>
              <a:ext uri="{FF2B5EF4-FFF2-40B4-BE49-F238E27FC236}">
                <a16:creationId xmlns:a16="http://schemas.microsoft.com/office/drawing/2014/main" id="{5EFB55FB-5F4E-DB1D-9716-1B3F8F26FE0E}"/>
              </a:ext>
              <a:ext uri="{C183D7F6-B498-43B3-948B-1728B52AA6E4}">
                <adec:decorative xmlns:adec="http://schemas.microsoft.com/office/drawing/2017/decorative" val="1"/>
              </a:ext>
            </a:extLst>
          </p:cNvPr>
          <p:cNvSpPr/>
          <p:nvPr/>
        </p:nvSpPr>
        <p:spPr bwMode="auto">
          <a:xfrm>
            <a:off x="382625" y="1461474"/>
            <a:ext cx="2789451" cy="4333005"/>
          </a:xfrm>
          <a:prstGeom prst="roundRect">
            <a:avLst>
              <a:gd name="adj" fmla="val 5071"/>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36576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4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 name="TextBox 4">
            <a:extLst>
              <a:ext uri="{FF2B5EF4-FFF2-40B4-BE49-F238E27FC236}">
                <a16:creationId xmlns:a16="http://schemas.microsoft.com/office/drawing/2014/main" id="{DC9A9C4B-A91D-3E1E-74C3-DEA8757E4F6C}"/>
              </a:ext>
            </a:extLst>
          </p:cNvPr>
          <p:cNvSpPr txBox="1"/>
          <p:nvPr/>
        </p:nvSpPr>
        <p:spPr>
          <a:xfrm>
            <a:off x="382626" y="1326792"/>
            <a:ext cx="2789450" cy="346234"/>
          </a:xfrm>
          <a:prstGeom prst="roundRect">
            <a:avLst>
              <a:gd name="adj" fmla="val 50000"/>
            </a:avLst>
          </a:prstGeom>
          <a:solidFill>
            <a:srgbClr val="091F2C"/>
          </a:solidFill>
          <a:ln w="12700">
            <a:noFill/>
          </a:ln>
          <a:effectLst/>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Enhanced Agentic RAG</a:t>
            </a:r>
            <a:endParaRPr kumimoji="0" lang="en-US" sz="1400" b="0" i="0" u="none" strike="noStrike" kern="120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6" name="Content Placeholder 4">
            <a:extLst>
              <a:ext uri="{FF2B5EF4-FFF2-40B4-BE49-F238E27FC236}">
                <a16:creationId xmlns:a16="http://schemas.microsoft.com/office/drawing/2014/main" id="{A8B114BC-F171-107F-49D5-20DA703E6262}"/>
              </a:ext>
            </a:extLst>
          </p:cNvPr>
          <p:cNvSpPr txBox="1">
            <a:spLocks/>
          </p:cNvSpPr>
          <p:nvPr/>
        </p:nvSpPr>
        <p:spPr>
          <a:xfrm>
            <a:off x="382624" y="1791673"/>
            <a:ext cx="2737221" cy="4002806"/>
          </a:xfrm>
          <a:prstGeom prst="rect">
            <a:avLst/>
          </a:prstGeom>
          <a:effectLst/>
        </p:spPr>
        <p:txBody>
          <a:bodyPr vert="horz" wrap="square" lIns="91440" tIns="0" rIns="9144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GB" sz="1000" b="1" i="0" u="none" strike="noStrike" kern="1200" cap="none" spc="0" normalizeH="0" baseline="0" noProof="0">
                <a:ln w="3175">
                  <a:noFill/>
                </a:ln>
                <a:solidFill>
                  <a:prstClr val="black"/>
                </a:solidFill>
                <a:effectLst/>
                <a:uLnTx/>
                <a:uFillTx/>
                <a:latin typeface="Segoe UI "/>
                <a:ea typeface="+mn-lt"/>
                <a:cs typeface="Segoe Sans Text"/>
              </a:rPr>
              <a:t>UPDATED: </a:t>
            </a: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Rearchitected to support Foundry Golden Path Architecture with built in evaluation tools for Microsoft Foundry</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Leverage autonomous agents to orchestrate RAG workflows for dynamic decision-making and multi-step problem solving</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Integrate LLMs with external tools and databases to automate complex tasks (e.g., report generation, policy analysis)</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Maintain context and adaptability throughout the process</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Additional New Features:</a:t>
            </a:r>
          </a:p>
          <a:p>
            <a:pPr marL="171450" marR="0" lvl="0" indent="-171450" algn="l" defTabSz="932293"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w="3175">
                  <a:noFill/>
                </a:ln>
                <a:solidFill>
                  <a:prstClr val="black"/>
                </a:solidFill>
                <a:effectLst/>
                <a:uLnTx/>
                <a:uFillTx/>
                <a:latin typeface="Segoe UI "/>
                <a:ea typeface="+mn-lt"/>
                <a:cs typeface="Segoe Sans Text"/>
              </a:rPr>
              <a:t>SharePoint Integration</a:t>
            </a:r>
          </a:p>
          <a:p>
            <a:pPr marL="171450" marR="0" lvl="0" indent="-171450" algn="l" defTabSz="932293"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w="3175">
                  <a:noFill/>
                </a:ln>
                <a:solidFill>
                  <a:prstClr val="black"/>
                </a:solidFill>
                <a:effectLst/>
                <a:uLnTx/>
                <a:uFillTx/>
                <a:latin typeface="Segoe UI "/>
                <a:ea typeface="+mn-lt"/>
                <a:cs typeface="Segoe Sans Text"/>
              </a:rPr>
              <a:t>Microsoft Fabric Integration</a:t>
            </a:r>
          </a:p>
          <a:p>
            <a:pPr marL="171450" marR="0" lvl="0" indent="-171450" algn="l" defTabSz="932293"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w="3175">
                  <a:noFill/>
                </a:ln>
                <a:solidFill>
                  <a:prstClr val="black"/>
                </a:solidFill>
                <a:effectLst/>
                <a:uLnTx/>
                <a:uFillTx/>
                <a:latin typeface="Segoe UI "/>
                <a:ea typeface="+mn-lt"/>
                <a:cs typeface="Segoe Sans Text"/>
              </a:rPr>
              <a:t>Code-First Accelerator</a:t>
            </a:r>
          </a:p>
          <a:p>
            <a:pPr marL="171450" marR="0" lvl="0" indent="-171450" algn="l" defTabSz="932293"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w="3175">
                  <a:noFill/>
                </a:ln>
                <a:solidFill>
                  <a:prstClr val="black"/>
                </a:solidFill>
                <a:effectLst/>
                <a:uLnTx/>
                <a:uFillTx/>
                <a:latin typeface="Segoe UI "/>
                <a:ea typeface="+mn-lt"/>
                <a:cs typeface="Segoe Sans Text"/>
              </a:rPr>
              <a:t>Multimodal &amp; Avatar Support</a:t>
            </a:r>
          </a:p>
          <a:p>
            <a:pPr marL="171450" marR="0" lvl="0" indent="-171450" algn="l" defTabSz="932293"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w="3175">
                  <a:noFill/>
                </a:ln>
                <a:solidFill>
                  <a:prstClr val="black"/>
                </a:solidFill>
                <a:effectLst/>
                <a:uLnTx/>
                <a:uFillTx/>
                <a:latin typeface="Segoe UI "/>
                <a:ea typeface="+mn-lt"/>
                <a:cs typeface="Segoe Sans Text"/>
              </a:rPr>
              <a:t>Auto-Scaling Deployment</a:t>
            </a:r>
          </a:p>
          <a:p>
            <a:pPr marL="171450" marR="0" lvl="0" indent="-171450" algn="l" defTabSz="93274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endParaRPr kumimoji="0" lang="en-GB" sz="1200" b="0" i="0" u="none" strike="noStrike" kern="1200" cap="none" spc="0" normalizeH="0" baseline="0" noProof="0">
              <a:ln w="3175">
                <a:noFill/>
              </a:ln>
              <a:solidFill>
                <a:prstClr val="black"/>
              </a:solidFill>
              <a:effectLst/>
              <a:uLnTx/>
              <a:uFillTx/>
              <a:latin typeface="Segoe UI "/>
              <a:ea typeface="+mn-lt"/>
              <a:cs typeface="Segoe Sans Text"/>
            </a:endParaRPr>
          </a:p>
          <a:p>
            <a:pPr marL="171450" marR="0" lvl="0" indent="-171450" algn="l" defTabSz="93274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endParaRPr kumimoji="0" lang="en-GB" sz="1200" b="0" i="0" u="none" strike="noStrike" kern="1200" cap="none" spc="0" normalizeH="0" baseline="0" noProof="0">
              <a:ln w="3175">
                <a:noFill/>
              </a:ln>
              <a:solidFill>
                <a:prstClr val="black"/>
              </a:solidFill>
              <a:effectLst/>
              <a:uLnTx/>
              <a:uFillTx/>
              <a:latin typeface="Segoe UI "/>
              <a:ea typeface="+mn-lt"/>
              <a:cs typeface="Segoe Sans Text"/>
            </a:endParaRPr>
          </a:p>
        </p:txBody>
      </p:sp>
      <p:sp>
        <p:nvSpPr>
          <p:cNvPr id="7" name="Rounded Rectangle 55">
            <a:extLst>
              <a:ext uri="{FF2B5EF4-FFF2-40B4-BE49-F238E27FC236}">
                <a16:creationId xmlns:a16="http://schemas.microsoft.com/office/drawing/2014/main" id="{DB8922C2-BBFA-4B32-4461-D895E4EA7947}"/>
              </a:ext>
              <a:ext uri="{C183D7F6-B498-43B3-948B-1728B52AA6E4}">
                <adec:decorative xmlns:adec="http://schemas.microsoft.com/office/drawing/2017/decorative" val="1"/>
              </a:ext>
            </a:extLst>
          </p:cNvPr>
          <p:cNvSpPr/>
          <p:nvPr/>
        </p:nvSpPr>
        <p:spPr bwMode="auto">
          <a:xfrm>
            <a:off x="3306549" y="1461474"/>
            <a:ext cx="2789451" cy="4333005"/>
          </a:xfrm>
          <a:prstGeom prst="roundRect">
            <a:avLst>
              <a:gd name="adj" fmla="val 5071"/>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36576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4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 name="TextBox 8">
            <a:extLst>
              <a:ext uri="{FF2B5EF4-FFF2-40B4-BE49-F238E27FC236}">
                <a16:creationId xmlns:a16="http://schemas.microsoft.com/office/drawing/2014/main" id="{77364978-C777-EDE1-3E08-DE9B422EDE9D}"/>
              </a:ext>
            </a:extLst>
          </p:cNvPr>
          <p:cNvSpPr txBox="1"/>
          <p:nvPr/>
        </p:nvSpPr>
        <p:spPr>
          <a:xfrm>
            <a:off x="3306550" y="1326792"/>
            <a:ext cx="2789450" cy="346234"/>
          </a:xfrm>
          <a:prstGeom prst="roundRect">
            <a:avLst>
              <a:gd name="adj" fmla="val 50000"/>
            </a:avLst>
          </a:prstGeom>
          <a:solidFill>
            <a:srgbClr val="091F2C"/>
          </a:solidFill>
          <a:ln w="12700">
            <a:noFill/>
          </a:ln>
          <a:effectLst/>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Advanced Doc Processing</a:t>
            </a:r>
            <a:endParaRPr kumimoji="0" lang="en-US" sz="1400" b="0" i="0" u="none" strike="noStrike" kern="120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10" name="Content Placeholder 4">
            <a:extLst>
              <a:ext uri="{FF2B5EF4-FFF2-40B4-BE49-F238E27FC236}">
                <a16:creationId xmlns:a16="http://schemas.microsoft.com/office/drawing/2014/main" id="{A9D3923A-2E7F-B963-B703-8E1C0810EA68}"/>
              </a:ext>
            </a:extLst>
          </p:cNvPr>
          <p:cNvSpPr txBox="1">
            <a:spLocks/>
          </p:cNvSpPr>
          <p:nvPr/>
        </p:nvSpPr>
        <p:spPr>
          <a:xfrm>
            <a:off x="3388786" y="1791672"/>
            <a:ext cx="2654983" cy="3828145"/>
          </a:xfrm>
          <a:prstGeom prst="rect">
            <a:avLst/>
          </a:prstGeom>
          <a:effectLst/>
        </p:spPr>
        <p:txBody>
          <a:bodyPr vert="horz" wrap="square" lIns="91440" tIns="0" rIns="9144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With a modular approach for document processing this accelerator is designed as plug-n-play, it enables customers to extract the relevant information required for grounding of Gen AI applications.</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Enhanced information discovery, enabling customers to query &amp; </a:t>
            </a:r>
            <a:r>
              <a:rPr kumimoji="0" lang="en-GB" sz="1000" b="0" i="0" u="none" strike="noStrike" kern="1200" cap="none" spc="0" normalizeH="0" baseline="0" noProof="0" err="1">
                <a:ln w="3175">
                  <a:noFill/>
                </a:ln>
                <a:solidFill>
                  <a:prstClr val="black"/>
                </a:solidFill>
                <a:effectLst/>
                <a:uLnTx/>
                <a:uFillTx/>
                <a:latin typeface="Segoe UI "/>
                <a:ea typeface="+mn-lt"/>
                <a:cs typeface="Segoe Sans Text"/>
              </a:rPr>
              <a:t>analyze</a:t>
            </a: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 unstructured data effectively across diverse sources while delivering accurate, context-aware responses. </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Convert documents from many types such as PDF, Word, PPT, Excel, Audio to structured content for use in Gen AI applications</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Integrated with Azure services such as Azure Content Understanding &amp; Microsoft Foundry models</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Configurable and extensible pipelines for scalable document processing</a:t>
            </a:r>
          </a:p>
          <a:p>
            <a:pPr marL="228600" marR="0" lvl="0" indent="-228600" algn="l" defTabSz="932742" rtl="0" eaLnBrk="1" fontAlgn="auto" latinLnBrk="0" hangingPunct="1">
              <a:lnSpc>
                <a:spcPct val="100000"/>
              </a:lnSpc>
              <a:spcBef>
                <a:spcPts val="600"/>
              </a:spcBef>
              <a:spcAft>
                <a:spcPts val="600"/>
              </a:spcAft>
              <a:buClrTx/>
              <a:buSzPct val="90000"/>
              <a:buFont typeface="Wingdings" panose="05000000000000000000" pitchFamily="2" charset="2"/>
              <a:buChar char=""/>
              <a:tabLst/>
              <a:defRPr/>
            </a:pPr>
            <a:endParaRPr kumimoji="0" lang="en-GB" sz="1050" b="0" i="0" u="none" strike="noStrike" kern="1200" cap="none" spc="0" normalizeH="0" baseline="0" noProof="0">
              <a:ln w="3175">
                <a:noFill/>
              </a:ln>
              <a:solidFill>
                <a:prstClr val="black"/>
              </a:solidFill>
              <a:effectLst/>
              <a:uLnTx/>
              <a:uFillTx/>
              <a:latin typeface="Segoe UI "/>
              <a:ea typeface="+mn-lt"/>
              <a:cs typeface="Segoe Sans Text"/>
            </a:endParaRPr>
          </a:p>
        </p:txBody>
      </p:sp>
      <p:sp>
        <p:nvSpPr>
          <p:cNvPr id="11" name="Rounded Rectangle 55">
            <a:extLst>
              <a:ext uri="{FF2B5EF4-FFF2-40B4-BE49-F238E27FC236}">
                <a16:creationId xmlns:a16="http://schemas.microsoft.com/office/drawing/2014/main" id="{0DE80896-8903-55F3-1FBE-D04955F77373}"/>
              </a:ext>
              <a:ext uri="{C183D7F6-B498-43B3-948B-1728B52AA6E4}">
                <adec:decorative xmlns:adec="http://schemas.microsoft.com/office/drawing/2017/decorative" val="1"/>
              </a:ext>
            </a:extLst>
          </p:cNvPr>
          <p:cNvSpPr/>
          <p:nvPr/>
        </p:nvSpPr>
        <p:spPr bwMode="auto">
          <a:xfrm>
            <a:off x="6230472" y="1461474"/>
            <a:ext cx="2789451" cy="4333005"/>
          </a:xfrm>
          <a:prstGeom prst="roundRect">
            <a:avLst>
              <a:gd name="adj" fmla="val 5071"/>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36576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4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TextBox 11">
            <a:extLst>
              <a:ext uri="{FF2B5EF4-FFF2-40B4-BE49-F238E27FC236}">
                <a16:creationId xmlns:a16="http://schemas.microsoft.com/office/drawing/2014/main" id="{63EEC405-7EF6-C1C4-A504-E65048A0E923}"/>
              </a:ext>
            </a:extLst>
          </p:cNvPr>
          <p:cNvSpPr txBox="1"/>
          <p:nvPr/>
        </p:nvSpPr>
        <p:spPr>
          <a:xfrm>
            <a:off x="6230473" y="1326792"/>
            <a:ext cx="2789450" cy="346234"/>
          </a:xfrm>
          <a:prstGeom prst="roundRect">
            <a:avLst>
              <a:gd name="adj" fmla="val 50000"/>
            </a:avLst>
          </a:prstGeom>
          <a:solidFill>
            <a:srgbClr val="091F2C"/>
          </a:solidFill>
          <a:ln w="12700">
            <a:noFill/>
          </a:ln>
          <a:effectLst/>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Finetuning</a:t>
            </a:r>
            <a:endParaRPr kumimoji="0" lang="en-US" sz="1400" b="0" i="0" u="none" strike="noStrike" kern="120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13" name="Content Placeholder 4">
            <a:extLst>
              <a:ext uri="{FF2B5EF4-FFF2-40B4-BE49-F238E27FC236}">
                <a16:creationId xmlns:a16="http://schemas.microsoft.com/office/drawing/2014/main" id="{5EDC9EC5-CF02-64C0-DCAB-0F3B776E51AB}"/>
              </a:ext>
            </a:extLst>
          </p:cNvPr>
          <p:cNvSpPr txBox="1">
            <a:spLocks/>
          </p:cNvSpPr>
          <p:nvPr/>
        </p:nvSpPr>
        <p:spPr>
          <a:xfrm>
            <a:off x="6364941" y="1791672"/>
            <a:ext cx="2602751" cy="4002807"/>
          </a:xfrm>
          <a:prstGeom prst="rect">
            <a:avLst/>
          </a:prstGeom>
          <a:effectLst/>
        </p:spPr>
        <p:txBody>
          <a:bodyPr vert="horz" wrap="square" lIns="91440" tIns="0" rIns="9144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GB" sz="1000" b="0" i="0" u="none" strike="noStrike" kern="1200" cap="none" spc="0" normalizeH="0" baseline="0" noProof="0">
                <a:ln w="3175">
                  <a:noFill/>
                </a:ln>
                <a:solidFill>
                  <a:prstClr val="black"/>
                </a:solidFill>
                <a:effectLst/>
                <a:uLnTx/>
                <a:uFillTx/>
                <a:latin typeface="Segoe UI "/>
                <a:ea typeface="+mn-lt"/>
                <a:cs typeface="Segoe Sans Text"/>
              </a:rPr>
              <a:t>This solution is ideal for organizations looking to accelerate GenAI adoption through a structured, scalable approach to enterprise LLM fine-tuning. It offers a modular, audience-centric framework that guides customer from foundational (L100) to expert (L400) levels, aligning with varying technical proficiencies. This IP ultimately serves as a flexible blueprint for driving GenAI capability</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000" b="1" i="0" u="none" strike="noStrike" kern="1200" cap="none" spc="0" normalizeH="0" baseline="0" noProof="0">
                <a:ln w="3175">
                  <a:noFill/>
                </a:ln>
                <a:solidFill>
                  <a:prstClr val="black"/>
                </a:solidFill>
                <a:effectLst/>
                <a:uLnTx/>
                <a:uFillTx/>
                <a:latin typeface="Segoe UI "/>
                <a:ea typeface="+mn-lt"/>
                <a:cs typeface="Segoe Sans Text"/>
              </a:rPr>
              <a:t>Prompt Optimization: </a:t>
            </a:r>
            <a:r>
              <a:rPr kumimoji="0" lang="en-US" sz="1000" b="0" i="0" u="none" strike="noStrike" kern="1200" cap="none" spc="0" normalizeH="0" baseline="0" noProof="0">
                <a:ln w="3175">
                  <a:noFill/>
                </a:ln>
                <a:solidFill>
                  <a:prstClr val="black"/>
                </a:solidFill>
                <a:effectLst/>
                <a:uLnTx/>
                <a:uFillTx/>
                <a:latin typeface="Segoe UI "/>
                <a:ea typeface="+mn-lt"/>
                <a:cs typeface="Segoe Sans Text"/>
              </a:rPr>
              <a:t>Reduce prompt length &amp; improve response efficiency by fine-tuning models to better understand intent with minimal input.</a:t>
            </a:r>
          </a:p>
          <a:p>
            <a:pPr marL="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000" b="1" i="0" u="none" strike="noStrike" kern="1200" cap="none" spc="0" normalizeH="0" baseline="0" noProof="0">
                <a:ln w="3175">
                  <a:noFill/>
                </a:ln>
                <a:solidFill>
                  <a:prstClr val="black"/>
                </a:solidFill>
                <a:effectLst/>
                <a:uLnTx/>
                <a:uFillTx/>
                <a:latin typeface="Segoe UI "/>
                <a:ea typeface="+mn-lt"/>
                <a:cs typeface="Segoe Sans Text"/>
              </a:rPr>
              <a:t>Domain &amp; Language Adaptation: </a:t>
            </a:r>
            <a:r>
              <a:rPr kumimoji="0" lang="en-US" sz="1000" b="0" i="0" u="none" strike="noStrike" kern="1200" cap="none" spc="0" normalizeH="0" baseline="0" noProof="0">
                <a:ln w="3175">
                  <a:noFill/>
                </a:ln>
                <a:solidFill>
                  <a:prstClr val="black"/>
                </a:solidFill>
                <a:effectLst/>
                <a:uLnTx/>
                <a:uFillTx/>
                <a:latin typeface="Segoe UI "/>
                <a:ea typeface="+mn-lt"/>
                <a:cs typeface="Segoe Sans Text"/>
              </a:rPr>
              <a:t>Adapt models to specific industries, dialects, or formatting styles to increase accuracy, localization, and compliance in specialized contexts.</a:t>
            </a:r>
          </a:p>
          <a:p>
            <a:pPr marL="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000" b="1" i="0" u="none" strike="noStrike" kern="1200" cap="none" spc="0" normalizeH="0" baseline="0" noProof="0">
                <a:ln w="3175">
                  <a:noFill/>
                </a:ln>
                <a:solidFill>
                  <a:prstClr val="black"/>
                </a:solidFill>
                <a:effectLst/>
                <a:uLnTx/>
                <a:uFillTx/>
                <a:latin typeface="Segoe UI "/>
                <a:ea typeface="+mn-lt"/>
                <a:cs typeface="Segoe Sans Text"/>
              </a:rPr>
              <a:t>Enterprise Knowledge Infusion: </a:t>
            </a:r>
            <a:r>
              <a:rPr kumimoji="0" lang="en-US" sz="1000" b="0" i="0" u="none" strike="noStrike" kern="1200" cap="none" spc="0" normalizeH="0" baseline="0" noProof="0">
                <a:ln w="3175">
                  <a:noFill/>
                </a:ln>
                <a:solidFill>
                  <a:prstClr val="black"/>
                </a:solidFill>
                <a:effectLst/>
                <a:uLnTx/>
                <a:uFillTx/>
                <a:latin typeface="Segoe UI "/>
                <a:ea typeface="+mn-lt"/>
                <a:cs typeface="Segoe Sans Text"/>
              </a:rPr>
              <a:t>Inject customer-specific data and business logic into models to deliver context-aware, reliable, and brand-aligned outputs.</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endParaRPr kumimoji="0" lang="en-US" sz="1000" b="0" i="0" u="none" strike="noStrike" kern="1200" cap="none" spc="0" normalizeH="0" baseline="0" noProof="0">
              <a:ln w="3175">
                <a:noFill/>
              </a:ln>
              <a:solidFill>
                <a:prstClr val="black"/>
              </a:solidFill>
              <a:effectLst/>
              <a:uLnTx/>
              <a:uFillTx/>
              <a:latin typeface="Segoe UI "/>
              <a:ea typeface="+mn-lt"/>
              <a:cs typeface="Segoe Sans Text"/>
            </a:endParaRPr>
          </a:p>
        </p:txBody>
      </p:sp>
      <p:sp>
        <p:nvSpPr>
          <p:cNvPr id="14" name="TextBox 13">
            <a:extLst>
              <a:ext uri="{FF2B5EF4-FFF2-40B4-BE49-F238E27FC236}">
                <a16:creationId xmlns:a16="http://schemas.microsoft.com/office/drawing/2014/main" id="{84D0DF08-0076-3FB9-C909-B534B1FDA65D}"/>
              </a:ext>
            </a:extLst>
          </p:cNvPr>
          <p:cNvSpPr txBox="1"/>
          <p:nvPr/>
        </p:nvSpPr>
        <p:spPr>
          <a:xfrm>
            <a:off x="9154395" y="1326792"/>
            <a:ext cx="2789450" cy="346234"/>
          </a:xfrm>
          <a:prstGeom prst="roundRect">
            <a:avLst>
              <a:gd name="adj" fmla="val 50000"/>
            </a:avLst>
          </a:prstGeom>
          <a:solidFill>
            <a:srgbClr val="091F2C"/>
          </a:solidFill>
          <a:ln w="12700">
            <a:noFill/>
          </a:ln>
          <a:effectLst/>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Multi-Agent</a:t>
            </a:r>
          </a:p>
        </p:txBody>
      </p:sp>
      <p:sp>
        <p:nvSpPr>
          <p:cNvPr id="15" name="Content Placeholder 4">
            <a:extLst>
              <a:ext uri="{FF2B5EF4-FFF2-40B4-BE49-F238E27FC236}">
                <a16:creationId xmlns:a16="http://schemas.microsoft.com/office/drawing/2014/main" id="{58FB6346-1643-4F20-0887-27931FC57AF3}"/>
              </a:ext>
            </a:extLst>
          </p:cNvPr>
          <p:cNvSpPr txBox="1">
            <a:spLocks/>
          </p:cNvSpPr>
          <p:nvPr/>
        </p:nvSpPr>
        <p:spPr>
          <a:xfrm>
            <a:off x="9247369" y="1786557"/>
            <a:ext cx="2603500" cy="4003675"/>
          </a:xfrm>
          <a:prstGeom prst="rect">
            <a:avLst/>
          </a:prstGeom>
          <a:effectLst/>
        </p:spPr>
        <p:txBody>
          <a:bodyPr vert="horz" wrap="square" lIns="91440" tIns="0" rIns="9144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Font typeface="Wingdings" panose="05000000000000000000" pitchFamily="2" charset="2"/>
              <a:buNone/>
              <a:defRPr/>
            </a:pPr>
            <a:r>
              <a:rPr lang="en-GB" sz="1000">
                <a:ln w="3175">
                  <a:noFill/>
                </a:ln>
                <a:solidFill>
                  <a:prstClr val="black"/>
                </a:solidFill>
                <a:latin typeface="Segoe UI "/>
                <a:ea typeface="+mn-lt"/>
                <a:cs typeface="Segoe Sans Text"/>
              </a:rPr>
              <a:t>This accelerator jump-starts enterprise adoption of multi-agent AI. It supplies a production-grade “skeleton” with a </a:t>
            </a:r>
            <a:r>
              <a:rPr lang="en-GB" sz="1000" err="1">
                <a:ln w="3175">
                  <a:noFill/>
                </a:ln>
                <a:solidFill>
                  <a:prstClr val="black"/>
                </a:solidFill>
                <a:latin typeface="Segoe UI "/>
                <a:ea typeface="+mn-lt"/>
                <a:cs typeface="Segoe Sans Text"/>
              </a:rPr>
              <a:t>catalog</a:t>
            </a:r>
            <a:r>
              <a:rPr lang="en-GB" sz="1000">
                <a:ln w="3175">
                  <a:noFill/>
                </a:ln>
                <a:solidFill>
                  <a:prstClr val="black"/>
                </a:solidFill>
                <a:latin typeface="Segoe UI "/>
                <a:ea typeface="+mn-lt"/>
                <a:cs typeface="Segoe Sans Text"/>
              </a:rPr>
              <a:t> of pre-built agents, letting teams plug in domain logic and instantly leverage Azure AI services—so projects begin on a solid, production-ready foundation instead of starting from scratch.</a:t>
            </a:r>
          </a:p>
          <a:p>
            <a:pPr marL="0" indent="0">
              <a:spcBef>
                <a:spcPts val="600"/>
              </a:spcBef>
              <a:spcAft>
                <a:spcPts val="600"/>
              </a:spcAft>
              <a:buFont typeface="Wingdings" panose="05000000000000000000" pitchFamily="2" charset="2"/>
              <a:buNone/>
              <a:defRPr/>
            </a:pPr>
            <a:r>
              <a:rPr lang="en-GB" sz="1000">
                <a:ln w="3175">
                  <a:noFill/>
                </a:ln>
                <a:solidFill>
                  <a:prstClr val="black"/>
                </a:solidFill>
                <a:latin typeface="Segoe UI "/>
                <a:ea typeface="+mn-lt"/>
                <a:cs typeface="Segoe Sans Text"/>
              </a:rPr>
              <a:t>Engineered with Azure Well-Architected and Secure by default principles, it brings secure, scalable, and extensible agent workflows—powered by Agent Framework and Azure AI Agent Service—ready for anything from simple copilots to complex, multi-step orchestrations.</a:t>
            </a:r>
          </a:p>
          <a:p>
            <a:pPr>
              <a:spcBef>
                <a:spcPts val="600"/>
              </a:spcBef>
              <a:spcAft>
                <a:spcPts val="600"/>
              </a:spcAft>
              <a:defRPr/>
            </a:pPr>
            <a:r>
              <a:rPr lang="en-GB" sz="1000">
                <a:ln w="3175">
                  <a:noFill/>
                </a:ln>
                <a:solidFill>
                  <a:prstClr val="black"/>
                </a:solidFill>
                <a:latin typeface="Segoe UI "/>
                <a:ea typeface="+mn-lt"/>
                <a:cs typeface="Segoe Sans Text"/>
              </a:rPr>
              <a:t>Enterprise Agent Registry</a:t>
            </a:r>
          </a:p>
          <a:p>
            <a:pPr>
              <a:spcBef>
                <a:spcPts val="600"/>
              </a:spcBef>
              <a:spcAft>
                <a:spcPts val="600"/>
              </a:spcAft>
              <a:defRPr/>
            </a:pPr>
            <a:r>
              <a:rPr lang="en-GB" sz="1000">
                <a:ln w="3175">
                  <a:noFill/>
                </a:ln>
                <a:solidFill>
                  <a:prstClr val="black"/>
                </a:solidFill>
                <a:latin typeface="Segoe UI "/>
                <a:ea typeface="+mn-lt"/>
                <a:cs typeface="Segoe Sans Text"/>
              </a:rPr>
              <a:t>Plug-and-Play Workflows </a:t>
            </a:r>
          </a:p>
          <a:p>
            <a:pPr>
              <a:spcBef>
                <a:spcPts val="600"/>
              </a:spcBef>
              <a:spcAft>
                <a:spcPts val="600"/>
              </a:spcAft>
              <a:defRPr/>
            </a:pPr>
            <a:r>
              <a:rPr lang="en-GB" sz="1000">
                <a:ln w="3175">
                  <a:noFill/>
                </a:ln>
                <a:solidFill>
                  <a:prstClr val="black"/>
                </a:solidFill>
                <a:latin typeface="Segoe UI "/>
                <a:ea typeface="+mn-lt"/>
                <a:cs typeface="Segoe Sans Text"/>
              </a:rPr>
              <a:t>Zero-Trust Guardrails Code-First Accelerator </a:t>
            </a:r>
          </a:p>
          <a:p>
            <a:pPr>
              <a:spcBef>
                <a:spcPts val="600"/>
              </a:spcBef>
              <a:spcAft>
                <a:spcPts val="600"/>
              </a:spcAft>
              <a:defRPr/>
            </a:pPr>
            <a:r>
              <a:rPr lang="en-GB" sz="1000">
                <a:ln w="3175">
                  <a:noFill/>
                </a:ln>
                <a:solidFill>
                  <a:prstClr val="black"/>
                </a:solidFill>
                <a:latin typeface="Segoe UI "/>
                <a:ea typeface="+mn-lt"/>
                <a:cs typeface="Segoe Sans Text"/>
              </a:rPr>
              <a:t>Future-Ready Extensibility</a:t>
            </a:r>
          </a:p>
          <a:p>
            <a:pPr marL="0" indent="0">
              <a:spcBef>
                <a:spcPts val="600"/>
              </a:spcBef>
              <a:spcAft>
                <a:spcPts val="600"/>
              </a:spcAft>
              <a:buFont typeface="Wingdings" panose="05000000000000000000" pitchFamily="2" charset="2"/>
              <a:buNone/>
              <a:defRPr/>
            </a:pPr>
            <a:endParaRPr lang="en-GB" sz="1200" b="1">
              <a:ln w="3175">
                <a:noFill/>
              </a:ln>
              <a:solidFill>
                <a:prstClr val="black"/>
              </a:solidFill>
              <a:latin typeface="Segoe UI "/>
              <a:ea typeface="+mn-lt"/>
              <a:cs typeface="+mn-lt"/>
            </a:endParaRPr>
          </a:p>
        </p:txBody>
      </p:sp>
      <p:sp>
        <p:nvSpPr>
          <p:cNvPr id="16" name="Title 17">
            <a:extLst>
              <a:ext uri="{FF2B5EF4-FFF2-40B4-BE49-F238E27FC236}">
                <a16:creationId xmlns:a16="http://schemas.microsoft.com/office/drawing/2014/main" id="{0D04D30A-394F-0847-7644-3F528A7A7D2F}"/>
              </a:ext>
            </a:extLst>
          </p:cNvPr>
          <p:cNvSpPr txBox="1">
            <a:spLocks/>
          </p:cNvSpPr>
          <p:nvPr/>
        </p:nvSpPr>
        <p:spPr>
          <a:xfrm>
            <a:off x="9154394" y="6023440"/>
            <a:ext cx="2870200" cy="268353"/>
          </a:xfrm>
          <a:prstGeom prst="rect">
            <a:avLst/>
          </a:prstGeom>
          <a:effectLst/>
        </p:spPr>
        <p:txBody>
          <a:bodyPr vert="horz" wrap="square" lIns="0" tIns="0" rIns="0" bIns="0" rtlCol="0" anchor="t">
            <a:spAutoFit/>
          </a:bodyPr>
          <a:lstStyle>
            <a:lvl1pPr algn="l" defTabSz="914400" rtl="0" eaLnBrk="1" latinLnBrk="0" hangingPunct="1">
              <a:lnSpc>
                <a:spcPct val="90000"/>
              </a:lnSpc>
              <a:spcBef>
                <a:spcPct val="0"/>
              </a:spcBef>
              <a:buNone/>
              <a:defRPr sz="4400" b="1" i="0" kern="1200">
                <a:solidFill>
                  <a:schemeClr val="tx1"/>
                </a:solidFill>
                <a:latin typeface="Segoe Sans Text" pitchFamily="2" charset="0"/>
                <a:ea typeface="+mj-ea"/>
                <a:cs typeface="Segoe Sans Text" pitchFamily="2" charset="0"/>
              </a:defRPr>
            </a:lvl1pPr>
          </a:lstStyle>
          <a:p>
            <a:r>
              <a:rPr lang="en-GB" sz="1100">
                <a:latin typeface="Segoe UI "/>
              </a:rPr>
              <a:t>Nominate Today: </a:t>
            </a:r>
            <a:r>
              <a:rPr lang="en-GB" sz="1100">
                <a:latin typeface="Segoe UI "/>
                <a:hlinkClick r:id="rId3"/>
              </a:rPr>
              <a:t>aka.ms/factorynom</a:t>
            </a:r>
            <a:endParaRPr lang="en-GB" sz="1100">
              <a:latin typeface="Segoe UI "/>
            </a:endParaRPr>
          </a:p>
        </p:txBody>
      </p:sp>
    </p:spTree>
    <p:extLst>
      <p:ext uri="{BB962C8B-B14F-4D97-AF65-F5344CB8AC3E}">
        <p14:creationId xmlns:p14="http://schemas.microsoft.com/office/powerpoint/2010/main" val="3936813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6D2F39-7930-F5BD-B3BD-D3214319BC3F}"/>
              </a:ext>
            </a:extLst>
          </p:cNvPr>
          <p:cNvSpPr>
            <a:spLocks noGrp="1"/>
          </p:cNvSpPr>
          <p:nvPr>
            <p:ph type="title" idx="4294967295"/>
          </p:nvPr>
        </p:nvSpPr>
        <p:spPr>
          <a:xfrm>
            <a:off x="655983" y="1765055"/>
            <a:ext cx="11536017" cy="24375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800" b="1" i="0" u="none" strike="noStrike" kern="1200" cap="none" spc="0" normalizeH="0" baseline="0" noProof="0" dirty="0">
                <a:ln>
                  <a:noFill/>
                </a:ln>
                <a:solidFill>
                  <a:schemeClr val="bg1"/>
                </a:solidFill>
                <a:effectLst/>
                <a:uLnTx/>
                <a:uFillTx/>
                <a:latin typeface="Segoe Sans Text ExtraBold" pitchFamily="2" charset="0"/>
                <a:ea typeface="+mn-ea"/>
                <a:cs typeface="Segoe Sans Text ExtraBold" pitchFamily="2" charset="0"/>
              </a:rPr>
              <a:t>Architecture of agentic AI solutions</a:t>
            </a:r>
          </a:p>
        </p:txBody>
      </p:sp>
      <p:sp>
        <p:nvSpPr>
          <p:cNvPr id="8" name="Text Placeholder 1">
            <a:extLst>
              <a:ext uri="{FF2B5EF4-FFF2-40B4-BE49-F238E27FC236}">
                <a16:creationId xmlns:a16="http://schemas.microsoft.com/office/drawing/2014/main" id="{862A5711-9F8C-3FAC-684D-E8D146B57B22}"/>
              </a:ext>
            </a:extLst>
          </p:cNvPr>
          <p:cNvSpPr>
            <a:spLocks noGrp="1"/>
          </p:cNvSpPr>
          <p:nvPr>
            <p:ph type="body" sz="quarter" idx="19"/>
          </p:nvPr>
        </p:nvSpPr>
        <p:spPr>
          <a:xfrm>
            <a:off x="655983" y="4476232"/>
            <a:ext cx="10399943" cy="664797"/>
          </a:xfrm>
        </p:spPr>
        <p:txBody>
          <a:bodyPr/>
          <a:lstStyle/>
          <a:p>
            <a:r>
              <a:rPr lang="en-US"/>
              <a:t>Architecture overview</a:t>
            </a:r>
          </a:p>
        </p:txBody>
      </p:sp>
      <p:sp>
        <p:nvSpPr>
          <p:cNvPr id="4" name="Slide Number Placeholder 5">
            <a:extLst>
              <a:ext uri="{FF2B5EF4-FFF2-40B4-BE49-F238E27FC236}">
                <a16:creationId xmlns:a16="http://schemas.microsoft.com/office/drawing/2014/main" id="{78E99AF0-1D2E-114D-A682-13E635CF365E}"/>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640582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DB401-D464-A59C-7E2A-27A19F1FA11E}"/>
            </a:ext>
          </a:extLst>
        </p:cNvPr>
        <p:cNvGrpSpPr/>
        <p:nvPr/>
      </p:nvGrpSpPr>
      <p:grpSpPr>
        <a:xfrm>
          <a:off x="0" y="0"/>
          <a:ext cx="0" cy="0"/>
          <a:chOff x="0" y="0"/>
          <a:chExt cx="0" cy="0"/>
        </a:xfrm>
      </p:grpSpPr>
      <p:sp>
        <p:nvSpPr>
          <p:cNvPr id="11" name="Text Placeholder 5">
            <a:extLst>
              <a:ext uri="{FF2B5EF4-FFF2-40B4-BE49-F238E27FC236}">
                <a16:creationId xmlns:a16="http://schemas.microsoft.com/office/drawing/2014/main" id="{2FEAE289-3F23-C128-72F8-BDB08560C0DC}"/>
              </a:ext>
            </a:extLst>
          </p:cNvPr>
          <p:cNvSpPr txBox="1">
            <a:spLocks noGrp="1"/>
          </p:cNvSpPr>
          <p:nvPr>
            <p:ph type="title" idx="4294967295"/>
          </p:nvPr>
        </p:nvSpPr>
        <p:spPr>
          <a:xfrm>
            <a:off x="494669" y="170125"/>
            <a:ext cx="11025187"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Performance criteria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endParaRPr>
          </a:p>
        </p:txBody>
      </p:sp>
      <p:sp>
        <p:nvSpPr>
          <p:cNvPr id="2" name="Text Placeholder 1">
            <a:extLst>
              <a:ext uri="{FF2B5EF4-FFF2-40B4-BE49-F238E27FC236}">
                <a16:creationId xmlns:a16="http://schemas.microsoft.com/office/drawing/2014/main" id="{917D35EC-DF67-35EC-B7C4-29DB78EDF5CE}"/>
              </a:ext>
            </a:extLst>
          </p:cNvPr>
          <p:cNvSpPr>
            <a:spLocks noGrp="1"/>
          </p:cNvSpPr>
          <p:nvPr>
            <p:ph type="body" sz="quarter" idx="32"/>
          </p:nvPr>
        </p:nvSpPr>
        <p:spPr>
          <a:xfrm>
            <a:off x="4221912" y="998979"/>
            <a:ext cx="2205783" cy="601220"/>
          </a:xfrm>
        </p:spPr>
        <p:txBody>
          <a:bodyPr/>
          <a:lstStyle/>
          <a:p>
            <a:pPr algn="r"/>
            <a:r>
              <a:rPr lang="en-US"/>
              <a:t>Attendance definition</a:t>
            </a:r>
          </a:p>
        </p:txBody>
      </p:sp>
      <p:sp>
        <p:nvSpPr>
          <p:cNvPr id="3" name="Text Placeholder 2">
            <a:extLst>
              <a:ext uri="{FF2B5EF4-FFF2-40B4-BE49-F238E27FC236}">
                <a16:creationId xmlns:a16="http://schemas.microsoft.com/office/drawing/2014/main" id="{9494783F-AB02-D6D6-BAA7-770D81A59B4A}"/>
              </a:ext>
            </a:extLst>
          </p:cNvPr>
          <p:cNvSpPr>
            <a:spLocks noGrp="1"/>
          </p:cNvSpPr>
          <p:nvPr>
            <p:ph type="body" sz="quarter" idx="33"/>
          </p:nvPr>
        </p:nvSpPr>
        <p:spPr/>
        <p:txBody>
          <a:bodyPr>
            <a:noAutofit/>
          </a:bodyPr>
          <a:lstStyle/>
          <a:p>
            <a:r>
              <a:rPr lang="en-US" sz="1400"/>
              <a:t>Be present and accounted for throughout the full workshop.</a:t>
            </a:r>
          </a:p>
          <a:p>
            <a:r>
              <a:rPr lang="en-US" sz="1400"/>
              <a:t>Missing more than 30 unexcused minutes each day will result in no credit.</a:t>
            </a:r>
          </a:p>
        </p:txBody>
      </p:sp>
      <p:sp>
        <p:nvSpPr>
          <p:cNvPr id="4" name="Text Placeholder 3">
            <a:extLst>
              <a:ext uri="{FF2B5EF4-FFF2-40B4-BE49-F238E27FC236}">
                <a16:creationId xmlns:a16="http://schemas.microsoft.com/office/drawing/2014/main" id="{11C1119D-8A6B-F2B6-66CC-04B15FA6E508}"/>
              </a:ext>
            </a:extLst>
          </p:cNvPr>
          <p:cNvSpPr>
            <a:spLocks noGrp="1"/>
          </p:cNvSpPr>
          <p:nvPr>
            <p:ph type="body" sz="quarter" idx="34"/>
          </p:nvPr>
        </p:nvSpPr>
        <p:spPr>
          <a:xfrm>
            <a:off x="4221912" y="2881567"/>
            <a:ext cx="2205783" cy="743876"/>
          </a:xfrm>
        </p:spPr>
        <p:txBody>
          <a:bodyPr/>
          <a:lstStyle/>
          <a:p>
            <a:pPr algn="r"/>
            <a:r>
              <a:rPr lang="en-US"/>
              <a:t>Engagement definition</a:t>
            </a:r>
          </a:p>
        </p:txBody>
      </p:sp>
      <p:sp>
        <p:nvSpPr>
          <p:cNvPr id="5" name="Text Placeholder 4">
            <a:extLst>
              <a:ext uri="{FF2B5EF4-FFF2-40B4-BE49-F238E27FC236}">
                <a16:creationId xmlns:a16="http://schemas.microsoft.com/office/drawing/2014/main" id="{E50B3588-7CF4-228D-5C7C-33AA2F4007AE}"/>
              </a:ext>
            </a:extLst>
          </p:cNvPr>
          <p:cNvSpPr>
            <a:spLocks noGrp="1"/>
          </p:cNvSpPr>
          <p:nvPr>
            <p:ph type="body" sz="quarter" idx="35"/>
          </p:nvPr>
        </p:nvSpPr>
        <p:spPr/>
        <p:txBody>
          <a:bodyPr>
            <a:noAutofit/>
          </a:bodyPr>
          <a:lstStyle/>
          <a:p>
            <a:r>
              <a:rPr lang="en-US" sz="1400"/>
              <a:t>Remain live on video or audio during the day while in attendance (muting is fine).</a:t>
            </a:r>
          </a:p>
          <a:p>
            <a:r>
              <a:rPr lang="en-US" sz="1400"/>
              <a:t>Participate in discussions and use the chat window.</a:t>
            </a:r>
          </a:p>
        </p:txBody>
      </p:sp>
      <p:sp>
        <p:nvSpPr>
          <p:cNvPr id="6" name="Text Placeholder 5">
            <a:extLst>
              <a:ext uri="{FF2B5EF4-FFF2-40B4-BE49-F238E27FC236}">
                <a16:creationId xmlns:a16="http://schemas.microsoft.com/office/drawing/2014/main" id="{9507CFD7-3B43-2B6D-60C4-04B0253E43C2}"/>
              </a:ext>
            </a:extLst>
          </p:cNvPr>
          <p:cNvSpPr>
            <a:spLocks noGrp="1"/>
          </p:cNvSpPr>
          <p:nvPr>
            <p:ph type="body" sz="quarter" idx="36"/>
          </p:nvPr>
        </p:nvSpPr>
        <p:spPr>
          <a:xfrm>
            <a:off x="4221912" y="4764156"/>
            <a:ext cx="2205783" cy="569844"/>
          </a:xfrm>
        </p:spPr>
        <p:txBody>
          <a:bodyPr/>
          <a:lstStyle/>
          <a:p>
            <a:pPr algn="r"/>
            <a:r>
              <a:rPr lang="en-US"/>
              <a:t>Completion definition</a:t>
            </a:r>
          </a:p>
        </p:txBody>
      </p:sp>
      <p:sp>
        <p:nvSpPr>
          <p:cNvPr id="7" name="Text Placeholder 6">
            <a:extLst>
              <a:ext uri="{FF2B5EF4-FFF2-40B4-BE49-F238E27FC236}">
                <a16:creationId xmlns:a16="http://schemas.microsoft.com/office/drawing/2014/main" id="{EFDEBD52-666C-6F6B-342E-090FC247FC1B}"/>
              </a:ext>
            </a:extLst>
          </p:cNvPr>
          <p:cNvSpPr>
            <a:spLocks noGrp="1"/>
          </p:cNvSpPr>
          <p:nvPr>
            <p:ph type="body" sz="quarter" idx="37"/>
          </p:nvPr>
        </p:nvSpPr>
        <p:spPr/>
        <p:txBody>
          <a:bodyPr>
            <a:normAutofit/>
          </a:bodyPr>
          <a:lstStyle/>
          <a:p>
            <a:r>
              <a:rPr lang="en-US" sz="1400"/>
              <a:t>Complete your exercises for technical proficiency.</a:t>
            </a:r>
          </a:p>
        </p:txBody>
      </p:sp>
      <p:sp>
        <p:nvSpPr>
          <p:cNvPr id="13" name="Slide Number Placeholder 5">
            <a:extLst>
              <a:ext uri="{FF2B5EF4-FFF2-40B4-BE49-F238E27FC236}">
                <a16:creationId xmlns:a16="http://schemas.microsoft.com/office/drawing/2014/main" id="{CC1F9323-4DFE-A906-02E1-5EB85BB2368F}"/>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b="0" i="0">
                <a:solidFill>
                  <a:srgbClr val="7C7D7F"/>
                </a:solidFill>
                <a:latin typeface="Segoe Sans Text" pitchFamily="2" charset="0"/>
                <a:cs typeface="Segoe Sans Text" pitchFamily="2"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cxnSp>
        <p:nvCxnSpPr>
          <p:cNvPr id="8" name="Straight Connector 7">
            <a:extLst>
              <a:ext uri="{FF2B5EF4-FFF2-40B4-BE49-F238E27FC236}">
                <a16:creationId xmlns:a16="http://schemas.microsoft.com/office/drawing/2014/main" id="{D4BCA44B-3B5A-EA71-174B-88E7A5A26488}"/>
              </a:ext>
              <a:ext uri="{C183D7F6-B498-43B3-948B-1728B52AA6E4}">
                <adec:decorative xmlns:adec="http://schemas.microsoft.com/office/drawing/2017/decorative" val="1"/>
              </a:ext>
            </a:extLst>
          </p:cNvPr>
          <p:cNvCxnSpPr/>
          <p:nvPr/>
        </p:nvCxnSpPr>
        <p:spPr>
          <a:xfrm>
            <a:off x="4221912" y="2299447"/>
            <a:ext cx="7450135"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283BB57-5624-134B-F35E-875C37E0D675}"/>
              </a:ext>
              <a:ext uri="{C183D7F6-B498-43B3-948B-1728B52AA6E4}">
                <adec:decorative xmlns:adec="http://schemas.microsoft.com/office/drawing/2017/decorative" val="1"/>
              </a:ext>
            </a:extLst>
          </p:cNvPr>
          <p:cNvCxnSpPr/>
          <p:nvPr/>
        </p:nvCxnSpPr>
        <p:spPr>
          <a:xfrm>
            <a:off x="4221912" y="4235824"/>
            <a:ext cx="7450135"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pic>
        <p:nvPicPr>
          <p:cNvPr id="25" name="Picture Placeholder 24">
            <a:extLst>
              <a:ext uri="{FF2B5EF4-FFF2-40B4-BE49-F238E27FC236}">
                <a16:creationId xmlns:a16="http://schemas.microsoft.com/office/drawing/2014/main" id="{C02B2FF1-6852-F2D6-F281-8719C40A176A}"/>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984537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Common design patterns</a:t>
            </a:r>
          </a:p>
        </p:txBody>
      </p:sp>
      <p:sp>
        <p:nvSpPr>
          <p:cNvPr id="4" name="Slide Number Placeholder 5">
            <a:extLst>
              <a:ext uri="{FF2B5EF4-FFF2-40B4-BE49-F238E27FC236}">
                <a16:creationId xmlns:a16="http://schemas.microsoft.com/office/drawing/2014/main" id="{EBFF4304-B17B-EABC-BD72-BE4D53598BBF}"/>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Rectangle: Rounded Corners 1">
            <a:extLst>
              <a:ext uri="{FF2B5EF4-FFF2-40B4-BE49-F238E27FC236}">
                <a16:creationId xmlns:a16="http://schemas.microsoft.com/office/drawing/2014/main" id="{DE790D13-4C0F-9CC9-C737-5459DF434E44}"/>
              </a:ext>
              <a:ext uri="{C183D7F6-B498-43B3-948B-1728B52AA6E4}">
                <adec:decorative xmlns:adec="http://schemas.microsoft.com/office/drawing/2017/decorative" val="1"/>
              </a:ext>
            </a:extLst>
          </p:cNvPr>
          <p:cNvSpPr/>
          <p:nvPr/>
        </p:nvSpPr>
        <p:spPr>
          <a:xfrm>
            <a:off x="627182" y="2059988"/>
            <a:ext cx="2519166" cy="30291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3" name="Text Placeholder 45216">
            <a:extLst>
              <a:ext uri="{FF2B5EF4-FFF2-40B4-BE49-F238E27FC236}">
                <a16:creationId xmlns:a16="http://schemas.microsoft.com/office/drawing/2014/main" id="{D6E8BF20-8EE3-DB16-839E-1E4EDBDAE2C6}"/>
              </a:ext>
            </a:extLst>
          </p:cNvPr>
          <p:cNvSpPr txBox="1">
            <a:spLocks/>
          </p:cNvSpPr>
          <p:nvPr/>
        </p:nvSpPr>
        <p:spPr>
          <a:xfrm>
            <a:off x="820617" y="2331680"/>
            <a:ext cx="2046000" cy="333992"/>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RAG agent</a:t>
            </a:r>
          </a:p>
        </p:txBody>
      </p:sp>
      <p:sp>
        <p:nvSpPr>
          <p:cNvPr id="6" name="Grey oval containing warning">
            <a:extLst>
              <a:ext uri="{FF2B5EF4-FFF2-40B4-BE49-F238E27FC236}">
                <a16:creationId xmlns:a16="http://schemas.microsoft.com/office/drawing/2014/main" id="{28020AC8-886E-A437-5D9E-6FC297648942}"/>
              </a:ext>
              <a:ext uri="{C183D7F6-B498-43B3-948B-1728B52AA6E4}">
                <adec:decorative xmlns:adec="http://schemas.microsoft.com/office/drawing/2017/decorative" val="1"/>
              </a:ext>
            </a:extLst>
          </p:cNvPr>
          <p:cNvSpPr/>
          <p:nvPr/>
        </p:nvSpPr>
        <p:spPr>
          <a:xfrm>
            <a:off x="1253680" y="5063295"/>
            <a:ext cx="1266171" cy="78329"/>
          </a:xfrm>
          <a:prstGeom prst="roundRect">
            <a:avLst>
              <a:gd name="adj" fmla="val 50000"/>
            </a:avLst>
          </a:prstGeom>
          <a:solidFill>
            <a:srgbClr val="C03B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9" name="Rectangle: Rounded Corners 8">
            <a:extLst>
              <a:ext uri="{FF2B5EF4-FFF2-40B4-BE49-F238E27FC236}">
                <a16:creationId xmlns:a16="http://schemas.microsoft.com/office/drawing/2014/main" id="{28E0B502-74FC-F866-9D93-8C7484658F03}"/>
              </a:ext>
              <a:ext uri="{C183D7F6-B498-43B3-948B-1728B52AA6E4}">
                <adec:decorative xmlns:adec="http://schemas.microsoft.com/office/drawing/2017/decorative" val="1"/>
              </a:ext>
            </a:extLst>
          </p:cNvPr>
          <p:cNvSpPr/>
          <p:nvPr/>
        </p:nvSpPr>
        <p:spPr>
          <a:xfrm>
            <a:off x="3433337" y="2059988"/>
            <a:ext cx="2519166" cy="30291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0" name="Text Placeholder 45216">
            <a:extLst>
              <a:ext uri="{FF2B5EF4-FFF2-40B4-BE49-F238E27FC236}">
                <a16:creationId xmlns:a16="http://schemas.microsoft.com/office/drawing/2014/main" id="{55B6D229-4046-D373-AC7E-3325A5FDBCEC}"/>
              </a:ext>
            </a:extLst>
          </p:cNvPr>
          <p:cNvSpPr txBox="1">
            <a:spLocks/>
          </p:cNvSpPr>
          <p:nvPr/>
        </p:nvSpPr>
        <p:spPr>
          <a:xfrm>
            <a:off x="3555098" y="2192511"/>
            <a:ext cx="2275640" cy="554037"/>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Code generation agent</a:t>
            </a:r>
          </a:p>
        </p:txBody>
      </p:sp>
      <p:sp>
        <p:nvSpPr>
          <p:cNvPr id="11" name="Grey oval containing warning">
            <a:extLst>
              <a:ext uri="{FF2B5EF4-FFF2-40B4-BE49-F238E27FC236}">
                <a16:creationId xmlns:a16="http://schemas.microsoft.com/office/drawing/2014/main" id="{930DB9E6-2055-3351-6D70-0FF82458BF1E}"/>
              </a:ext>
              <a:ext uri="{C183D7F6-B498-43B3-948B-1728B52AA6E4}">
                <adec:decorative xmlns:adec="http://schemas.microsoft.com/office/drawing/2017/decorative" val="1"/>
              </a:ext>
            </a:extLst>
          </p:cNvPr>
          <p:cNvSpPr/>
          <p:nvPr/>
        </p:nvSpPr>
        <p:spPr>
          <a:xfrm>
            <a:off x="4059835" y="5063295"/>
            <a:ext cx="1266171" cy="78329"/>
          </a:xfrm>
          <a:prstGeom prst="roundRect">
            <a:avLst>
              <a:gd name="adj" fmla="val 50000"/>
            </a:avLst>
          </a:prstGeom>
          <a:solidFill>
            <a:srgbClr val="C03B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12" name="Rectangle: Rounded Corners 11">
            <a:extLst>
              <a:ext uri="{FF2B5EF4-FFF2-40B4-BE49-F238E27FC236}">
                <a16:creationId xmlns:a16="http://schemas.microsoft.com/office/drawing/2014/main" id="{C19296F5-C8C9-3A50-FCA9-F44056B57A7D}"/>
              </a:ext>
              <a:ext uri="{C183D7F6-B498-43B3-948B-1728B52AA6E4}">
                <adec:decorative xmlns:adec="http://schemas.microsoft.com/office/drawing/2017/decorative" val="1"/>
              </a:ext>
            </a:extLst>
          </p:cNvPr>
          <p:cNvSpPr/>
          <p:nvPr/>
        </p:nvSpPr>
        <p:spPr>
          <a:xfrm>
            <a:off x="6239493" y="2059991"/>
            <a:ext cx="2519166" cy="30291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3" name="Text Placeholder 45216">
            <a:extLst>
              <a:ext uri="{FF2B5EF4-FFF2-40B4-BE49-F238E27FC236}">
                <a16:creationId xmlns:a16="http://schemas.microsoft.com/office/drawing/2014/main" id="{AA067928-EC67-CCCD-847C-94108126D04A}"/>
              </a:ext>
            </a:extLst>
          </p:cNvPr>
          <p:cNvSpPr txBox="1">
            <a:spLocks/>
          </p:cNvSpPr>
          <p:nvPr/>
        </p:nvSpPr>
        <p:spPr>
          <a:xfrm>
            <a:off x="6437066" y="2341856"/>
            <a:ext cx="2124018" cy="27601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Multi-agent systems</a:t>
            </a:r>
          </a:p>
        </p:txBody>
      </p:sp>
      <p:sp>
        <p:nvSpPr>
          <p:cNvPr id="14" name="Grey oval containing warning">
            <a:extLst>
              <a:ext uri="{FF2B5EF4-FFF2-40B4-BE49-F238E27FC236}">
                <a16:creationId xmlns:a16="http://schemas.microsoft.com/office/drawing/2014/main" id="{08C82BE3-607A-2CBF-5719-D95B89884980}"/>
              </a:ext>
              <a:ext uri="{C183D7F6-B498-43B3-948B-1728B52AA6E4}">
                <adec:decorative xmlns:adec="http://schemas.microsoft.com/office/drawing/2017/decorative" val="1"/>
              </a:ext>
            </a:extLst>
          </p:cNvPr>
          <p:cNvSpPr/>
          <p:nvPr/>
        </p:nvSpPr>
        <p:spPr>
          <a:xfrm>
            <a:off x="6865991" y="5063297"/>
            <a:ext cx="1266171" cy="78329"/>
          </a:xfrm>
          <a:prstGeom prst="roundRect">
            <a:avLst>
              <a:gd name="adj" fmla="val 50000"/>
            </a:avLst>
          </a:prstGeom>
          <a:solidFill>
            <a:srgbClr val="C03B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15" name="Rectangle: Rounded Corners 14">
            <a:extLst>
              <a:ext uri="{FF2B5EF4-FFF2-40B4-BE49-F238E27FC236}">
                <a16:creationId xmlns:a16="http://schemas.microsoft.com/office/drawing/2014/main" id="{D2C3A8BA-439B-31DD-9944-6BC1B0D28355}"/>
              </a:ext>
              <a:ext uri="{C183D7F6-B498-43B3-948B-1728B52AA6E4}">
                <adec:decorative xmlns:adec="http://schemas.microsoft.com/office/drawing/2017/decorative" val="1"/>
              </a:ext>
            </a:extLst>
          </p:cNvPr>
          <p:cNvSpPr/>
          <p:nvPr/>
        </p:nvSpPr>
        <p:spPr>
          <a:xfrm>
            <a:off x="9045649" y="2059989"/>
            <a:ext cx="2519166" cy="30291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6" name="Text Placeholder 45216">
            <a:extLst>
              <a:ext uri="{FF2B5EF4-FFF2-40B4-BE49-F238E27FC236}">
                <a16:creationId xmlns:a16="http://schemas.microsoft.com/office/drawing/2014/main" id="{1641AFAD-25D7-43A2-F625-A22D92CFA787}"/>
              </a:ext>
            </a:extLst>
          </p:cNvPr>
          <p:cNvSpPr txBox="1">
            <a:spLocks/>
          </p:cNvSpPr>
          <p:nvPr/>
        </p:nvSpPr>
        <p:spPr>
          <a:xfrm>
            <a:off x="9243222" y="2341855"/>
            <a:ext cx="2124018" cy="27601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Multi-domain agent </a:t>
            </a:r>
            <a:r>
              <a:rPr lang="en-US" sz="2000" b="1">
                <a:solidFill>
                  <a:srgbClr val="000000"/>
                </a:solidFill>
                <a:latin typeface="Segoe UI Semibold" panose="020B0702040204020203" pitchFamily="34" charset="0"/>
                <a:cs typeface="Segoe UI Semibold" panose="020B0702040204020203" pitchFamily="34" charset="0"/>
              </a:rPr>
              <a:t>systems</a:t>
            </a:r>
            <a:endParaRPr kumimoji="0" lang="en-US" sz="2000" b="1"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endParaRPr>
          </a:p>
        </p:txBody>
      </p:sp>
      <p:sp>
        <p:nvSpPr>
          <p:cNvPr id="17" name="Grey oval containing warning">
            <a:extLst>
              <a:ext uri="{FF2B5EF4-FFF2-40B4-BE49-F238E27FC236}">
                <a16:creationId xmlns:a16="http://schemas.microsoft.com/office/drawing/2014/main" id="{8991EE9E-AC49-455E-E64B-AD0CDEE4C56A}"/>
              </a:ext>
              <a:ext uri="{C183D7F6-B498-43B3-948B-1728B52AA6E4}">
                <adec:decorative xmlns:adec="http://schemas.microsoft.com/office/drawing/2017/decorative" val="1"/>
              </a:ext>
            </a:extLst>
          </p:cNvPr>
          <p:cNvSpPr/>
          <p:nvPr/>
        </p:nvSpPr>
        <p:spPr>
          <a:xfrm>
            <a:off x="9672147" y="5063295"/>
            <a:ext cx="1266171" cy="78329"/>
          </a:xfrm>
          <a:prstGeom prst="roundRect">
            <a:avLst>
              <a:gd name="adj" fmla="val 50000"/>
            </a:avLst>
          </a:prstGeom>
          <a:solidFill>
            <a:srgbClr val="C03B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pic>
        <p:nvPicPr>
          <p:cNvPr id="18" name="Picture 17">
            <a:extLst>
              <a:ext uri="{FF2B5EF4-FFF2-40B4-BE49-F238E27FC236}">
                <a16:creationId xmlns:a16="http://schemas.microsoft.com/office/drawing/2014/main" id="{0B6E6D44-FEA3-CEFF-A4CF-BF3DEF5FBA92}"/>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1402" y="2594983"/>
            <a:ext cx="2123715" cy="2088796"/>
          </a:xfrm>
          <a:prstGeom prst="rect">
            <a:avLst/>
          </a:prstGeom>
        </p:spPr>
      </p:pic>
      <p:pic>
        <p:nvPicPr>
          <p:cNvPr id="19" name="Picture 18">
            <a:extLst>
              <a:ext uri="{FF2B5EF4-FFF2-40B4-BE49-F238E27FC236}">
                <a16:creationId xmlns:a16="http://schemas.microsoft.com/office/drawing/2014/main" id="{10788BD7-C065-9EE4-ED2D-BBF93F863E72}"/>
              </a:ext>
              <a:ext uri="{C183D7F6-B498-43B3-948B-1728B52AA6E4}">
                <adec:decorative xmlns:adec="http://schemas.microsoft.com/office/drawing/2017/decorative" val="1"/>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79287" y="2445051"/>
            <a:ext cx="2427263" cy="2388659"/>
          </a:xfrm>
          <a:prstGeom prst="rect">
            <a:avLst/>
          </a:prstGeom>
        </p:spPr>
      </p:pic>
      <p:pic>
        <p:nvPicPr>
          <p:cNvPr id="20" name="Picture 2">
            <a:extLst>
              <a:ext uri="{FF2B5EF4-FFF2-40B4-BE49-F238E27FC236}">
                <a16:creationId xmlns:a16="http://schemas.microsoft.com/office/drawing/2014/main" id="{ED55AC0A-E643-CBD6-1D1B-A37FB864CBA2}"/>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94044" y="3075174"/>
            <a:ext cx="1238118" cy="12381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2932F525-D64E-CD00-DB59-432C0A3A6436}"/>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796190" y="3129978"/>
            <a:ext cx="1018082" cy="101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525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098B4-0C81-51ED-8080-0F77C48C591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4D51340C-9142-FF8C-3859-FCDC19DCBAB3}"/>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Retrieval Augmented Generation agent </a:t>
            </a:r>
          </a:p>
        </p:txBody>
      </p:sp>
      <p:sp>
        <p:nvSpPr>
          <p:cNvPr id="4" name="Slide Number Placeholder 5">
            <a:extLst>
              <a:ext uri="{FF2B5EF4-FFF2-40B4-BE49-F238E27FC236}">
                <a16:creationId xmlns:a16="http://schemas.microsoft.com/office/drawing/2014/main" id="{5C234315-F23E-E170-C7D5-073481E70347}"/>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TextBox 1">
            <a:extLst>
              <a:ext uri="{FF2B5EF4-FFF2-40B4-BE49-F238E27FC236}">
                <a16:creationId xmlns:a16="http://schemas.microsoft.com/office/drawing/2014/main" id="{89210537-6ABF-89C8-F003-951FDAD74087}"/>
              </a:ext>
            </a:extLst>
          </p:cNvPr>
          <p:cNvSpPr txBox="1"/>
          <p:nvPr/>
        </p:nvSpPr>
        <p:spPr>
          <a:xfrm>
            <a:off x="590882" y="1205284"/>
            <a:ext cx="10515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Translates questions into a research problem with human in the loop to produce high quality answers to complex questions within the scope of its domain.</a:t>
            </a:r>
          </a:p>
        </p:txBody>
      </p:sp>
      <p:grpSp>
        <p:nvGrpSpPr>
          <p:cNvPr id="3" name="Group 2" descr="Diagram of an Intelligent RAG Agent. A mobile device sends a question to the agent, which performs steps: Plan, Query, Observe, Update plan, and Compile answer. The agent interacts with a Knowledge Graph and Search Tools, then returns the final answer to the device.">
            <a:extLst>
              <a:ext uri="{FF2B5EF4-FFF2-40B4-BE49-F238E27FC236}">
                <a16:creationId xmlns:a16="http://schemas.microsoft.com/office/drawing/2014/main" id="{AC911168-63D6-1F27-3BA6-B83DF5E8C097}"/>
              </a:ext>
            </a:extLst>
          </p:cNvPr>
          <p:cNvGrpSpPr/>
          <p:nvPr/>
        </p:nvGrpSpPr>
        <p:grpSpPr>
          <a:xfrm>
            <a:off x="1411596" y="2396453"/>
            <a:ext cx="9058198" cy="3483305"/>
            <a:chOff x="1411596" y="2396453"/>
            <a:chExt cx="9058198" cy="3483305"/>
          </a:xfrm>
        </p:grpSpPr>
        <p:grpSp>
          <p:nvGrpSpPr>
            <p:cNvPr id="5" name="phone" descr="phone">
              <a:extLst>
                <a:ext uri="{FF2B5EF4-FFF2-40B4-BE49-F238E27FC236}">
                  <a16:creationId xmlns:a16="http://schemas.microsoft.com/office/drawing/2014/main" id="{E5035BD9-674B-DFEA-C70B-9043CF91A0BB}"/>
                </a:ext>
              </a:extLst>
            </p:cNvPr>
            <p:cNvGrpSpPr/>
            <p:nvPr/>
          </p:nvGrpSpPr>
          <p:grpSpPr>
            <a:xfrm>
              <a:off x="1411596" y="3937916"/>
              <a:ext cx="449493" cy="744261"/>
              <a:chOff x="7648576" y="1841501"/>
              <a:chExt cx="177800" cy="301625"/>
            </a:xfrm>
          </p:grpSpPr>
          <p:sp>
            <p:nvSpPr>
              <p:cNvPr id="30" name="Freeform 48">
                <a:extLst>
                  <a:ext uri="{FF2B5EF4-FFF2-40B4-BE49-F238E27FC236}">
                    <a16:creationId xmlns:a16="http://schemas.microsoft.com/office/drawing/2014/main" id="{A6179163-545C-A9FF-1460-290641BF69CE}"/>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black"/>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015956B1-0FE1-9E34-F552-CA96C27228A0}"/>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50">
                <a:extLst>
                  <a:ext uri="{FF2B5EF4-FFF2-40B4-BE49-F238E27FC236}">
                    <a16:creationId xmlns:a16="http://schemas.microsoft.com/office/drawing/2014/main" id="{13598998-8AFD-4929-9DAC-5A4638B9A952}"/>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75">
                <a:extLst>
                  <a:ext uri="{FF2B5EF4-FFF2-40B4-BE49-F238E27FC236}">
                    <a16:creationId xmlns:a16="http://schemas.microsoft.com/office/drawing/2014/main" id="{7A2777CA-24AC-D59C-7BEA-D64D29344552}"/>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black"/>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1124536E-C1F8-572F-52FC-2D42D4A37373}"/>
                </a:ext>
                <a:ext uri="{C183D7F6-B498-43B3-948B-1728B52AA6E4}">
                  <adec:decorative xmlns:adec="http://schemas.microsoft.com/office/drawing/2017/decorative" val="1"/>
                </a:ext>
              </a:extLst>
            </p:cNvPr>
            <p:cNvSpPr txBox="1"/>
            <p:nvPr/>
          </p:nvSpPr>
          <p:spPr>
            <a:xfrm>
              <a:off x="8904841" y="5255158"/>
              <a:ext cx="156495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Search T</a:t>
              </a:r>
              <a:r>
                <a:rPr kumimoji="0" lang="en-US" sz="1400" b="0" i="0" u="none" strike="noStrike" kern="1200" cap="none" spc="0" normalizeH="0" baseline="0" noProof="0" err="1">
                  <a:ln>
                    <a:noFill/>
                  </a:ln>
                  <a:solidFill>
                    <a:prstClr val="black"/>
                  </a:solidFill>
                  <a:effectLst/>
                  <a:uLnTx/>
                  <a:uFillTx/>
                  <a:latin typeface="Segoe UI Semibold"/>
                  <a:ea typeface="+mn-ea"/>
                  <a:cs typeface="Segoe UI Semibold" panose="020B0702040204020203" pitchFamily="34" charset="0"/>
                </a:rPr>
                <a:t>ools</a:t>
              </a:r>
              <a:endParaRPr kumimoji="0" lang="en-US" sz="14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endParaRPr>
            </a:p>
          </p:txBody>
        </p:sp>
        <p:cxnSp>
          <p:nvCxnSpPr>
            <p:cNvPr id="7" name="Straight Connector 6">
              <a:extLst>
                <a:ext uri="{FF2B5EF4-FFF2-40B4-BE49-F238E27FC236}">
                  <a16:creationId xmlns:a16="http://schemas.microsoft.com/office/drawing/2014/main" id="{7A30322D-5088-94BF-76A2-5CDC008DC96D}"/>
                </a:ext>
              </a:extLst>
            </p:cNvPr>
            <p:cNvCxnSpPr>
              <a:cxnSpLocks/>
            </p:cNvCxnSpPr>
            <p:nvPr/>
          </p:nvCxnSpPr>
          <p:spPr>
            <a:xfrm flipH="1">
              <a:off x="2034419" y="3020127"/>
              <a:ext cx="2985560" cy="1012739"/>
            </a:xfrm>
            <a:prstGeom prst="line">
              <a:avLst/>
            </a:prstGeom>
            <a:ln w="19050" cap="rnd">
              <a:solidFill>
                <a:srgbClr val="0078D4"/>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AF9BF3-C3F7-92CA-2BDF-92553ECE2D18}"/>
                </a:ext>
              </a:extLst>
            </p:cNvPr>
            <p:cNvCxnSpPr>
              <a:cxnSpLocks/>
            </p:cNvCxnSpPr>
            <p:nvPr/>
          </p:nvCxnSpPr>
          <p:spPr>
            <a:xfrm flipV="1">
              <a:off x="2099066" y="4129205"/>
              <a:ext cx="2985633" cy="26254"/>
            </a:xfrm>
            <a:prstGeom prst="line">
              <a:avLst/>
            </a:prstGeom>
            <a:ln w="19050" cap="rnd">
              <a:solidFill>
                <a:srgbClr val="0078D4"/>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8F82A3A-1C75-917A-67E8-BE117E25FA98}"/>
                </a:ext>
              </a:extLst>
            </p:cNvPr>
            <p:cNvSpPr txBox="1"/>
            <p:nvPr/>
          </p:nvSpPr>
          <p:spPr>
            <a:xfrm>
              <a:off x="3438702" y="3847682"/>
              <a:ext cx="146049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discussion</a:t>
              </a:r>
            </a:p>
          </p:txBody>
        </p:sp>
        <p:sp>
          <p:nvSpPr>
            <p:cNvPr id="11" name="Rectangle: Rounded Corners 10">
              <a:extLst>
                <a:ext uri="{FF2B5EF4-FFF2-40B4-BE49-F238E27FC236}">
                  <a16:creationId xmlns:a16="http://schemas.microsoft.com/office/drawing/2014/main" id="{93EB8EE7-2B9C-6FA4-EE33-BDE29613FB4C}"/>
                </a:ext>
              </a:extLst>
            </p:cNvPr>
            <p:cNvSpPr/>
            <p:nvPr/>
          </p:nvSpPr>
          <p:spPr>
            <a:xfrm>
              <a:off x="3514129" y="2439155"/>
              <a:ext cx="4401514" cy="344060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Intelligent RAG agent</a:t>
              </a:r>
            </a:p>
          </p:txBody>
        </p:sp>
        <p:pic>
          <p:nvPicPr>
            <p:cNvPr id="12" name="Graphic 11">
              <a:extLst>
                <a:ext uri="{FF2B5EF4-FFF2-40B4-BE49-F238E27FC236}">
                  <a16:creationId xmlns:a16="http://schemas.microsoft.com/office/drawing/2014/main" id="{200F409B-5F33-1629-1F66-61E709A503F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96792" y="2468693"/>
              <a:ext cx="711432" cy="711432"/>
            </a:xfrm>
            <a:prstGeom prst="rect">
              <a:avLst/>
            </a:prstGeom>
            <a:effectLst/>
          </p:spPr>
        </p:pic>
        <p:sp>
          <p:nvSpPr>
            <p:cNvPr id="13" name="Rectangle 12">
              <a:extLst>
                <a:ext uri="{FF2B5EF4-FFF2-40B4-BE49-F238E27FC236}">
                  <a16:creationId xmlns:a16="http://schemas.microsoft.com/office/drawing/2014/main" id="{78A31069-FE38-CFC7-A3E9-75B95F62B0BD}"/>
                </a:ext>
              </a:extLst>
            </p:cNvPr>
            <p:cNvSpPr/>
            <p:nvPr/>
          </p:nvSpPr>
          <p:spPr>
            <a:xfrm>
              <a:off x="5258029" y="2813559"/>
              <a:ext cx="1833678" cy="416966"/>
            </a:xfrm>
            <a:prstGeom prst="rect">
              <a:avLst/>
            </a:prstGeom>
            <a:ln>
              <a:solidFill>
                <a:srgbClr val="8661C5"/>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Plan</a:t>
              </a:r>
            </a:p>
          </p:txBody>
        </p:sp>
        <p:sp>
          <p:nvSpPr>
            <p:cNvPr id="14" name="Rectangle 13">
              <a:extLst>
                <a:ext uri="{FF2B5EF4-FFF2-40B4-BE49-F238E27FC236}">
                  <a16:creationId xmlns:a16="http://schemas.microsoft.com/office/drawing/2014/main" id="{470082F0-45E6-96E6-5DEE-E16167EF2A62}"/>
                </a:ext>
              </a:extLst>
            </p:cNvPr>
            <p:cNvSpPr/>
            <p:nvPr/>
          </p:nvSpPr>
          <p:spPr>
            <a:xfrm>
              <a:off x="5258029" y="3325349"/>
              <a:ext cx="1833678" cy="416966"/>
            </a:xfrm>
            <a:prstGeom prst="rect">
              <a:avLst/>
            </a:prstGeom>
            <a:ln>
              <a:solidFill>
                <a:srgbClr val="8661C5"/>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Query</a:t>
              </a:r>
            </a:p>
          </p:txBody>
        </p:sp>
        <p:sp>
          <p:nvSpPr>
            <p:cNvPr id="15" name="Rectangle 14">
              <a:extLst>
                <a:ext uri="{FF2B5EF4-FFF2-40B4-BE49-F238E27FC236}">
                  <a16:creationId xmlns:a16="http://schemas.microsoft.com/office/drawing/2014/main" id="{21F512D0-BF42-2E12-585F-DCE0A356289F}"/>
                </a:ext>
              </a:extLst>
            </p:cNvPr>
            <p:cNvSpPr/>
            <p:nvPr/>
          </p:nvSpPr>
          <p:spPr>
            <a:xfrm>
              <a:off x="5258029" y="3822565"/>
              <a:ext cx="1833678" cy="416966"/>
            </a:xfrm>
            <a:prstGeom prst="rect">
              <a:avLst/>
            </a:prstGeom>
            <a:ln>
              <a:solidFill>
                <a:srgbClr val="8661C5"/>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Observe</a:t>
              </a:r>
            </a:p>
          </p:txBody>
        </p:sp>
        <p:sp>
          <p:nvSpPr>
            <p:cNvPr id="16" name="Rectangle 15">
              <a:extLst>
                <a:ext uri="{FF2B5EF4-FFF2-40B4-BE49-F238E27FC236}">
                  <a16:creationId xmlns:a16="http://schemas.microsoft.com/office/drawing/2014/main" id="{6EEB09DC-2F46-D6D8-65AF-A2FB744FFC56}"/>
                </a:ext>
              </a:extLst>
            </p:cNvPr>
            <p:cNvSpPr/>
            <p:nvPr/>
          </p:nvSpPr>
          <p:spPr>
            <a:xfrm>
              <a:off x="5258028" y="4330141"/>
              <a:ext cx="1833679" cy="416966"/>
            </a:xfrm>
            <a:prstGeom prst="rect">
              <a:avLst/>
            </a:prstGeom>
            <a:ln>
              <a:solidFill>
                <a:srgbClr val="8661C5"/>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Update plan</a:t>
              </a:r>
            </a:p>
          </p:txBody>
        </p:sp>
        <p:sp>
          <p:nvSpPr>
            <p:cNvPr id="17" name="Rectangle 16">
              <a:extLst>
                <a:ext uri="{FF2B5EF4-FFF2-40B4-BE49-F238E27FC236}">
                  <a16:creationId xmlns:a16="http://schemas.microsoft.com/office/drawing/2014/main" id="{00B01DFD-84F0-E86F-BDDD-66E7800014C6}"/>
                </a:ext>
              </a:extLst>
            </p:cNvPr>
            <p:cNvSpPr/>
            <p:nvPr/>
          </p:nvSpPr>
          <p:spPr>
            <a:xfrm>
              <a:off x="5258028" y="4838192"/>
              <a:ext cx="1833678" cy="416966"/>
            </a:xfrm>
            <a:prstGeom prst="rect">
              <a:avLst/>
            </a:prstGeom>
            <a:ln>
              <a:solidFill>
                <a:srgbClr val="8661C5"/>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Compile answer</a:t>
              </a:r>
            </a:p>
          </p:txBody>
        </p:sp>
        <p:pic>
          <p:nvPicPr>
            <p:cNvPr id="18" name="Graphic 437806336">
              <a:extLst>
                <a:ext uri="{FF2B5EF4-FFF2-40B4-BE49-F238E27FC236}">
                  <a16:creationId xmlns:a16="http://schemas.microsoft.com/office/drawing/2014/main" id="{2FF1C891-EF01-F3C9-9C79-DB48CC00F84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06959" y="4110997"/>
              <a:ext cx="1193687" cy="1194873"/>
            </a:xfrm>
            <a:prstGeom prst="rect">
              <a:avLst/>
            </a:prstGeom>
          </p:spPr>
        </p:pic>
        <p:pic>
          <p:nvPicPr>
            <p:cNvPr id="19" name="Picture 18">
              <a:extLst>
                <a:ext uri="{FF2B5EF4-FFF2-40B4-BE49-F238E27FC236}">
                  <a16:creationId xmlns:a16="http://schemas.microsoft.com/office/drawing/2014/main" id="{E648C31A-FAFD-8240-8C03-2997C3E2356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98884" y="2396453"/>
              <a:ext cx="1140937" cy="1140937"/>
            </a:xfrm>
            <a:prstGeom prst="rect">
              <a:avLst/>
            </a:prstGeom>
          </p:spPr>
        </p:pic>
        <p:sp>
          <p:nvSpPr>
            <p:cNvPr id="20" name="TextBox 19">
              <a:extLst>
                <a:ext uri="{FF2B5EF4-FFF2-40B4-BE49-F238E27FC236}">
                  <a16:creationId xmlns:a16="http://schemas.microsoft.com/office/drawing/2014/main" id="{C074272D-8943-A560-98FA-AF30A31E888C}"/>
                </a:ext>
                <a:ext uri="{C183D7F6-B498-43B3-948B-1728B52AA6E4}">
                  <adec:decorative xmlns:adec="http://schemas.microsoft.com/office/drawing/2017/decorative" val="1"/>
                </a:ext>
              </a:extLst>
            </p:cNvPr>
            <p:cNvSpPr txBox="1"/>
            <p:nvPr/>
          </p:nvSpPr>
          <p:spPr>
            <a:xfrm>
              <a:off x="8903419" y="3509761"/>
              <a:ext cx="1564953"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Knowledge Graph</a:t>
              </a:r>
            </a:p>
          </p:txBody>
        </p:sp>
        <p:grpSp>
          <p:nvGrpSpPr>
            <p:cNvPr id="21" name="Group 20">
              <a:extLst>
                <a:ext uri="{FF2B5EF4-FFF2-40B4-BE49-F238E27FC236}">
                  <a16:creationId xmlns:a16="http://schemas.microsoft.com/office/drawing/2014/main" id="{65EAECAB-B632-8C22-3493-672F814AC08C}"/>
                </a:ext>
              </a:extLst>
            </p:cNvPr>
            <p:cNvGrpSpPr/>
            <p:nvPr/>
          </p:nvGrpSpPr>
          <p:grpSpPr>
            <a:xfrm>
              <a:off x="7789311" y="3603831"/>
              <a:ext cx="1460493" cy="393030"/>
              <a:chOff x="2616860" y="3154729"/>
              <a:chExt cx="1460493" cy="393030"/>
            </a:xfrm>
          </p:grpSpPr>
          <p:cxnSp>
            <p:nvCxnSpPr>
              <p:cNvPr id="28" name="Straight Connector 27">
                <a:extLst>
                  <a:ext uri="{FF2B5EF4-FFF2-40B4-BE49-F238E27FC236}">
                    <a16:creationId xmlns:a16="http://schemas.microsoft.com/office/drawing/2014/main" id="{CD5CD5D5-8B33-1256-FBB9-327293AD56D3}"/>
                  </a:ext>
                </a:extLst>
              </p:cNvPr>
              <p:cNvCxnSpPr>
                <a:cxnSpLocks/>
              </p:cNvCxnSpPr>
              <p:nvPr/>
            </p:nvCxnSpPr>
            <p:spPr>
              <a:xfrm flipH="1">
                <a:off x="2807107" y="3547759"/>
                <a:ext cx="1080000" cy="0"/>
              </a:xfrm>
              <a:prstGeom prst="line">
                <a:avLst/>
              </a:prstGeom>
              <a:ln w="19050" cap="rnd">
                <a:solidFill>
                  <a:srgbClr val="0078D4"/>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900D48-A429-267E-D30F-E4196D27A3EA}"/>
                  </a:ext>
                </a:extLst>
              </p:cNvPr>
              <p:cNvSpPr txBox="1"/>
              <p:nvPr/>
            </p:nvSpPr>
            <p:spPr>
              <a:xfrm>
                <a:off x="2616860" y="3154729"/>
                <a:ext cx="146049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endParaRPr>
              </a:p>
            </p:txBody>
          </p:sp>
        </p:grpSp>
        <p:cxnSp>
          <p:nvCxnSpPr>
            <p:cNvPr id="22" name="Straight Connector 21">
              <a:extLst>
                <a:ext uri="{FF2B5EF4-FFF2-40B4-BE49-F238E27FC236}">
                  <a16:creationId xmlns:a16="http://schemas.microsoft.com/office/drawing/2014/main" id="{F26AA80B-9CF4-353E-EF54-FE1B8DC1C197}"/>
                </a:ext>
              </a:extLst>
            </p:cNvPr>
            <p:cNvCxnSpPr>
              <a:cxnSpLocks/>
            </p:cNvCxnSpPr>
            <p:nvPr/>
          </p:nvCxnSpPr>
          <p:spPr>
            <a:xfrm>
              <a:off x="7979558" y="4203509"/>
              <a:ext cx="1080000" cy="0"/>
            </a:xfrm>
            <a:prstGeom prst="line">
              <a:avLst/>
            </a:prstGeom>
            <a:ln w="19050" cap="rnd">
              <a:solidFill>
                <a:srgbClr val="0078D4"/>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3" name="Arrow: Curved Right 22">
              <a:extLst>
                <a:ext uri="{FF2B5EF4-FFF2-40B4-BE49-F238E27FC236}">
                  <a16:creationId xmlns:a16="http://schemas.microsoft.com/office/drawing/2014/main" id="{34E8DEE9-62FD-8C12-4850-A62E661AF702}"/>
                </a:ext>
              </a:extLst>
            </p:cNvPr>
            <p:cNvSpPr/>
            <p:nvPr/>
          </p:nvSpPr>
          <p:spPr>
            <a:xfrm rot="10800000">
              <a:off x="7198141" y="3454251"/>
              <a:ext cx="421613" cy="1153594"/>
            </a:xfrm>
            <a:prstGeom prst="curvedRightArrow">
              <a:avLst/>
            </a:prstGeom>
            <a:ln>
              <a:solidFill>
                <a:srgbClr val="8661C5"/>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4" name="TextBox 23">
              <a:extLst>
                <a:ext uri="{FF2B5EF4-FFF2-40B4-BE49-F238E27FC236}">
                  <a16:creationId xmlns:a16="http://schemas.microsoft.com/office/drawing/2014/main" id="{790CC06C-9E98-BA78-C2E9-6BE29508E352}"/>
                </a:ext>
              </a:extLst>
            </p:cNvPr>
            <p:cNvSpPr txBox="1"/>
            <p:nvPr/>
          </p:nvSpPr>
          <p:spPr>
            <a:xfrm>
              <a:off x="2513313" y="3291872"/>
              <a:ext cx="938393"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question</a:t>
              </a:r>
            </a:p>
          </p:txBody>
        </p:sp>
        <p:cxnSp>
          <p:nvCxnSpPr>
            <p:cNvPr id="25" name="Straight Connector 24">
              <a:extLst>
                <a:ext uri="{FF2B5EF4-FFF2-40B4-BE49-F238E27FC236}">
                  <a16:creationId xmlns:a16="http://schemas.microsoft.com/office/drawing/2014/main" id="{48C06C0F-6F2C-7A54-9926-E0306017FD78}"/>
                </a:ext>
              </a:extLst>
            </p:cNvPr>
            <p:cNvCxnSpPr>
              <a:cxnSpLocks/>
            </p:cNvCxnSpPr>
            <p:nvPr/>
          </p:nvCxnSpPr>
          <p:spPr>
            <a:xfrm flipH="1">
              <a:off x="2126745" y="4313267"/>
              <a:ext cx="2775074" cy="0"/>
            </a:xfrm>
            <a:prstGeom prst="line">
              <a:avLst/>
            </a:prstGeom>
            <a:ln w="19050" cap="rnd">
              <a:solidFill>
                <a:srgbClr val="0078D4"/>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2FA016-D47C-60F8-A2DA-26841D603FEF}"/>
                </a:ext>
              </a:extLst>
            </p:cNvPr>
            <p:cNvCxnSpPr>
              <a:cxnSpLocks/>
            </p:cNvCxnSpPr>
            <p:nvPr/>
          </p:nvCxnSpPr>
          <p:spPr>
            <a:xfrm>
              <a:off x="2107536" y="4471076"/>
              <a:ext cx="2841684" cy="575599"/>
            </a:xfrm>
            <a:prstGeom prst="line">
              <a:avLst/>
            </a:prstGeom>
            <a:ln w="19050" cap="rnd">
              <a:solidFill>
                <a:srgbClr val="0078D4"/>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359DE9-8516-034C-8C44-05DF1E7022CC}"/>
                </a:ext>
              </a:extLst>
            </p:cNvPr>
            <p:cNvSpPr txBox="1"/>
            <p:nvPr/>
          </p:nvSpPr>
          <p:spPr>
            <a:xfrm>
              <a:off x="2513312" y="4713002"/>
              <a:ext cx="938393"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final answer</a:t>
              </a:r>
            </a:p>
          </p:txBody>
        </p:sp>
      </p:grpSp>
    </p:spTree>
    <p:extLst>
      <p:ext uri="{BB962C8B-B14F-4D97-AF65-F5344CB8AC3E}">
        <p14:creationId xmlns:p14="http://schemas.microsoft.com/office/powerpoint/2010/main" val="2938248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D7CED-486E-4871-A61F-6E5FFD4552C2}"/>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86F79913-B72E-3A23-CB72-BBBABB3B08E1}"/>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Code generation agent</a:t>
            </a:r>
          </a:p>
        </p:txBody>
      </p:sp>
      <p:sp>
        <p:nvSpPr>
          <p:cNvPr id="4" name="Slide Number Placeholder 5">
            <a:extLst>
              <a:ext uri="{FF2B5EF4-FFF2-40B4-BE49-F238E27FC236}">
                <a16:creationId xmlns:a16="http://schemas.microsoft.com/office/drawing/2014/main" id="{A3015FB1-FBD9-14B0-15F5-6C2315F328D1}"/>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TextBox 1">
            <a:extLst>
              <a:ext uri="{FF2B5EF4-FFF2-40B4-BE49-F238E27FC236}">
                <a16:creationId xmlns:a16="http://schemas.microsoft.com/office/drawing/2014/main" id="{0E2AF85D-EB81-6F00-84A3-45DC9798C6E8}"/>
              </a:ext>
            </a:extLst>
          </p:cNvPr>
          <p:cNvSpPr txBox="1"/>
          <p:nvPr/>
        </p:nvSpPr>
        <p:spPr>
          <a:xfrm>
            <a:off x="493713" y="886457"/>
            <a:ext cx="1135754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Generates code based on natural language requirements, leveraging existing code base, templates, guidelines, libraries to match policies and proven practices while interacting with humans to clarify, validate and deliver functionality as intended.</a:t>
            </a:r>
          </a:p>
        </p:txBody>
      </p:sp>
      <p:grpSp>
        <p:nvGrpSpPr>
          <p:cNvPr id="3" name="Group 2" descr="Diagram showing a layered architecture for development tasks. At the top, two inputs: “Code with tests, docs, DevOps code” and “Dev Task (spec/bug/feature)” feed into Coordinator and Human interaction. Below are layers for Planning &amp; tracking (multi-turn reasoning and action, session and memory management) and Code Executor (toolsets &amp; coding interface, dynamic context look-up). Constraints listed on the right include existing codebase, coding guidelines, and internal SDKs.">
            <a:extLst>
              <a:ext uri="{FF2B5EF4-FFF2-40B4-BE49-F238E27FC236}">
                <a16:creationId xmlns:a16="http://schemas.microsoft.com/office/drawing/2014/main" id="{5C190AAF-6158-8E6F-AE43-BA73881A4582}"/>
              </a:ext>
            </a:extLst>
          </p:cNvPr>
          <p:cNvGrpSpPr/>
          <p:nvPr/>
        </p:nvGrpSpPr>
        <p:grpSpPr>
          <a:xfrm>
            <a:off x="1147498" y="2146281"/>
            <a:ext cx="10371404" cy="4071164"/>
            <a:chOff x="1237984" y="2417611"/>
            <a:chExt cx="10371404" cy="4071164"/>
          </a:xfrm>
        </p:grpSpPr>
        <p:sp>
          <p:nvSpPr>
            <p:cNvPr id="5" name="Rectangle 4">
              <a:extLst>
                <a:ext uri="{FF2B5EF4-FFF2-40B4-BE49-F238E27FC236}">
                  <a16:creationId xmlns:a16="http://schemas.microsoft.com/office/drawing/2014/main" id="{E9A20EA0-5155-EB6E-9ADF-80826275797E}"/>
                </a:ext>
              </a:extLst>
            </p:cNvPr>
            <p:cNvSpPr/>
            <p:nvPr/>
          </p:nvSpPr>
          <p:spPr>
            <a:xfrm>
              <a:off x="2916744" y="4696768"/>
              <a:ext cx="4742199" cy="547831"/>
            </a:xfrm>
            <a:prstGeom prst="rect">
              <a:avLst/>
            </a:prstGeom>
            <a:solidFill>
              <a:srgbClr val="2A446F"/>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Session and memory management</a:t>
              </a:r>
            </a:p>
          </p:txBody>
        </p:sp>
        <p:sp>
          <p:nvSpPr>
            <p:cNvPr id="6" name="Rectangle 5">
              <a:extLst>
                <a:ext uri="{FF2B5EF4-FFF2-40B4-BE49-F238E27FC236}">
                  <a16:creationId xmlns:a16="http://schemas.microsoft.com/office/drawing/2014/main" id="{69DCBB96-2FF8-083F-7CA5-D29E4A986E1B}"/>
                </a:ext>
              </a:extLst>
            </p:cNvPr>
            <p:cNvSpPr/>
            <p:nvPr/>
          </p:nvSpPr>
          <p:spPr>
            <a:xfrm>
              <a:off x="2907052" y="5888611"/>
              <a:ext cx="4742199" cy="547831"/>
            </a:xfrm>
            <a:prstGeom prst="rect">
              <a:avLst/>
            </a:prstGeom>
            <a:solidFill>
              <a:srgbClr val="225B62"/>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Dynamic context look-up</a:t>
              </a:r>
            </a:p>
          </p:txBody>
        </p:sp>
        <p:sp>
          <p:nvSpPr>
            <p:cNvPr id="7" name="Rectangle 6">
              <a:extLst>
                <a:ext uri="{FF2B5EF4-FFF2-40B4-BE49-F238E27FC236}">
                  <a16:creationId xmlns:a16="http://schemas.microsoft.com/office/drawing/2014/main" id="{F698FBEB-66D8-74CC-879E-C6D2B180BAC1}"/>
                </a:ext>
              </a:extLst>
            </p:cNvPr>
            <p:cNvSpPr/>
            <p:nvPr/>
          </p:nvSpPr>
          <p:spPr>
            <a:xfrm>
              <a:off x="1237984" y="3557651"/>
              <a:ext cx="1590572" cy="1703336"/>
            </a:xfrm>
            <a:prstGeom prst="rect">
              <a:avLst/>
            </a:prstGeom>
            <a:solidFill>
              <a:srgbClr val="2A446F"/>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Planning &amp; tracking</a:t>
              </a:r>
            </a:p>
          </p:txBody>
        </p:sp>
        <p:sp>
          <p:nvSpPr>
            <p:cNvPr id="9" name="Rectangle 8">
              <a:extLst>
                <a:ext uri="{FF2B5EF4-FFF2-40B4-BE49-F238E27FC236}">
                  <a16:creationId xmlns:a16="http://schemas.microsoft.com/office/drawing/2014/main" id="{BF9E0C09-A831-8C6D-F60E-7F5B96B4E397}"/>
                </a:ext>
              </a:extLst>
            </p:cNvPr>
            <p:cNvSpPr/>
            <p:nvPr/>
          </p:nvSpPr>
          <p:spPr>
            <a:xfrm>
              <a:off x="2921834" y="5334764"/>
              <a:ext cx="4727417" cy="481380"/>
            </a:xfrm>
            <a:prstGeom prst="rect">
              <a:avLst/>
            </a:prstGeom>
            <a:solidFill>
              <a:srgbClr val="225B62"/>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Toolsets &amp; coding interface</a:t>
              </a:r>
            </a:p>
          </p:txBody>
        </p:sp>
        <p:sp>
          <p:nvSpPr>
            <p:cNvPr id="10" name="Rectangle 9">
              <a:extLst>
                <a:ext uri="{FF2B5EF4-FFF2-40B4-BE49-F238E27FC236}">
                  <a16:creationId xmlns:a16="http://schemas.microsoft.com/office/drawing/2014/main" id="{65943B95-6D20-CD7F-C01E-6A791EE60A40}"/>
                </a:ext>
              </a:extLst>
            </p:cNvPr>
            <p:cNvSpPr/>
            <p:nvPr/>
          </p:nvSpPr>
          <p:spPr>
            <a:xfrm>
              <a:off x="5095731" y="3571954"/>
              <a:ext cx="2553520" cy="467075"/>
            </a:xfrm>
            <a:prstGeom prst="rect">
              <a:avLst/>
            </a:prstGeom>
            <a:solidFill>
              <a:srgbClr val="0078D4"/>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Human interaction</a:t>
              </a:r>
            </a:p>
          </p:txBody>
        </p:sp>
        <p:sp>
          <p:nvSpPr>
            <p:cNvPr id="11" name="Rectangle 10">
              <a:extLst>
                <a:ext uri="{FF2B5EF4-FFF2-40B4-BE49-F238E27FC236}">
                  <a16:creationId xmlns:a16="http://schemas.microsoft.com/office/drawing/2014/main" id="{1303465C-714B-A53A-BBAA-5E57D6D954CA}"/>
                </a:ext>
              </a:extLst>
            </p:cNvPr>
            <p:cNvSpPr/>
            <p:nvPr/>
          </p:nvSpPr>
          <p:spPr>
            <a:xfrm>
              <a:off x="2929935" y="3557650"/>
              <a:ext cx="2008804" cy="481380"/>
            </a:xfrm>
            <a:prstGeom prst="rect">
              <a:avLst/>
            </a:prstGeom>
            <a:solidFill>
              <a:srgbClr val="2A446F"/>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Coordinator</a:t>
              </a:r>
            </a:p>
          </p:txBody>
        </p:sp>
        <p:sp>
          <p:nvSpPr>
            <p:cNvPr id="12" name="Rectangle 11">
              <a:extLst>
                <a:ext uri="{FF2B5EF4-FFF2-40B4-BE49-F238E27FC236}">
                  <a16:creationId xmlns:a16="http://schemas.microsoft.com/office/drawing/2014/main" id="{0311F640-F6A6-5246-2E92-8072AD264AB4}"/>
                </a:ext>
              </a:extLst>
            </p:cNvPr>
            <p:cNvSpPr/>
            <p:nvPr/>
          </p:nvSpPr>
          <p:spPr>
            <a:xfrm>
              <a:off x="2916744" y="4133147"/>
              <a:ext cx="4742199" cy="481380"/>
            </a:xfrm>
            <a:prstGeom prst="rect">
              <a:avLst/>
            </a:prstGeom>
            <a:solidFill>
              <a:srgbClr val="2A446F"/>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Aptos" panose="020B0004020202020204" pitchFamily="34" charset="0"/>
                  <a:cs typeface="Segoe UI" panose="020B0502040204020203" pitchFamily="34" charset="0"/>
                </a:rPr>
                <a:t>Multi-turn reasoning and action (</a:t>
              </a:r>
              <a:r>
                <a:rPr kumimoji="0" lang="en-US" sz="1800" b="0" i="0" u="none" strike="noStrike" kern="1200" cap="none" spc="0" normalizeH="0" baseline="0" noProof="0" err="1">
                  <a:ln>
                    <a:noFill/>
                  </a:ln>
                  <a:solidFill>
                    <a:schemeClr val="bg1"/>
                  </a:solidFill>
                  <a:effectLst/>
                  <a:uLnTx/>
                  <a:uFillTx/>
                  <a:latin typeface="Segoe UI" panose="020B0502040204020203" pitchFamily="34" charset="0"/>
                  <a:ea typeface="Aptos" panose="020B0004020202020204" pitchFamily="34" charset="0"/>
                  <a:cs typeface="Segoe UI" panose="020B0502040204020203" pitchFamily="34" charset="0"/>
                </a:rPr>
                <a:t>ReAct</a:t>
              </a: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Aptos" panose="020B0004020202020204" pitchFamily="34" charset="0"/>
                  <a:cs typeface="Segoe UI" panose="020B0502040204020203" pitchFamily="34" charset="0"/>
                </a:rPr>
                <a:t>)</a:t>
              </a:r>
              <a:endParaRPr kumimoji="0" lang="en-US" sz="1200" b="0" i="0" u="none" strike="noStrike" kern="100" cap="none" spc="0" normalizeH="0" baseline="0" noProof="0">
                <a:ln>
                  <a:noFill/>
                </a:ln>
                <a:solidFill>
                  <a:schemeClr val="bg1"/>
                </a:solidFill>
                <a:effectLst/>
                <a:uLnTx/>
                <a:uFillTx/>
                <a:latin typeface="Segoe UI" panose="020B0502040204020203" pitchFamily="34" charset="0"/>
                <a:ea typeface="Aptos" panose="020B0004020202020204"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54E13BB6-8F21-912B-EA80-B0179A3ABF89}"/>
                </a:ext>
              </a:extLst>
            </p:cNvPr>
            <p:cNvSpPr/>
            <p:nvPr/>
          </p:nvSpPr>
          <p:spPr>
            <a:xfrm>
              <a:off x="1237984" y="5334764"/>
              <a:ext cx="1590572" cy="1081728"/>
            </a:xfrm>
            <a:prstGeom prst="rect">
              <a:avLst/>
            </a:prstGeom>
            <a:solidFill>
              <a:srgbClr val="225B62"/>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Code Executor</a:t>
              </a:r>
            </a:p>
          </p:txBody>
        </p:sp>
        <p:sp>
          <p:nvSpPr>
            <p:cNvPr id="14" name="TextBox 13">
              <a:extLst>
                <a:ext uri="{FF2B5EF4-FFF2-40B4-BE49-F238E27FC236}">
                  <a16:creationId xmlns:a16="http://schemas.microsoft.com/office/drawing/2014/main" id="{24D45425-C8C7-75AD-332D-6A4F695A5B57}"/>
                </a:ext>
              </a:extLst>
            </p:cNvPr>
            <p:cNvSpPr txBox="1"/>
            <p:nvPr/>
          </p:nvSpPr>
          <p:spPr>
            <a:xfrm>
              <a:off x="8624861" y="5288446"/>
              <a:ext cx="298452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Constraints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Existing Codebase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Coding Guidelines (docs)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Internal SDKs</a:t>
              </a:r>
            </a:p>
          </p:txBody>
        </p:sp>
        <p:sp>
          <p:nvSpPr>
            <p:cNvPr id="15" name="Rectangle: Rounded Corners 5">
              <a:extLst>
                <a:ext uri="{FF2B5EF4-FFF2-40B4-BE49-F238E27FC236}">
                  <a16:creationId xmlns:a16="http://schemas.microsoft.com/office/drawing/2014/main" id="{27437365-2EB8-DFCA-CE38-A79C48A85649}"/>
                </a:ext>
              </a:extLst>
            </p:cNvPr>
            <p:cNvSpPr/>
            <p:nvPr/>
          </p:nvSpPr>
          <p:spPr bwMode="auto">
            <a:xfrm>
              <a:off x="5357959" y="2425669"/>
              <a:ext cx="2042966" cy="655990"/>
            </a:xfrm>
            <a:prstGeom prst="roundRect">
              <a:avLst>
                <a:gd name="adj" fmla="val 50000"/>
              </a:avLst>
            </a:prstGeom>
            <a:solidFill>
              <a:srgbClr val="7025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Dev Task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(spec / bug / feature)</a:t>
              </a:r>
            </a:p>
          </p:txBody>
        </p:sp>
        <p:sp>
          <p:nvSpPr>
            <p:cNvPr id="16" name="Rectangle: Rounded Corners 5">
              <a:extLst>
                <a:ext uri="{FF2B5EF4-FFF2-40B4-BE49-F238E27FC236}">
                  <a16:creationId xmlns:a16="http://schemas.microsoft.com/office/drawing/2014/main" id="{F8D5AD7C-4405-7719-C4F2-E7D5F8A02A78}"/>
                </a:ext>
              </a:extLst>
            </p:cNvPr>
            <p:cNvSpPr/>
            <p:nvPr/>
          </p:nvSpPr>
          <p:spPr bwMode="auto">
            <a:xfrm>
              <a:off x="2974371" y="2417611"/>
              <a:ext cx="1939831" cy="655990"/>
            </a:xfrm>
            <a:prstGeom prst="roundRect">
              <a:avLst>
                <a:gd name="adj" fmla="val 50000"/>
              </a:avLst>
            </a:prstGeom>
            <a:solidFill>
              <a:srgbClr val="7025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Code w/ Tests, Doc, DevOps code, </a:t>
              </a:r>
              <a:r>
                <a:rPr kumimoji="0" lang="en-US" sz="1400" b="0" i="0" u="none" strike="noStrike" kern="1200" cap="none" spc="0" normalizeH="0" baseline="0" noProof="0" err="1">
                  <a:ln>
                    <a:noFill/>
                  </a:ln>
                  <a:solidFill>
                    <a:schemeClr val="bg1"/>
                  </a:solidFill>
                  <a:effectLst/>
                  <a:uLnTx/>
                  <a:uFillTx/>
                  <a:latin typeface="Segoe UI" panose="020B0502040204020203" pitchFamily="34" charset="0"/>
                  <a:cs typeface="Segoe UI" panose="020B0502040204020203" pitchFamily="34" charset="0"/>
                </a:rPr>
                <a:t>etc</a:t>
              </a:r>
              <a:endParaRPr kumimoji="0" lang="en-US" sz="14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7" name="Arrow: Right 16">
              <a:extLst>
                <a:ext uri="{FF2B5EF4-FFF2-40B4-BE49-F238E27FC236}">
                  <a16:creationId xmlns:a16="http://schemas.microsoft.com/office/drawing/2014/main" id="{3868AEF3-1B0F-E0E7-8B18-81E76B59674A}"/>
                </a:ext>
                <a:ext uri="{C183D7F6-B498-43B3-948B-1728B52AA6E4}">
                  <adec:decorative xmlns:adec="http://schemas.microsoft.com/office/drawing/2017/decorative" val="1"/>
                </a:ext>
              </a:extLst>
            </p:cNvPr>
            <p:cNvSpPr/>
            <p:nvPr/>
          </p:nvSpPr>
          <p:spPr>
            <a:xfrm rot="5400000">
              <a:off x="6249843" y="3233552"/>
              <a:ext cx="232163" cy="204085"/>
            </a:xfrm>
            <a:prstGeom prst="rightArrow">
              <a:avLst/>
            </a:prstGeom>
            <a:solidFill>
              <a:srgbClr val="8661C5"/>
            </a:solidFill>
            <a:ln>
              <a:solidFill>
                <a:srgbClr val="8661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8" name="Arrow: Right 17">
              <a:extLst>
                <a:ext uri="{FF2B5EF4-FFF2-40B4-BE49-F238E27FC236}">
                  <a16:creationId xmlns:a16="http://schemas.microsoft.com/office/drawing/2014/main" id="{B58D9DD7-3C78-EA10-B25F-A0E75BEB3695}"/>
                </a:ext>
                <a:ext uri="{C183D7F6-B498-43B3-948B-1728B52AA6E4}">
                  <adec:decorative xmlns:adec="http://schemas.microsoft.com/office/drawing/2017/decorative" val="1"/>
                </a:ext>
              </a:extLst>
            </p:cNvPr>
            <p:cNvSpPr/>
            <p:nvPr/>
          </p:nvSpPr>
          <p:spPr>
            <a:xfrm rot="16200000">
              <a:off x="3864415" y="3233551"/>
              <a:ext cx="232163" cy="204085"/>
            </a:xfrm>
            <a:prstGeom prst="rightArrow">
              <a:avLst/>
            </a:prstGeom>
            <a:solidFill>
              <a:srgbClr val="8661C5"/>
            </a:solidFill>
            <a:ln>
              <a:solidFill>
                <a:srgbClr val="8661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9" name="Right Brace 18">
              <a:extLst>
                <a:ext uri="{FF2B5EF4-FFF2-40B4-BE49-F238E27FC236}">
                  <a16:creationId xmlns:a16="http://schemas.microsoft.com/office/drawing/2014/main" id="{8BA29EEF-D0F3-D138-A5E2-07AEFFEB26F6}"/>
                </a:ext>
                <a:ext uri="{C183D7F6-B498-43B3-948B-1728B52AA6E4}">
                  <adec:decorative xmlns:adec="http://schemas.microsoft.com/office/drawing/2017/decorative" val="1"/>
                </a:ext>
              </a:extLst>
            </p:cNvPr>
            <p:cNvSpPr/>
            <p:nvPr/>
          </p:nvSpPr>
          <p:spPr>
            <a:xfrm>
              <a:off x="8114279" y="5311606"/>
              <a:ext cx="254272" cy="1154011"/>
            </a:xfrm>
            <a:prstGeom prst="rightBrace">
              <a:avLst/>
            </a:prstGeom>
            <a:ln w="19050">
              <a:solidFill>
                <a:srgbClr val="8661C5"/>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 name="Arrow: Curved Right 19">
              <a:extLst>
                <a:ext uri="{FF2B5EF4-FFF2-40B4-BE49-F238E27FC236}">
                  <a16:creationId xmlns:a16="http://schemas.microsoft.com/office/drawing/2014/main" id="{6AF7AADB-0FAD-919E-3E8D-3C70061A0AAA}"/>
                </a:ext>
                <a:ext uri="{C183D7F6-B498-43B3-948B-1728B52AA6E4}">
                  <adec:decorative xmlns:adec="http://schemas.microsoft.com/office/drawing/2017/decorative" val="1"/>
                </a:ext>
              </a:extLst>
            </p:cNvPr>
            <p:cNvSpPr/>
            <p:nvPr/>
          </p:nvSpPr>
          <p:spPr>
            <a:xfrm rot="10800000">
              <a:off x="7818852" y="3755399"/>
              <a:ext cx="425416" cy="743255"/>
            </a:xfrm>
            <a:prstGeom prst="curvedRightArrow">
              <a:avLst/>
            </a:prstGeom>
            <a:solidFill>
              <a:srgbClr val="8661C5"/>
            </a:solidFill>
            <a:ln>
              <a:solidFill>
                <a:srgbClr val="8661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Tree>
    <p:extLst>
      <p:ext uri="{BB962C8B-B14F-4D97-AF65-F5344CB8AC3E}">
        <p14:creationId xmlns:p14="http://schemas.microsoft.com/office/powerpoint/2010/main" val="833113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E2806-8246-B3B5-CCE7-F08A3E90ED9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104E799D-BEA6-FAA2-7A5B-5C0604FC4CCF}"/>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Multi-agent system</a:t>
            </a:r>
          </a:p>
        </p:txBody>
      </p:sp>
      <p:sp>
        <p:nvSpPr>
          <p:cNvPr id="4" name="Slide Number Placeholder 5">
            <a:extLst>
              <a:ext uri="{FF2B5EF4-FFF2-40B4-BE49-F238E27FC236}">
                <a16:creationId xmlns:a16="http://schemas.microsoft.com/office/drawing/2014/main" id="{5F0C87A3-5C4E-009D-040B-47C05AF3625A}"/>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TextBox 1">
            <a:extLst>
              <a:ext uri="{FF2B5EF4-FFF2-40B4-BE49-F238E27FC236}">
                <a16:creationId xmlns:a16="http://schemas.microsoft.com/office/drawing/2014/main" id="{FA204435-D43E-520D-25D6-06F7D1631010}"/>
              </a:ext>
            </a:extLst>
          </p:cNvPr>
          <p:cNvSpPr txBox="1"/>
          <p:nvPr/>
        </p:nvSpPr>
        <p:spPr>
          <a:xfrm flipH="1">
            <a:off x="396313" y="867904"/>
            <a:ext cx="1139463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23130"/>
                </a:solidFill>
                <a:effectLst/>
                <a:uLnTx/>
                <a:uFillTx/>
                <a:latin typeface="Segoe UI" panose="020B0502040204020203" pitchFamily="34" charset="0"/>
                <a:cs typeface="Segoe UI" panose="020B0502040204020203" pitchFamily="34" charset="0"/>
              </a:rPr>
              <a:t>A complex problem is decomposed into smaller, manageable parts, each addressed by specialized agents, effectively a micro-service (MS). These agents work together in a coordinated manner within a workflow to efficiently solve the overall problem.</a:t>
            </a:r>
          </a:p>
        </p:txBody>
      </p:sp>
      <p:grpSp>
        <p:nvGrpSpPr>
          <p:cNvPr id="3" name="Group 2" descr="Diagram showing a multi-agent system. A User Proxy Agent handles conversation and connects to a Coordinator Agent, which links to Memory (history of work), a Retrieval Agent with Search and Coding Guidelines, and a Coding Agent using Docker. The system is divided into three modules labeled MS #1, MS #2, and MS #3.">
            <a:extLst>
              <a:ext uri="{FF2B5EF4-FFF2-40B4-BE49-F238E27FC236}">
                <a16:creationId xmlns:a16="http://schemas.microsoft.com/office/drawing/2014/main" id="{7C67FE58-1109-628F-A70E-1FC503B9F7EB}"/>
              </a:ext>
            </a:extLst>
          </p:cNvPr>
          <p:cNvGrpSpPr/>
          <p:nvPr/>
        </p:nvGrpSpPr>
        <p:grpSpPr>
          <a:xfrm>
            <a:off x="938959" y="2083721"/>
            <a:ext cx="5526413" cy="4086161"/>
            <a:chOff x="1007199" y="2386635"/>
            <a:chExt cx="5526413" cy="4086161"/>
          </a:xfrm>
        </p:grpSpPr>
        <p:sp>
          <p:nvSpPr>
            <p:cNvPr id="5" name="Rectangle: Rounded Corners 4">
              <a:extLst>
                <a:ext uri="{FF2B5EF4-FFF2-40B4-BE49-F238E27FC236}">
                  <a16:creationId xmlns:a16="http://schemas.microsoft.com/office/drawing/2014/main" id="{81B72178-95C1-49FE-6658-36A74F3C369D}"/>
                </a:ext>
              </a:extLst>
            </p:cNvPr>
            <p:cNvSpPr/>
            <p:nvPr/>
          </p:nvSpPr>
          <p:spPr>
            <a:xfrm>
              <a:off x="3625194" y="2386635"/>
              <a:ext cx="2908417" cy="1601791"/>
            </a:xfrm>
            <a:prstGeom prst="roundRect">
              <a:avLst/>
            </a:prstGeom>
            <a:noFill/>
            <a:ln>
              <a:solidFill>
                <a:srgbClr val="0078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Semibold" panose="020B0702040204020203" pitchFamily="34" charset="0"/>
                </a:rPr>
                <a:t>MS #3</a:t>
              </a:r>
            </a:p>
          </p:txBody>
        </p:sp>
        <p:sp>
          <p:nvSpPr>
            <p:cNvPr id="6" name="Rectangle: Rounded Corners 5">
              <a:extLst>
                <a:ext uri="{FF2B5EF4-FFF2-40B4-BE49-F238E27FC236}">
                  <a16:creationId xmlns:a16="http://schemas.microsoft.com/office/drawing/2014/main" id="{950B618B-5D15-2590-8BFF-56A029BA4EEA}"/>
                </a:ext>
              </a:extLst>
            </p:cNvPr>
            <p:cNvSpPr/>
            <p:nvPr/>
          </p:nvSpPr>
          <p:spPr>
            <a:xfrm>
              <a:off x="4933817" y="4075248"/>
              <a:ext cx="1599795" cy="2393270"/>
            </a:xfrm>
            <a:prstGeom prst="roundRect">
              <a:avLst/>
            </a:prstGeom>
            <a:noFill/>
            <a:ln>
              <a:solidFill>
                <a:srgbClr val="0078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Semibold" panose="020B0702040204020203" pitchFamily="34" charset="0"/>
                </a:rPr>
                <a:t>MS #2</a:t>
              </a:r>
            </a:p>
          </p:txBody>
        </p:sp>
        <p:sp>
          <p:nvSpPr>
            <p:cNvPr id="7" name="Rectangle: Rounded Corners 6">
              <a:extLst>
                <a:ext uri="{FF2B5EF4-FFF2-40B4-BE49-F238E27FC236}">
                  <a16:creationId xmlns:a16="http://schemas.microsoft.com/office/drawing/2014/main" id="{60131C42-7AA0-8EF6-A60D-84A2275852B6}"/>
                </a:ext>
              </a:extLst>
            </p:cNvPr>
            <p:cNvSpPr/>
            <p:nvPr/>
          </p:nvSpPr>
          <p:spPr>
            <a:xfrm>
              <a:off x="2113319" y="4079526"/>
              <a:ext cx="1738221" cy="2393270"/>
            </a:xfrm>
            <a:prstGeom prst="roundRect">
              <a:avLst/>
            </a:prstGeom>
            <a:noFill/>
            <a:ln>
              <a:solidFill>
                <a:srgbClr val="0078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Semibold" panose="020B0702040204020203" pitchFamily="34" charset="0"/>
                </a:rPr>
                <a:t>MS #1</a:t>
              </a:r>
            </a:p>
          </p:txBody>
        </p:sp>
        <p:pic>
          <p:nvPicPr>
            <p:cNvPr id="9" name="Graphic 8" descr="Questions outline">
              <a:extLst>
                <a:ext uri="{FF2B5EF4-FFF2-40B4-BE49-F238E27FC236}">
                  <a16:creationId xmlns:a16="http://schemas.microsoft.com/office/drawing/2014/main" id="{03FA8567-4608-5487-251A-BDAAC7EF3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6369" y="2942395"/>
              <a:ext cx="904614" cy="904093"/>
            </a:xfrm>
            <a:prstGeom prst="rect">
              <a:avLst/>
            </a:prstGeom>
          </p:spPr>
        </p:pic>
        <p:cxnSp>
          <p:nvCxnSpPr>
            <p:cNvPr id="10" name="Straight Arrow Connector 9">
              <a:extLst>
                <a:ext uri="{FF2B5EF4-FFF2-40B4-BE49-F238E27FC236}">
                  <a16:creationId xmlns:a16="http://schemas.microsoft.com/office/drawing/2014/main" id="{6F1AE790-8DA1-0549-D072-5EFC3D6F81C3}"/>
                </a:ext>
                <a:ext uri="{C183D7F6-B498-43B3-948B-1728B52AA6E4}">
                  <adec:decorative xmlns:adec="http://schemas.microsoft.com/office/drawing/2017/decorative" val="1"/>
                </a:ext>
              </a:extLst>
            </p:cNvPr>
            <p:cNvCxnSpPr>
              <a:cxnSpLocks/>
            </p:cNvCxnSpPr>
            <p:nvPr/>
          </p:nvCxnSpPr>
          <p:spPr>
            <a:xfrm>
              <a:off x="3422464" y="3587447"/>
              <a:ext cx="3582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3BB115-C66F-6416-F085-F9B8140BDBD2}"/>
                </a:ext>
                <a:ext uri="{C183D7F6-B498-43B3-948B-1728B52AA6E4}">
                  <adec:decorative xmlns:adec="http://schemas.microsoft.com/office/drawing/2017/decorative" val="1"/>
                </a:ext>
              </a:extLst>
            </p:cNvPr>
            <p:cNvCxnSpPr>
              <a:cxnSpLocks/>
            </p:cNvCxnSpPr>
            <p:nvPr/>
          </p:nvCxnSpPr>
          <p:spPr>
            <a:xfrm flipV="1">
              <a:off x="2930839" y="4713950"/>
              <a:ext cx="0" cy="437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C57F62-AA3F-43A4-F4AD-35CD4A77441E}"/>
                </a:ext>
              </a:extLst>
            </p:cNvPr>
            <p:cNvSpPr txBox="1"/>
            <p:nvPr/>
          </p:nvSpPr>
          <p:spPr>
            <a:xfrm>
              <a:off x="1007199" y="3771925"/>
              <a:ext cx="833883" cy="230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ea typeface="+mn-ea"/>
                  <a:cs typeface="+mn-cs"/>
                </a:rPr>
                <a:t>conversation</a:t>
              </a:r>
            </a:p>
          </p:txBody>
        </p:sp>
        <p:pic>
          <p:nvPicPr>
            <p:cNvPr id="13" name="Graphic 12">
              <a:extLst>
                <a:ext uri="{FF2B5EF4-FFF2-40B4-BE49-F238E27FC236}">
                  <a16:creationId xmlns:a16="http://schemas.microsoft.com/office/drawing/2014/main" id="{03E04C25-5182-DA81-8B6D-D9AF6DA5023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4111" y="5588109"/>
              <a:ext cx="507154" cy="506862"/>
            </a:xfrm>
            <a:prstGeom prst="rect">
              <a:avLst/>
            </a:prstGeom>
          </p:spPr>
        </p:pic>
        <p:sp>
          <p:nvSpPr>
            <p:cNvPr id="14" name="Rectangle: Rounded Corners 13">
              <a:extLst>
                <a:ext uri="{FF2B5EF4-FFF2-40B4-BE49-F238E27FC236}">
                  <a16:creationId xmlns:a16="http://schemas.microsoft.com/office/drawing/2014/main" id="{CD79AC9D-2F96-A6ED-3902-06FA8D2807F4}"/>
                </a:ext>
              </a:extLst>
            </p:cNvPr>
            <p:cNvSpPr/>
            <p:nvPr/>
          </p:nvSpPr>
          <p:spPr>
            <a:xfrm>
              <a:off x="2267297" y="5176280"/>
              <a:ext cx="1040148" cy="404019"/>
            </a:xfrm>
            <a:prstGeom prst="roundRect">
              <a:avLst>
                <a:gd name="adj" fmla="val 7380"/>
              </a:avLst>
            </a:prstGeom>
            <a:solidFill>
              <a:srgbClr val="FFFFFF">
                <a:alpha val="5000"/>
              </a:srgbClr>
            </a:solidFill>
            <a:ln w="19050">
              <a:solidFill>
                <a:srgbClr val="8661C5"/>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tx1"/>
                  </a:solidFill>
                  <a:effectLst/>
                  <a:uLnTx/>
                  <a:uFillTx/>
                  <a:ea typeface="Open Sans"/>
                  <a:cs typeface="Open Sans"/>
                </a:rPr>
                <a:t>Search</a:t>
              </a:r>
            </a:p>
          </p:txBody>
        </p:sp>
        <p:cxnSp>
          <p:nvCxnSpPr>
            <p:cNvPr id="15" name="Straight Arrow Connector 14">
              <a:extLst>
                <a:ext uri="{FF2B5EF4-FFF2-40B4-BE49-F238E27FC236}">
                  <a16:creationId xmlns:a16="http://schemas.microsoft.com/office/drawing/2014/main" id="{69C7979E-FC5D-4AC9-FEFE-0A4B361F2418}"/>
                </a:ext>
                <a:ext uri="{C183D7F6-B498-43B3-948B-1728B52AA6E4}">
                  <adec:decorative xmlns:adec="http://schemas.microsoft.com/office/drawing/2017/decorative" val="1"/>
                </a:ext>
              </a:extLst>
            </p:cNvPr>
            <p:cNvCxnSpPr>
              <a:cxnSpLocks/>
            </p:cNvCxnSpPr>
            <p:nvPr/>
          </p:nvCxnSpPr>
          <p:spPr>
            <a:xfrm>
              <a:off x="2756287" y="4717872"/>
              <a:ext cx="0" cy="450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16DDB5F0-96FF-0DC7-71EA-5414F24479E5}"/>
                </a:ext>
              </a:extLst>
            </p:cNvPr>
            <p:cNvSpPr/>
            <p:nvPr/>
          </p:nvSpPr>
          <p:spPr>
            <a:xfrm>
              <a:off x="2255455" y="4242629"/>
              <a:ext cx="1080687" cy="479949"/>
            </a:xfrm>
            <a:prstGeom prst="roundRect">
              <a:avLst>
                <a:gd name="adj" fmla="val 7380"/>
              </a:avLst>
            </a:prstGeom>
            <a:solidFill>
              <a:srgbClr val="FFFFFF">
                <a:alpha val="5000"/>
              </a:srgbClr>
            </a:solidFill>
            <a:ln w="19050">
              <a:solidFill>
                <a:srgbClr val="8661C5"/>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tx1"/>
                  </a:solidFill>
                  <a:effectLst/>
                  <a:uLnTx/>
                  <a:uFillTx/>
                  <a:ea typeface="Open Sans"/>
                  <a:cs typeface="Open Sans"/>
                </a:rPr>
                <a:t>Retrieval</a:t>
              </a:r>
            </a:p>
            <a:p>
              <a:pPr marL="0" marR="0" lvl="0" indent="0" algn="ctr" defTabSz="932293" rtl="0" eaLnBrk="1" fontAlgn="base" latinLnBrk="0" hangingPunct="1">
                <a:lnSpc>
                  <a:spcPct val="100000"/>
                </a:lnSpc>
                <a:spcBef>
                  <a:spcPct val="0"/>
                </a:spcBef>
                <a:spcAft>
                  <a:spcPct val="0"/>
                </a:spcAft>
                <a:buClrTx/>
                <a:buSzTx/>
                <a:buFontTx/>
                <a:buNone/>
                <a:tabLst/>
                <a:defRPr/>
              </a:pPr>
              <a:r>
                <a:rPr lang="en-US" sz="900">
                  <a:solidFill>
                    <a:schemeClr val="tx1"/>
                  </a:solidFill>
                  <a:ea typeface="Open Sans"/>
                  <a:cs typeface="Open Sans"/>
                </a:rPr>
                <a:t>a</a:t>
              </a:r>
              <a:r>
                <a:rPr kumimoji="0" lang="en-US" sz="900" b="0" i="0" u="none" strike="noStrike" kern="1200" cap="none" spc="0" normalizeH="0" baseline="0" noProof="0">
                  <a:ln>
                    <a:noFill/>
                  </a:ln>
                  <a:solidFill>
                    <a:schemeClr val="tx1"/>
                  </a:solidFill>
                  <a:effectLst/>
                  <a:uLnTx/>
                  <a:uFillTx/>
                  <a:ea typeface="Open Sans"/>
                  <a:cs typeface="Open Sans"/>
                </a:rPr>
                <a:t>gent</a:t>
              </a:r>
            </a:p>
          </p:txBody>
        </p:sp>
        <p:sp>
          <p:nvSpPr>
            <p:cNvPr id="17" name="TextBox 16">
              <a:extLst>
                <a:ext uri="{FF2B5EF4-FFF2-40B4-BE49-F238E27FC236}">
                  <a16:creationId xmlns:a16="http://schemas.microsoft.com/office/drawing/2014/main" id="{E85B425C-EEEE-1D8C-F096-9A2D9EBECB9D}"/>
                </a:ext>
              </a:extLst>
            </p:cNvPr>
            <p:cNvSpPr txBox="1"/>
            <p:nvPr/>
          </p:nvSpPr>
          <p:spPr>
            <a:xfrm>
              <a:off x="2854294" y="4806330"/>
              <a:ext cx="409087" cy="230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ea typeface="+mn-ea"/>
                  <a:cs typeface="+mn-cs"/>
                </a:rPr>
                <a:t>data</a:t>
              </a:r>
            </a:p>
          </p:txBody>
        </p:sp>
        <p:sp>
          <p:nvSpPr>
            <p:cNvPr id="18" name="TextBox 17">
              <a:extLst>
                <a:ext uri="{FF2B5EF4-FFF2-40B4-BE49-F238E27FC236}">
                  <a16:creationId xmlns:a16="http://schemas.microsoft.com/office/drawing/2014/main" id="{5E5D59B7-B98B-646B-581E-E76FC2E6D70C}"/>
                </a:ext>
              </a:extLst>
            </p:cNvPr>
            <p:cNvSpPr txBox="1"/>
            <p:nvPr/>
          </p:nvSpPr>
          <p:spPr>
            <a:xfrm>
              <a:off x="2220312" y="4794999"/>
              <a:ext cx="474810" cy="230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ea typeface="+mn-ea"/>
                  <a:cs typeface="+mn-cs"/>
                </a:rPr>
                <a:t>query</a:t>
              </a:r>
            </a:p>
          </p:txBody>
        </p:sp>
        <p:sp>
          <p:nvSpPr>
            <p:cNvPr id="19" name="Rectangle: Rounded Corners 18">
              <a:extLst>
                <a:ext uri="{FF2B5EF4-FFF2-40B4-BE49-F238E27FC236}">
                  <a16:creationId xmlns:a16="http://schemas.microsoft.com/office/drawing/2014/main" id="{139BFE78-C52C-0219-C588-52481B1C456E}"/>
                </a:ext>
              </a:extLst>
            </p:cNvPr>
            <p:cNvSpPr/>
            <p:nvPr/>
          </p:nvSpPr>
          <p:spPr>
            <a:xfrm>
              <a:off x="2169773" y="3349065"/>
              <a:ext cx="1252692" cy="479949"/>
            </a:xfrm>
            <a:prstGeom prst="roundRect">
              <a:avLst>
                <a:gd name="adj" fmla="val 7380"/>
              </a:avLst>
            </a:prstGeom>
            <a:solidFill>
              <a:srgbClr val="FFFFFF">
                <a:alpha val="5000"/>
              </a:srgbClr>
            </a:solidFill>
            <a:ln w="19050">
              <a:solidFill>
                <a:srgbClr val="8661C5"/>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tx1"/>
                  </a:solidFill>
                  <a:effectLst/>
                  <a:uLnTx/>
                  <a:uFillTx/>
                  <a:ea typeface="Open Sans"/>
                  <a:cs typeface="Open Sans"/>
                </a:rPr>
                <a:t>User Proxy agent</a:t>
              </a:r>
            </a:p>
          </p:txBody>
        </p:sp>
        <p:sp>
          <p:nvSpPr>
            <p:cNvPr id="20" name="Rectangle: Rounded Corners 19">
              <a:extLst>
                <a:ext uri="{FF2B5EF4-FFF2-40B4-BE49-F238E27FC236}">
                  <a16:creationId xmlns:a16="http://schemas.microsoft.com/office/drawing/2014/main" id="{54C803B3-9382-131A-027F-EECE117A54D7}"/>
                </a:ext>
              </a:extLst>
            </p:cNvPr>
            <p:cNvSpPr/>
            <p:nvPr/>
          </p:nvSpPr>
          <p:spPr>
            <a:xfrm>
              <a:off x="3780695" y="3349065"/>
              <a:ext cx="1506647" cy="479949"/>
            </a:xfrm>
            <a:prstGeom prst="roundRect">
              <a:avLst>
                <a:gd name="adj" fmla="val 7380"/>
              </a:avLst>
            </a:prstGeom>
            <a:solidFill>
              <a:srgbClr val="FFFFFF">
                <a:alpha val="5000"/>
              </a:srgbClr>
            </a:solidFill>
            <a:ln w="19050">
              <a:solidFill>
                <a:srgbClr val="8661C5"/>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tx1"/>
                  </a:solidFill>
                  <a:effectLst/>
                  <a:uLnTx/>
                  <a:uFillTx/>
                  <a:ea typeface="Open Sans"/>
                  <a:cs typeface="Open Sans"/>
                </a:rPr>
                <a:t>Coordinator agent</a:t>
              </a:r>
            </a:p>
          </p:txBody>
        </p:sp>
        <p:cxnSp>
          <p:nvCxnSpPr>
            <p:cNvPr id="21" name="Straight Arrow Connector 20">
              <a:extLst>
                <a:ext uri="{FF2B5EF4-FFF2-40B4-BE49-F238E27FC236}">
                  <a16:creationId xmlns:a16="http://schemas.microsoft.com/office/drawing/2014/main" id="{935CF28B-9E18-5CB5-6FF4-F053279DE3E9}"/>
                </a:ext>
                <a:ext uri="{C183D7F6-B498-43B3-948B-1728B52AA6E4}">
                  <adec:decorative xmlns:adec="http://schemas.microsoft.com/office/drawing/2017/decorative" val="1"/>
                </a:ext>
              </a:extLst>
            </p:cNvPr>
            <p:cNvCxnSpPr>
              <a:cxnSpLocks/>
            </p:cNvCxnSpPr>
            <p:nvPr/>
          </p:nvCxnSpPr>
          <p:spPr>
            <a:xfrm>
              <a:off x="1795451" y="3587447"/>
              <a:ext cx="3582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3469305-08B1-9F4B-C202-389D0234630F}"/>
                </a:ext>
              </a:extLst>
            </p:cNvPr>
            <p:cNvSpPr/>
            <p:nvPr/>
          </p:nvSpPr>
          <p:spPr>
            <a:xfrm>
              <a:off x="5166370" y="4252656"/>
              <a:ext cx="971615" cy="479949"/>
            </a:xfrm>
            <a:prstGeom prst="roundRect">
              <a:avLst>
                <a:gd name="adj" fmla="val 7380"/>
              </a:avLst>
            </a:prstGeom>
            <a:solidFill>
              <a:srgbClr val="FFFFFF">
                <a:alpha val="5000"/>
              </a:srgbClr>
            </a:solidFill>
            <a:ln w="19050">
              <a:solidFill>
                <a:srgbClr val="8661C5"/>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tx1"/>
                  </a:solidFill>
                  <a:effectLst/>
                  <a:uLnTx/>
                  <a:uFillTx/>
                  <a:ea typeface="Open Sans"/>
                  <a:cs typeface="Open Sans"/>
                </a:rPr>
                <a:t>Coding</a:t>
              </a:r>
            </a:p>
            <a:p>
              <a:pPr marL="0" marR="0" lvl="0" indent="0" algn="ctr" defTabSz="932293" rtl="0" eaLnBrk="1" fontAlgn="base" latinLnBrk="0" hangingPunct="1">
                <a:lnSpc>
                  <a:spcPct val="100000"/>
                </a:lnSpc>
                <a:spcBef>
                  <a:spcPct val="0"/>
                </a:spcBef>
                <a:spcAft>
                  <a:spcPct val="0"/>
                </a:spcAft>
                <a:buClrTx/>
                <a:buSzTx/>
                <a:buFontTx/>
                <a:buNone/>
                <a:tabLst/>
                <a:defRPr/>
              </a:pPr>
              <a:r>
                <a:rPr lang="en-US" sz="900">
                  <a:solidFill>
                    <a:schemeClr val="tx1"/>
                  </a:solidFill>
                  <a:ea typeface="Open Sans"/>
                  <a:cs typeface="Open Sans"/>
                </a:rPr>
                <a:t>a</a:t>
              </a:r>
              <a:r>
                <a:rPr kumimoji="0" lang="en-US" sz="900" b="0" i="0" u="none" strike="noStrike" kern="1200" cap="none" spc="0" normalizeH="0" baseline="0" noProof="0">
                  <a:ln>
                    <a:noFill/>
                  </a:ln>
                  <a:solidFill>
                    <a:schemeClr val="tx1"/>
                  </a:solidFill>
                  <a:effectLst/>
                  <a:uLnTx/>
                  <a:uFillTx/>
                  <a:ea typeface="Open Sans"/>
                  <a:cs typeface="Open Sans"/>
                </a:rPr>
                <a:t>gent</a:t>
              </a:r>
            </a:p>
          </p:txBody>
        </p:sp>
        <p:pic>
          <p:nvPicPr>
            <p:cNvPr id="23" name="Graphic 22">
              <a:extLst>
                <a:ext uri="{FF2B5EF4-FFF2-40B4-BE49-F238E27FC236}">
                  <a16:creationId xmlns:a16="http://schemas.microsoft.com/office/drawing/2014/main" id="{C6D53718-7836-3652-5BFB-82B56CC1DB4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94507" y="4993297"/>
              <a:ext cx="703777" cy="703370"/>
            </a:xfrm>
            <a:prstGeom prst="rect">
              <a:avLst/>
            </a:prstGeom>
          </p:spPr>
        </p:pic>
        <p:sp>
          <p:nvSpPr>
            <p:cNvPr id="24" name="TextBox 23">
              <a:extLst>
                <a:ext uri="{FF2B5EF4-FFF2-40B4-BE49-F238E27FC236}">
                  <a16:creationId xmlns:a16="http://schemas.microsoft.com/office/drawing/2014/main" id="{351B1952-2933-7A59-2FA2-E1BED67EF087}"/>
                </a:ext>
              </a:extLst>
            </p:cNvPr>
            <p:cNvSpPr txBox="1"/>
            <p:nvPr/>
          </p:nvSpPr>
          <p:spPr>
            <a:xfrm>
              <a:off x="5191009" y="5644576"/>
              <a:ext cx="971614" cy="230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ea typeface="+mn-ea"/>
                  <a:cs typeface="+mn-cs"/>
                </a:rPr>
                <a:t>docker</a:t>
              </a:r>
            </a:p>
          </p:txBody>
        </p:sp>
        <p:cxnSp>
          <p:nvCxnSpPr>
            <p:cNvPr id="25" name="Straight Arrow Connector 24">
              <a:extLst>
                <a:ext uri="{FF2B5EF4-FFF2-40B4-BE49-F238E27FC236}">
                  <a16:creationId xmlns:a16="http://schemas.microsoft.com/office/drawing/2014/main" id="{98DB6F91-CD55-B1B3-86DB-129B77F8E108}"/>
                </a:ext>
                <a:ext uri="{C183D7F6-B498-43B3-948B-1728B52AA6E4}">
                  <adec:decorative xmlns:adec="http://schemas.microsoft.com/office/drawing/2017/decorative" val="1"/>
                </a:ext>
              </a:extLst>
            </p:cNvPr>
            <p:cNvCxnSpPr>
              <a:cxnSpLocks/>
              <a:stCxn id="22" idx="2"/>
              <a:endCxn id="23" idx="0"/>
            </p:cNvCxnSpPr>
            <p:nvPr/>
          </p:nvCxnSpPr>
          <p:spPr>
            <a:xfrm flipH="1">
              <a:off x="5646396" y="4732605"/>
              <a:ext cx="5781" cy="2607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084654-1006-FAAA-D87A-A7CE40FE8BF6}"/>
                </a:ext>
                <a:ext uri="{C183D7F6-B498-43B3-948B-1728B52AA6E4}">
                  <adec:decorative xmlns:adec="http://schemas.microsoft.com/office/drawing/2017/decorative" val="1"/>
                </a:ext>
              </a:extLst>
            </p:cNvPr>
            <p:cNvCxnSpPr>
              <a:cxnSpLocks/>
              <a:stCxn id="16" idx="0"/>
              <a:endCxn id="20" idx="2"/>
            </p:cNvCxnSpPr>
            <p:nvPr/>
          </p:nvCxnSpPr>
          <p:spPr>
            <a:xfrm flipV="1">
              <a:off x="2795799" y="3829015"/>
              <a:ext cx="1738221" cy="4136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04C7432-BAFB-0236-023C-09505D197F73}"/>
                </a:ext>
                <a:ext uri="{C183D7F6-B498-43B3-948B-1728B52AA6E4}">
                  <adec:decorative xmlns:adec="http://schemas.microsoft.com/office/drawing/2017/decorative" val="1"/>
                </a:ext>
              </a:extLst>
            </p:cNvPr>
            <p:cNvCxnSpPr>
              <a:cxnSpLocks/>
              <a:stCxn id="22" idx="0"/>
            </p:cNvCxnSpPr>
            <p:nvPr/>
          </p:nvCxnSpPr>
          <p:spPr>
            <a:xfrm flipH="1" flipV="1">
              <a:off x="4922511" y="3863832"/>
              <a:ext cx="729667" cy="3888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B754DDA-A1D6-07D8-9042-DE02A2D65F00}"/>
                </a:ext>
              </a:extLst>
            </p:cNvPr>
            <p:cNvSpPr txBox="1"/>
            <p:nvPr/>
          </p:nvSpPr>
          <p:spPr>
            <a:xfrm>
              <a:off x="2795912" y="5685009"/>
              <a:ext cx="1114408" cy="230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ea typeface="+mn-ea"/>
                  <a:cs typeface="+mn-cs"/>
                </a:rPr>
                <a:t>Coding Guidelines</a:t>
              </a:r>
            </a:p>
          </p:txBody>
        </p:sp>
        <p:sp>
          <p:nvSpPr>
            <p:cNvPr id="29" name="Rectangle: Rounded Corners 28">
              <a:extLst>
                <a:ext uri="{FF2B5EF4-FFF2-40B4-BE49-F238E27FC236}">
                  <a16:creationId xmlns:a16="http://schemas.microsoft.com/office/drawing/2014/main" id="{C833D051-14BF-F53E-EF5A-05E19977F5B6}"/>
                </a:ext>
              </a:extLst>
            </p:cNvPr>
            <p:cNvSpPr/>
            <p:nvPr/>
          </p:nvSpPr>
          <p:spPr>
            <a:xfrm>
              <a:off x="3948443" y="2540124"/>
              <a:ext cx="1171149" cy="479949"/>
            </a:xfrm>
            <a:prstGeom prst="roundRect">
              <a:avLst>
                <a:gd name="adj" fmla="val 7380"/>
              </a:avLst>
            </a:prstGeom>
            <a:solidFill>
              <a:srgbClr val="FFFFFF">
                <a:alpha val="5000"/>
              </a:srgbClr>
            </a:solidFill>
            <a:ln w="19050">
              <a:solidFill>
                <a:srgbClr val="8661C5"/>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tx1"/>
                  </a:solidFill>
                  <a:effectLst/>
                  <a:uLnTx/>
                  <a:uFillTx/>
                  <a:ea typeface="Open Sans"/>
                  <a:cs typeface="Open Sans"/>
                </a:rPr>
                <a:t>Memory</a:t>
              </a:r>
            </a:p>
          </p:txBody>
        </p:sp>
        <p:pic>
          <p:nvPicPr>
            <p:cNvPr id="30" name="Picture 8">
              <a:extLst>
                <a:ext uri="{FF2B5EF4-FFF2-40B4-BE49-F238E27FC236}">
                  <a16:creationId xmlns:a16="http://schemas.microsoft.com/office/drawing/2014/main" id="{7447DE0D-245D-E311-2D64-6039D53A6364}"/>
                </a:ext>
                <a:ext uri="{C183D7F6-B498-43B3-948B-1728B52AA6E4}">
                  <adec:decorative xmlns:adec="http://schemas.microsoft.com/office/drawing/2017/decorative" val="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689581" y="2627188"/>
              <a:ext cx="354380" cy="354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E5AA54F4-C75A-4D8E-76D4-C895A49BE14C}"/>
                </a:ext>
                <a:ext uri="{C183D7F6-B498-43B3-948B-1728B52AA6E4}">
                  <adec:decorative xmlns:adec="http://schemas.microsoft.com/office/drawing/2017/decorative" val="1"/>
                </a:ext>
              </a:extLst>
            </p:cNvPr>
            <p:cNvCxnSpPr>
              <a:cxnSpLocks/>
              <a:stCxn id="20" idx="0"/>
              <a:endCxn id="29" idx="2"/>
            </p:cNvCxnSpPr>
            <p:nvPr/>
          </p:nvCxnSpPr>
          <p:spPr>
            <a:xfrm flipH="1" flipV="1">
              <a:off x="4534018" y="3020073"/>
              <a:ext cx="1" cy="328992"/>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47DB315-8CC7-0C3F-64D2-8F20CDBE371F}"/>
                </a:ext>
              </a:extLst>
            </p:cNvPr>
            <p:cNvSpPr txBox="1"/>
            <p:nvPr/>
          </p:nvSpPr>
          <p:spPr>
            <a:xfrm>
              <a:off x="4511502" y="3053211"/>
              <a:ext cx="946092" cy="230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ea typeface="+mn-ea"/>
                  <a:cs typeface="+mn-cs"/>
                </a:rPr>
                <a:t>history of work</a:t>
              </a:r>
            </a:p>
          </p:txBody>
        </p:sp>
        <p:sp>
          <p:nvSpPr>
            <p:cNvPr id="33" name="Rectangle: Rounded Corners 32">
              <a:extLst>
                <a:ext uri="{FF2B5EF4-FFF2-40B4-BE49-F238E27FC236}">
                  <a16:creationId xmlns:a16="http://schemas.microsoft.com/office/drawing/2014/main" id="{DD92BE15-D68B-A39B-7C62-7F2AED5A573A}"/>
                </a:ext>
              </a:extLst>
            </p:cNvPr>
            <p:cNvSpPr/>
            <p:nvPr/>
          </p:nvSpPr>
          <p:spPr>
            <a:xfrm>
              <a:off x="6162623" y="4249138"/>
              <a:ext cx="198705" cy="490259"/>
            </a:xfrm>
            <a:prstGeom prst="roundRect">
              <a:avLst>
                <a:gd name="adj" fmla="val 7380"/>
              </a:avLst>
            </a:prstGeom>
            <a:solidFill>
              <a:srgbClr val="FFFFFF">
                <a:alpha val="5000"/>
              </a:srgbClr>
            </a:solidFill>
            <a:ln w="19050">
              <a:solidFill>
                <a:srgbClr val="8661C5"/>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ea typeface="Open Sans"/>
                  <a:cs typeface="Open Sans"/>
                </a:rPr>
                <a:t>SLM</a:t>
              </a:r>
            </a:p>
          </p:txBody>
        </p:sp>
        <p:sp>
          <p:nvSpPr>
            <p:cNvPr id="34" name="Rectangle: Rounded Corners 33">
              <a:extLst>
                <a:ext uri="{FF2B5EF4-FFF2-40B4-BE49-F238E27FC236}">
                  <a16:creationId xmlns:a16="http://schemas.microsoft.com/office/drawing/2014/main" id="{FD2E1529-1A2F-D44E-1363-E36ACB02D170}"/>
                </a:ext>
              </a:extLst>
            </p:cNvPr>
            <p:cNvSpPr/>
            <p:nvPr/>
          </p:nvSpPr>
          <p:spPr>
            <a:xfrm>
              <a:off x="3352042" y="4241777"/>
              <a:ext cx="200167" cy="484317"/>
            </a:xfrm>
            <a:prstGeom prst="roundRect">
              <a:avLst>
                <a:gd name="adj" fmla="val 7380"/>
              </a:avLst>
            </a:prstGeom>
            <a:solidFill>
              <a:srgbClr val="FFFFFF">
                <a:alpha val="5000"/>
              </a:srgbClr>
            </a:solidFill>
            <a:ln w="19050">
              <a:solidFill>
                <a:srgbClr val="8661C5"/>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ea typeface="Open Sans"/>
                  <a:cs typeface="Open Sans"/>
                </a:rPr>
                <a:t>LLM</a:t>
              </a:r>
            </a:p>
          </p:txBody>
        </p:sp>
        <p:sp>
          <p:nvSpPr>
            <p:cNvPr id="35" name="Rectangle: Rounded Corners 34">
              <a:extLst>
                <a:ext uri="{FF2B5EF4-FFF2-40B4-BE49-F238E27FC236}">
                  <a16:creationId xmlns:a16="http://schemas.microsoft.com/office/drawing/2014/main" id="{0D4C2CAE-2EF1-4429-A335-C6DE6EC573E1}"/>
                </a:ext>
              </a:extLst>
            </p:cNvPr>
            <p:cNvSpPr/>
            <p:nvPr/>
          </p:nvSpPr>
          <p:spPr>
            <a:xfrm>
              <a:off x="5354010" y="3349402"/>
              <a:ext cx="196856" cy="479613"/>
            </a:xfrm>
            <a:prstGeom prst="roundRect">
              <a:avLst>
                <a:gd name="adj" fmla="val 7380"/>
              </a:avLst>
            </a:prstGeom>
            <a:solidFill>
              <a:srgbClr val="FFFFFF">
                <a:alpha val="5000"/>
              </a:srgbClr>
            </a:solidFill>
            <a:ln w="19050">
              <a:solidFill>
                <a:srgbClr val="8661C5"/>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ea typeface="Open Sans"/>
                  <a:cs typeface="Open Sans"/>
                </a:rPr>
                <a:t>LLM</a:t>
              </a:r>
            </a:p>
          </p:txBody>
        </p:sp>
      </p:grpSp>
      <p:sp>
        <p:nvSpPr>
          <p:cNvPr id="36" name="TextBox 35">
            <a:extLst>
              <a:ext uri="{FF2B5EF4-FFF2-40B4-BE49-F238E27FC236}">
                <a16:creationId xmlns:a16="http://schemas.microsoft.com/office/drawing/2014/main" id="{FB66B993-AD1C-92BA-533C-8BB5C1247951}"/>
              </a:ext>
            </a:extLst>
          </p:cNvPr>
          <p:cNvSpPr txBox="1"/>
          <p:nvPr/>
        </p:nvSpPr>
        <p:spPr>
          <a:xfrm flipH="1">
            <a:off x="7424762" y="1711682"/>
            <a:ext cx="403798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23130"/>
                </a:solidFill>
                <a:effectLst/>
                <a:uLnTx/>
                <a:uFillTx/>
                <a:latin typeface="Segoe UI" panose="020B0502040204020203" pitchFamily="34" charset="0"/>
                <a:cs typeface="Segoe UI" panose="020B0502040204020203" pitchFamily="34" charset="0"/>
              </a:rPr>
              <a:t>Critical Design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3130"/>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23130"/>
                </a:solidFill>
                <a:effectLst/>
                <a:uLnTx/>
                <a:uFillTx/>
                <a:latin typeface="Segoe UI" panose="020B0502040204020203" pitchFamily="34" charset="0"/>
                <a:cs typeface="Segoe UI" panose="020B0502040204020203" pitchFamily="34" charset="0"/>
              </a:rPr>
              <a:t>Adaptive planning within scope of existing tightly scoped skills (agents)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a:ln>
                <a:noFill/>
              </a:ln>
              <a:solidFill>
                <a:srgbClr val="323130"/>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23130"/>
                </a:solidFill>
                <a:effectLst/>
                <a:uLnTx/>
                <a:uFillTx/>
                <a:latin typeface="Segoe UI" panose="020B0502040204020203" pitchFamily="34" charset="0"/>
                <a:cs typeface="Segoe UI" panose="020B0502040204020203" pitchFamily="34" charset="0"/>
              </a:rPr>
              <a:t>Handles ambiguity by discussing and refining requirements with human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a:ln>
                <a:noFill/>
              </a:ln>
              <a:solidFill>
                <a:srgbClr val="323130"/>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23130"/>
                </a:solidFill>
                <a:effectLst/>
                <a:uLnTx/>
                <a:uFillTx/>
                <a:latin typeface="Segoe UI" panose="020B0502040204020203" pitchFamily="34" charset="0"/>
                <a:cs typeface="Segoe UI" panose="020B0502040204020203" pitchFamily="34" charset="0"/>
              </a:rPr>
              <a:t>Memory to handle complex long running execution of a plan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a:ln>
                <a:noFill/>
              </a:ln>
              <a:solidFill>
                <a:srgbClr val="323130"/>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23130"/>
                </a:solidFill>
                <a:effectLst/>
                <a:uLnTx/>
                <a:uFillTx/>
                <a:latin typeface="Segoe UI" panose="020B0502040204020203" pitchFamily="34" charset="0"/>
                <a:cs typeface="Segoe UI" panose="020B0502040204020203" pitchFamily="34" charset="0"/>
              </a:rPr>
              <a:t>Effective inter agent communications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3130"/>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23130"/>
                </a:solidFill>
                <a:effectLst/>
                <a:uLnTx/>
                <a:uFillTx/>
                <a:latin typeface="Segoe UI" panose="020B0502040204020203" pitchFamily="34" charset="0"/>
                <a:cs typeface="Segoe UI" panose="020B0502040204020203" pitchFamily="34" charset="0"/>
              </a:rPr>
              <a:t>Test, monitor, release, and maintain each agent independently to quickly handle quality and safety issues</a:t>
            </a:r>
          </a:p>
        </p:txBody>
      </p:sp>
    </p:spTree>
    <p:extLst>
      <p:ext uri="{BB962C8B-B14F-4D97-AF65-F5344CB8AC3E}">
        <p14:creationId xmlns:p14="http://schemas.microsoft.com/office/powerpoint/2010/main" val="3375245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3F431-7839-E68C-4076-20AE7748ACB7}"/>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97E1BD1D-20FA-0C39-E8CA-F88AE68D1B79}"/>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Multi-domain agents system</a:t>
            </a:r>
          </a:p>
        </p:txBody>
      </p:sp>
      <p:sp>
        <p:nvSpPr>
          <p:cNvPr id="4" name="Slide Number Placeholder 5">
            <a:extLst>
              <a:ext uri="{FF2B5EF4-FFF2-40B4-BE49-F238E27FC236}">
                <a16:creationId xmlns:a16="http://schemas.microsoft.com/office/drawing/2014/main" id="{5D4E069E-AE80-6382-6364-CDD6758343EA}"/>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TextBox 1">
            <a:extLst>
              <a:ext uri="{FF2B5EF4-FFF2-40B4-BE49-F238E27FC236}">
                <a16:creationId xmlns:a16="http://schemas.microsoft.com/office/drawing/2014/main" id="{AE095E70-E4A0-E0D0-3BE3-690779EB22ED}"/>
              </a:ext>
            </a:extLst>
          </p:cNvPr>
          <p:cNvSpPr txBox="1"/>
          <p:nvPr/>
        </p:nvSpPr>
        <p:spPr>
          <a:xfrm flipH="1">
            <a:off x="493713" y="849574"/>
            <a:ext cx="114178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Multiple domain-specific agents are orchestrated by an Agent Runner to scale across multiple domains while appearing as a single agent to users.</a:t>
            </a:r>
          </a:p>
        </p:txBody>
      </p:sp>
      <p:grpSp>
        <p:nvGrpSpPr>
          <p:cNvPr id="3" name="Group 2" descr="Diagram showing an Agent Pool and Agent Runner system. The Agent Pool contains multiple agents (Agent 1, Agent 2, Agent n) with roles, goals, skills, and run/back-off capabilities. Below, the Agent Runner includes shared context memory, an active agent, and functions for re-evaluating agent assignment, transferring, and running tasks. A user icon on the left connects to the Agent Runner.">
            <a:extLst>
              <a:ext uri="{FF2B5EF4-FFF2-40B4-BE49-F238E27FC236}">
                <a16:creationId xmlns:a16="http://schemas.microsoft.com/office/drawing/2014/main" id="{61386C9D-4F67-C97D-0AA9-68A93D58F81F}"/>
              </a:ext>
            </a:extLst>
          </p:cNvPr>
          <p:cNvGrpSpPr/>
          <p:nvPr/>
        </p:nvGrpSpPr>
        <p:grpSpPr>
          <a:xfrm>
            <a:off x="380331" y="1871039"/>
            <a:ext cx="7471077" cy="4261762"/>
            <a:chOff x="428107" y="2155623"/>
            <a:chExt cx="7471077" cy="4261762"/>
          </a:xfrm>
        </p:grpSpPr>
        <p:sp>
          <p:nvSpPr>
            <p:cNvPr id="5" name="Rectangle: Rounded Corners 4">
              <a:extLst>
                <a:ext uri="{FF2B5EF4-FFF2-40B4-BE49-F238E27FC236}">
                  <a16:creationId xmlns:a16="http://schemas.microsoft.com/office/drawing/2014/main" id="{3E72D343-37A7-8C41-BC00-FE6C4F57D132}"/>
                </a:ext>
              </a:extLst>
            </p:cNvPr>
            <p:cNvSpPr/>
            <p:nvPr/>
          </p:nvSpPr>
          <p:spPr>
            <a:xfrm>
              <a:off x="915456" y="2155623"/>
              <a:ext cx="6983728" cy="1312497"/>
            </a:xfrm>
            <a:prstGeom prst="roundRect">
              <a:avLst/>
            </a:prstGeom>
            <a:solidFill>
              <a:schemeClr val="bg1"/>
            </a:solidFill>
            <a:ln>
              <a:solidFill>
                <a:srgbClr val="2A4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ea typeface="+mn-ea"/>
                  <a:cs typeface="+mn-cs"/>
                </a:rPr>
                <a:t>Agent pool</a:t>
              </a:r>
            </a:p>
          </p:txBody>
        </p:sp>
        <p:pic>
          <p:nvPicPr>
            <p:cNvPr id="6" name="Graphic 5" descr="User outline">
              <a:extLst>
                <a:ext uri="{FF2B5EF4-FFF2-40B4-BE49-F238E27FC236}">
                  <a16:creationId xmlns:a16="http://schemas.microsoft.com/office/drawing/2014/main" id="{44046313-9A69-F527-BF05-380D9B60F8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107" y="4902593"/>
              <a:ext cx="914400" cy="914400"/>
            </a:xfrm>
            <a:prstGeom prst="rect">
              <a:avLst/>
            </a:prstGeom>
          </p:spPr>
        </p:pic>
        <p:sp>
          <p:nvSpPr>
            <p:cNvPr id="7" name="Rectangle: Rounded Corners 6">
              <a:extLst>
                <a:ext uri="{FF2B5EF4-FFF2-40B4-BE49-F238E27FC236}">
                  <a16:creationId xmlns:a16="http://schemas.microsoft.com/office/drawing/2014/main" id="{1DADB936-ECD8-A7A1-3342-F982ADA09778}"/>
                </a:ext>
              </a:extLst>
            </p:cNvPr>
            <p:cNvSpPr/>
            <p:nvPr/>
          </p:nvSpPr>
          <p:spPr>
            <a:xfrm>
              <a:off x="2141137" y="4192074"/>
              <a:ext cx="4537822" cy="2225311"/>
            </a:xfrm>
            <a:prstGeom prst="roundRect">
              <a:avLst/>
            </a:prstGeom>
            <a:solidFill>
              <a:schemeClr val="bg1"/>
            </a:solidFill>
            <a:ln>
              <a:solidFill>
                <a:srgbClr val="2A446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ea typeface="+mn-ea"/>
                  <a:cs typeface="+mn-cs"/>
                </a:rPr>
                <a:t>Agent Runner</a:t>
              </a:r>
            </a:p>
          </p:txBody>
        </p:sp>
        <p:sp>
          <p:nvSpPr>
            <p:cNvPr id="9" name="TextBox 8">
              <a:extLst>
                <a:ext uri="{FF2B5EF4-FFF2-40B4-BE49-F238E27FC236}">
                  <a16:creationId xmlns:a16="http://schemas.microsoft.com/office/drawing/2014/main" id="{92288EB6-164C-70BB-99C4-DFF1D0FDBC75}"/>
                </a:ext>
              </a:extLst>
            </p:cNvPr>
            <p:cNvSpPr txBox="1"/>
            <p:nvPr/>
          </p:nvSpPr>
          <p:spPr>
            <a:xfrm>
              <a:off x="3756902" y="5355349"/>
              <a:ext cx="126691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ea typeface="+mn-ea"/>
                  <a:cs typeface="+mn-cs"/>
                </a:rPr>
                <a:t>Active Agent</a:t>
              </a:r>
            </a:p>
          </p:txBody>
        </p:sp>
        <p:sp>
          <p:nvSpPr>
            <p:cNvPr id="10" name="TextBox 9">
              <a:extLst>
                <a:ext uri="{FF2B5EF4-FFF2-40B4-BE49-F238E27FC236}">
                  <a16:creationId xmlns:a16="http://schemas.microsoft.com/office/drawing/2014/main" id="{8DB1E89B-E5E6-7064-71E0-1B2D87BFFDBC}"/>
                </a:ext>
              </a:extLst>
            </p:cNvPr>
            <p:cNvSpPr txBox="1"/>
            <p:nvPr/>
          </p:nvSpPr>
          <p:spPr>
            <a:xfrm>
              <a:off x="974761" y="3125912"/>
              <a:ext cx="101854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ea typeface="+mn-ea"/>
                  <a:cs typeface="+mn-cs"/>
                </a:rPr>
                <a:t>Agent 1</a:t>
              </a:r>
            </a:p>
          </p:txBody>
        </p:sp>
        <p:cxnSp>
          <p:nvCxnSpPr>
            <p:cNvPr id="11" name="Straight Arrow Connector 10">
              <a:extLst>
                <a:ext uri="{FF2B5EF4-FFF2-40B4-BE49-F238E27FC236}">
                  <a16:creationId xmlns:a16="http://schemas.microsoft.com/office/drawing/2014/main" id="{637D4299-847E-2B0D-FFDD-89D3B1279170}"/>
                </a:ext>
                <a:ext uri="{C183D7F6-B498-43B3-948B-1728B52AA6E4}">
                  <adec:decorative xmlns:adec="http://schemas.microsoft.com/office/drawing/2017/decorative" val="1"/>
                </a:ext>
              </a:extLst>
            </p:cNvPr>
            <p:cNvCxnSpPr>
              <a:cxnSpLocks/>
            </p:cNvCxnSpPr>
            <p:nvPr/>
          </p:nvCxnSpPr>
          <p:spPr>
            <a:xfrm flipV="1">
              <a:off x="1328210" y="5301364"/>
              <a:ext cx="757724" cy="6729"/>
            </a:xfrm>
            <a:prstGeom prst="straightConnector1">
              <a:avLst/>
            </a:prstGeom>
            <a:ln>
              <a:solidFill>
                <a:srgbClr val="8661C5"/>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0B86DE-2767-5F5C-9868-6C5E20C1B851}"/>
                </a:ext>
              </a:extLst>
            </p:cNvPr>
            <p:cNvSpPr/>
            <p:nvPr/>
          </p:nvSpPr>
          <p:spPr>
            <a:xfrm>
              <a:off x="2289819" y="5743884"/>
              <a:ext cx="1344592"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ea typeface="+mn-ea"/>
                  <a:cs typeface="+mn-cs"/>
                </a:rPr>
                <a:t>Revaluate agent assignment</a:t>
              </a:r>
            </a:p>
          </p:txBody>
        </p:sp>
        <p:sp>
          <p:nvSpPr>
            <p:cNvPr id="13" name="Rectangle 12">
              <a:extLst>
                <a:ext uri="{FF2B5EF4-FFF2-40B4-BE49-F238E27FC236}">
                  <a16:creationId xmlns:a16="http://schemas.microsoft.com/office/drawing/2014/main" id="{DEE7E2C1-CB2E-8F06-0821-23C4EB3BFDD8}"/>
                </a:ext>
              </a:extLst>
            </p:cNvPr>
            <p:cNvSpPr/>
            <p:nvPr/>
          </p:nvSpPr>
          <p:spPr>
            <a:xfrm>
              <a:off x="5469200" y="5743883"/>
              <a:ext cx="939733"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ea typeface="+mn-ea"/>
                  <a:cs typeface="+mn-cs"/>
                </a:rPr>
                <a:t>Run</a:t>
              </a:r>
            </a:p>
          </p:txBody>
        </p:sp>
        <p:sp>
          <p:nvSpPr>
            <p:cNvPr id="14" name="Rectangle 13">
              <a:extLst>
                <a:ext uri="{FF2B5EF4-FFF2-40B4-BE49-F238E27FC236}">
                  <a16:creationId xmlns:a16="http://schemas.microsoft.com/office/drawing/2014/main" id="{F0E463A1-C26C-7ADD-DD60-D3947BBE1FB4}"/>
                </a:ext>
              </a:extLst>
            </p:cNvPr>
            <p:cNvSpPr/>
            <p:nvPr/>
          </p:nvSpPr>
          <p:spPr>
            <a:xfrm>
              <a:off x="3849201" y="5743883"/>
              <a:ext cx="1374023"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ea typeface="+mn-ea"/>
                  <a:cs typeface="+mn-cs"/>
                </a:rPr>
                <a:t>Transfer</a:t>
              </a:r>
            </a:p>
          </p:txBody>
        </p:sp>
        <p:sp>
          <p:nvSpPr>
            <p:cNvPr id="15" name="Rectangle 14">
              <a:extLst>
                <a:ext uri="{FF2B5EF4-FFF2-40B4-BE49-F238E27FC236}">
                  <a16:creationId xmlns:a16="http://schemas.microsoft.com/office/drawing/2014/main" id="{8A2D861E-B1A1-9EA7-A01B-F40842B5F181}"/>
                </a:ext>
              </a:extLst>
            </p:cNvPr>
            <p:cNvSpPr/>
            <p:nvPr/>
          </p:nvSpPr>
          <p:spPr>
            <a:xfrm>
              <a:off x="1867309" y="2790101"/>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ea typeface="+mn-ea"/>
                  <a:cs typeface="+mn-cs"/>
                </a:rPr>
                <a:t>Run + Back-off</a:t>
              </a:r>
            </a:p>
          </p:txBody>
        </p:sp>
        <p:sp>
          <p:nvSpPr>
            <p:cNvPr id="16" name="Rectangle 15">
              <a:extLst>
                <a:ext uri="{FF2B5EF4-FFF2-40B4-BE49-F238E27FC236}">
                  <a16:creationId xmlns:a16="http://schemas.microsoft.com/office/drawing/2014/main" id="{A4B46090-C11E-9F6D-AAF9-5D3A13922A19}"/>
                </a:ext>
              </a:extLst>
            </p:cNvPr>
            <p:cNvSpPr/>
            <p:nvPr/>
          </p:nvSpPr>
          <p:spPr>
            <a:xfrm>
              <a:off x="1870994" y="2406289"/>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ea typeface="+mn-ea"/>
                  <a:cs typeface="+mn-cs"/>
                </a:rPr>
                <a:t>Role/goals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ea typeface="+mn-ea"/>
                  <a:cs typeface="+mn-cs"/>
                </a:rPr>
                <a:t>+ skills</a:t>
              </a:r>
            </a:p>
          </p:txBody>
        </p:sp>
        <p:sp>
          <p:nvSpPr>
            <p:cNvPr id="17" name="TextBox 16">
              <a:extLst>
                <a:ext uri="{FF2B5EF4-FFF2-40B4-BE49-F238E27FC236}">
                  <a16:creationId xmlns:a16="http://schemas.microsoft.com/office/drawing/2014/main" id="{9D072AC0-A348-2F68-88F4-A65EBE400A04}"/>
                </a:ext>
              </a:extLst>
            </p:cNvPr>
            <p:cNvSpPr txBox="1"/>
            <p:nvPr/>
          </p:nvSpPr>
          <p:spPr>
            <a:xfrm>
              <a:off x="3049291" y="3112075"/>
              <a:ext cx="1025918"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ea typeface="+mn-ea"/>
                  <a:cs typeface="+mn-cs"/>
                </a:rPr>
                <a:t>Agent 2</a:t>
              </a:r>
            </a:p>
          </p:txBody>
        </p:sp>
        <p:sp>
          <p:nvSpPr>
            <p:cNvPr id="18" name="Rectangle 17">
              <a:extLst>
                <a:ext uri="{FF2B5EF4-FFF2-40B4-BE49-F238E27FC236}">
                  <a16:creationId xmlns:a16="http://schemas.microsoft.com/office/drawing/2014/main" id="{BEEF2C7F-8242-FBAA-22C7-78DB677F70E7}"/>
                </a:ext>
              </a:extLst>
            </p:cNvPr>
            <p:cNvSpPr/>
            <p:nvPr/>
          </p:nvSpPr>
          <p:spPr>
            <a:xfrm>
              <a:off x="3934469" y="2784220"/>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ea typeface="+mn-ea"/>
                  <a:cs typeface="+mn-cs"/>
                </a:rPr>
                <a:t>Run + Back-off</a:t>
              </a:r>
            </a:p>
          </p:txBody>
        </p:sp>
        <p:sp>
          <p:nvSpPr>
            <p:cNvPr id="19" name="Rectangle 18">
              <a:extLst>
                <a:ext uri="{FF2B5EF4-FFF2-40B4-BE49-F238E27FC236}">
                  <a16:creationId xmlns:a16="http://schemas.microsoft.com/office/drawing/2014/main" id="{926685EB-A4BD-661B-A32B-DAC5D135EBBD}"/>
                </a:ext>
              </a:extLst>
            </p:cNvPr>
            <p:cNvSpPr/>
            <p:nvPr/>
          </p:nvSpPr>
          <p:spPr>
            <a:xfrm>
              <a:off x="3938154" y="2400408"/>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ea typeface="+mn-ea"/>
                  <a:cs typeface="+mn-cs"/>
                </a:rPr>
                <a:t>Role/goals + skills</a:t>
              </a:r>
            </a:p>
          </p:txBody>
        </p:sp>
        <p:sp>
          <p:nvSpPr>
            <p:cNvPr id="20" name="TextBox 19">
              <a:extLst>
                <a:ext uri="{FF2B5EF4-FFF2-40B4-BE49-F238E27FC236}">
                  <a16:creationId xmlns:a16="http://schemas.microsoft.com/office/drawing/2014/main" id="{7D98635C-B86F-AA9B-B58C-9A60DA05C46F}"/>
                </a:ext>
              </a:extLst>
            </p:cNvPr>
            <p:cNvSpPr txBox="1"/>
            <p:nvPr/>
          </p:nvSpPr>
          <p:spPr>
            <a:xfrm>
              <a:off x="5116451" y="3102146"/>
              <a:ext cx="1025918"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ea typeface="+mn-ea"/>
                  <a:cs typeface="+mn-cs"/>
                </a:rPr>
                <a:t>Agent n</a:t>
              </a:r>
            </a:p>
          </p:txBody>
        </p:sp>
        <p:sp>
          <p:nvSpPr>
            <p:cNvPr id="21" name="Rectangle 20">
              <a:extLst>
                <a:ext uri="{FF2B5EF4-FFF2-40B4-BE49-F238E27FC236}">
                  <a16:creationId xmlns:a16="http://schemas.microsoft.com/office/drawing/2014/main" id="{0E8D9B97-45D6-9551-201A-D45361B23629}"/>
                </a:ext>
              </a:extLst>
            </p:cNvPr>
            <p:cNvSpPr/>
            <p:nvPr/>
          </p:nvSpPr>
          <p:spPr>
            <a:xfrm>
              <a:off x="6009372" y="2777584"/>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ea typeface="+mn-ea"/>
                  <a:cs typeface="+mn-cs"/>
                </a:rPr>
                <a:t>Run  Back-off</a:t>
              </a:r>
            </a:p>
          </p:txBody>
        </p:sp>
        <p:sp>
          <p:nvSpPr>
            <p:cNvPr id="22" name="Rectangle 21">
              <a:extLst>
                <a:ext uri="{FF2B5EF4-FFF2-40B4-BE49-F238E27FC236}">
                  <a16:creationId xmlns:a16="http://schemas.microsoft.com/office/drawing/2014/main" id="{F62C6FE4-273A-737B-5EE9-DE0BC6E8F0DA}"/>
                </a:ext>
              </a:extLst>
            </p:cNvPr>
            <p:cNvSpPr/>
            <p:nvPr/>
          </p:nvSpPr>
          <p:spPr>
            <a:xfrm>
              <a:off x="6013057" y="2393772"/>
              <a:ext cx="1089344" cy="334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ea typeface="+mn-ea"/>
                  <a:cs typeface="+mn-cs"/>
                </a:rPr>
                <a:t>Role/ goals+ skills</a:t>
              </a:r>
            </a:p>
          </p:txBody>
        </p:sp>
        <p:sp>
          <p:nvSpPr>
            <p:cNvPr id="23" name="Rectangle 22">
              <a:extLst>
                <a:ext uri="{FF2B5EF4-FFF2-40B4-BE49-F238E27FC236}">
                  <a16:creationId xmlns:a16="http://schemas.microsoft.com/office/drawing/2014/main" id="{9A84583F-F2DE-A6B2-85DE-62C2DB44221C}"/>
                </a:ext>
              </a:extLst>
            </p:cNvPr>
            <p:cNvSpPr/>
            <p:nvPr/>
          </p:nvSpPr>
          <p:spPr>
            <a:xfrm>
              <a:off x="3412465" y="4330070"/>
              <a:ext cx="2065691" cy="2404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ea typeface="+mn-ea"/>
                  <a:cs typeface="+mn-cs"/>
                </a:rPr>
                <a:t>Shared context memory</a:t>
              </a:r>
            </a:p>
          </p:txBody>
        </p:sp>
        <p:sp>
          <p:nvSpPr>
            <p:cNvPr id="24" name="Arrow: Down 23">
              <a:extLst>
                <a:ext uri="{FF2B5EF4-FFF2-40B4-BE49-F238E27FC236}">
                  <a16:creationId xmlns:a16="http://schemas.microsoft.com/office/drawing/2014/main" id="{F7E36573-F786-E33D-A629-69F8AB997871}"/>
                </a:ext>
                <a:ext uri="{C183D7F6-B498-43B3-948B-1728B52AA6E4}">
                  <adec:decorative xmlns:adec="http://schemas.microsoft.com/office/drawing/2017/decorative" val="1"/>
                </a:ext>
              </a:extLst>
            </p:cNvPr>
            <p:cNvSpPr/>
            <p:nvPr/>
          </p:nvSpPr>
          <p:spPr>
            <a:xfrm>
              <a:off x="4182186" y="3837450"/>
              <a:ext cx="400522" cy="280765"/>
            </a:xfrm>
            <a:prstGeom prst="downArrow">
              <a:avLst/>
            </a:prstGeom>
            <a:solidFill>
              <a:srgbClr val="8661C5"/>
            </a:solidFill>
            <a:ln>
              <a:solidFill>
                <a:srgbClr val="8661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p:txBody>
        </p:sp>
        <p:pic>
          <p:nvPicPr>
            <p:cNvPr id="25" name="Picture 24">
              <a:extLst>
                <a:ext uri="{FF2B5EF4-FFF2-40B4-BE49-F238E27FC236}">
                  <a16:creationId xmlns:a16="http://schemas.microsoft.com/office/drawing/2014/main" id="{213CAF34-72D0-65D8-2A08-2FEF56E0C28E}"/>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3566" y="2431037"/>
              <a:ext cx="671109" cy="671109"/>
            </a:xfrm>
            <a:prstGeom prst="rect">
              <a:avLst/>
            </a:prstGeom>
          </p:spPr>
        </p:pic>
        <p:pic>
          <p:nvPicPr>
            <p:cNvPr id="26" name="Picture 25">
              <a:extLst>
                <a:ext uri="{FF2B5EF4-FFF2-40B4-BE49-F238E27FC236}">
                  <a16:creationId xmlns:a16="http://schemas.microsoft.com/office/drawing/2014/main" id="{E7CC754C-78ED-AC22-7781-FE5D2DB9CB5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27343" y="2426374"/>
              <a:ext cx="671109" cy="671109"/>
            </a:xfrm>
            <a:prstGeom prst="rect">
              <a:avLst/>
            </a:prstGeom>
          </p:spPr>
        </p:pic>
        <p:pic>
          <p:nvPicPr>
            <p:cNvPr id="27" name="Picture 26">
              <a:extLst>
                <a:ext uri="{FF2B5EF4-FFF2-40B4-BE49-F238E27FC236}">
                  <a16:creationId xmlns:a16="http://schemas.microsoft.com/office/drawing/2014/main" id="{A8D52317-24E5-26E7-FD2A-F2F4CD13B81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89115" y="2409506"/>
              <a:ext cx="671109" cy="671109"/>
            </a:xfrm>
            <a:prstGeom prst="rect">
              <a:avLst/>
            </a:prstGeom>
          </p:spPr>
        </p:pic>
        <p:pic>
          <p:nvPicPr>
            <p:cNvPr id="28" name="Picture 27">
              <a:extLst>
                <a:ext uri="{FF2B5EF4-FFF2-40B4-BE49-F238E27FC236}">
                  <a16:creationId xmlns:a16="http://schemas.microsoft.com/office/drawing/2014/main" id="{D0970005-7D94-EC19-6161-74BA93B8E9DE}"/>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9755" y="4693112"/>
              <a:ext cx="671109" cy="671109"/>
            </a:xfrm>
            <a:prstGeom prst="rect">
              <a:avLst/>
            </a:prstGeom>
          </p:spPr>
        </p:pic>
      </p:grpSp>
      <p:sp>
        <p:nvSpPr>
          <p:cNvPr id="29" name="TextBox 28">
            <a:extLst>
              <a:ext uri="{FF2B5EF4-FFF2-40B4-BE49-F238E27FC236}">
                <a16:creationId xmlns:a16="http://schemas.microsoft.com/office/drawing/2014/main" id="{ADE45BE4-9D03-A099-EA39-33A8AEEF9CDC}"/>
              </a:ext>
            </a:extLst>
          </p:cNvPr>
          <p:cNvSpPr txBox="1"/>
          <p:nvPr/>
        </p:nvSpPr>
        <p:spPr>
          <a:xfrm flipH="1">
            <a:off x="8513516" y="1453013"/>
            <a:ext cx="3215268" cy="4801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panose="020B0502040204020203" pitchFamily="34" charset="0"/>
                <a:ea typeface="+mn-ea"/>
                <a:cs typeface="+mn-cs"/>
              </a:rPr>
              <a:t>Critical Design Elements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Agents' capability descriptors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Scalable Agent Runner able to manage 10s to 100s of agents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Ability to manage domain switching with proper memory management</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Avoid single interceptor problem as individual agents maintain direct communication with user and can hand off when needed </a:t>
            </a:r>
          </a:p>
        </p:txBody>
      </p:sp>
    </p:spTree>
    <p:extLst>
      <p:ext uri="{BB962C8B-B14F-4D97-AF65-F5344CB8AC3E}">
        <p14:creationId xmlns:p14="http://schemas.microsoft.com/office/powerpoint/2010/main" val="2412050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6841C-C463-5F93-4C2D-918909743761}"/>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E3A0E9D2-5B0C-532E-B06C-930D4D79A811}"/>
              </a:ext>
            </a:extLst>
          </p:cNvPr>
          <p:cNvSpPr>
            <a:spLocks noGrp="1"/>
          </p:cNvSpPr>
          <p:nvPr>
            <p:ph type="title" idx="4294967295"/>
          </p:nvPr>
        </p:nvSpPr>
        <p:spPr>
          <a:xfrm>
            <a:off x="367964" y="48617"/>
            <a:ext cx="5960405"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Recommended “Golden Path” architecture</a:t>
            </a:r>
          </a:p>
        </p:txBody>
      </p:sp>
      <p:sp>
        <p:nvSpPr>
          <p:cNvPr id="4" name="Slide Number Placeholder 5">
            <a:extLst>
              <a:ext uri="{FF2B5EF4-FFF2-40B4-BE49-F238E27FC236}">
                <a16:creationId xmlns:a16="http://schemas.microsoft.com/office/drawing/2014/main" id="{A8DC3A92-723D-4D17-A465-47DC4F4F113C}"/>
              </a:ext>
              <a:ext uri="{C183D7F6-B498-43B3-948B-1728B52AA6E4}">
                <adec:decorative xmlns:adec="http://schemas.microsoft.com/office/drawing/2017/decorative" val="1"/>
              </a:ext>
            </a:extLst>
          </p:cNvPr>
          <p:cNvSpPr>
            <a:spLocks noGrp="1"/>
          </p:cNvSpPr>
          <p:nvPr>
            <p:ph type="sldNum" sz="quarter" idx="4"/>
          </p:nvPr>
        </p:nvSpPr>
        <p:spPr>
          <a:xfrm>
            <a:off x="8484851" y="6257764"/>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grpSp>
        <p:nvGrpSpPr>
          <p:cNvPr id="2" name="Group 1" descr="Diagram of the recommended “Golden Path” architecture. It shows Azure AI Foundry with built-in AI tools (file search, code interpreter), agents, and models connected to Semantic Kernel (multi-agent orchestrator) running in Azure Container Apps. The architecture integrates BYO resources like Cosmos DB, Key Vault, Azure Storage, and Azure AI Search, along with AI tool resources such as Logic Apps and Azure Functions. It also connects to external APIs, MCP servers, A2A servers, and Bot Service channels for communication.">
            <a:extLst>
              <a:ext uri="{FF2B5EF4-FFF2-40B4-BE49-F238E27FC236}">
                <a16:creationId xmlns:a16="http://schemas.microsoft.com/office/drawing/2014/main" id="{06BEB521-9024-BB5D-B2C1-BC3425B2AB79}"/>
              </a:ext>
            </a:extLst>
          </p:cNvPr>
          <p:cNvGrpSpPr/>
          <p:nvPr/>
        </p:nvGrpSpPr>
        <p:grpSpPr>
          <a:xfrm>
            <a:off x="327617" y="110764"/>
            <a:ext cx="11680662" cy="6348967"/>
            <a:chOff x="401653" y="435023"/>
            <a:chExt cx="11680662" cy="6348967"/>
          </a:xfrm>
        </p:grpSpPr>
        <p:sp>
          <p:nvSpPr>
            <p:cNvPr id="3" name="Rounded Rectangle 2">
              <a:extLst>
                <a:ext uri="{FF2B5EF4-FFF2-40B4-BE49-F238E27FC236}">
                  <a16:creationId xmlns:a16="http://schemas.microsoft.com/office/drawing/2014/main" id="{93319788-8C17-B39B-A1C5-3B6367FA2A6A}"/>
                </a:ext>
                <a:ext uri="{C183D7F6-B498-43B3-948B-1728B52AA6E4}">
                  <adec:decorative xmlns:adec="http://schemas.microsoft.com/office/drawing/2017/decorative" val="1"/>
                </a:ext>
              </a:extLst>
            </p:cNvPr>
            <p:cNvSpPr/>
            <p:nvPr/>
          </p:nvSpPr>
          <p:spPr bwMode="auto">
            <a:xfrm>
              <a:off x="3486812" y="1560577"/>
              <a:ext cx="5830808" cy="2485192"/>
            </a:xfrm>
            <a:prstGeom prst="roundRect">
              <a:avLst>
                <a:gd name="adj" fmla="val 60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5" name="Picture 6">
              <a:extLst>
                <a:ext uri="{FF2B5EF4-FFF2-40B4-BE49-F238E27FC236}">
                  <a16:creationId xmlns:a16="http://schemas.microsoft.com/office/drawing/2014/main" id="{A5C72BB4-6A85-BB6E-106E-97D15E1824DB}"/>
                </a:ext>
                <a:ext uri="{C183D7F6-B498-43B3-948B-1728B52AA6E4}">
                  <adec:decorative xmlns:adec="http://schemas.microsoft.com/office/drawing/2017/decorative" val="1"/>
                </a:ext>
              </a:extLst>
            </p:cNvPr>
            <p:cNvPicPr>
              <a:picLocks noChangeAspect="1" noChangeArrowheads="1"/>
            </p:cNvPicPr>
            <p:nvPr/>
          </p:nvPicPr>
          <p:blipFill>
            <a:blip r:embed="rId3" cstate="screen">
              <a:alphaModFix amt="0"/>
              <a:extLst>
                <a:ext uri="{28A0092B-C50C-407E-A947-70E740481C1C}">
                  <a14:useLocalDpi xmlns:a14="http://schemas.microsoft.com/office/drawing/2010/main"/>
                </a:ext>
              </a:extLst>
            </a:blip>
            <a:srcRect/>
            <a:stretch>
              <a:fillRect/>
            </a:stretch>
          </p:blipFill>
          <p:spPr bwMode="auto">
            <a:xfrm>
              <a:off x="2656009" y="1432372"/>
              <a:ext cx="1707800" cy="896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E93DAFD3-323E-936A-CAA4-72FF2E321AFD}"/>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6900" y="4646401"/>
              <a:ext cx="815386" cy="428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571E1B0F-3615-8208-AC98-A82A1C7FD510}"/>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41301" y="4613665"/>
              <a:ext cx="474742" cy="4747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8F37F6DD-39C2-297E-2710-513F45757C80}"/>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9511" y="5155600"/>
              <a:ext cx="690165" cy="3623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A28E224-9D0B-842C-C873-874B2613EDB2}"/>
                </a:ext>
                <a:ext uri="{C183D7F6-B498-43B3-948B-1728B52AA6E4}">
                  <adec:decorative xmlns:adec="http://schemas.microsoft.com/office/drawing/2017/decorative" val="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123801" y="5033566"/>
              <a:ext cx="633401" cy="6333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D4DC859-C2C3-D7EE-2412-0B065229C6C9}"/>
                </a:ext>
                <a:ext uri="{C183D7F6-B498-43B3-948B-1728B52AA6E4}">
                  <adec:decorative xmlns:adec="http://schemas.microsoft.com/office/drawing/2017/decorative" val="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765923" y="509509"/>
              <a:ext cx="608446" cy="3422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0CE95DD6-2DF4-4009-28A2-3EABAA77A5F8}"/>
                </a:ext>
                <a:ext uri="{C183D7F6-B498-43B3-948B-1728B52AA6E4}">
                  <adec:decorative xmlns:adec="http://schemas.microsoft.com/office/drawing/2017/decorative" val="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677475" y="522860"/>
              <a:ext cx="355445" cy="355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F872B5D-5AE8-35BF-E752-F14E124FB8FF}"/>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1261756" y="509008"/>
              <a:ext cx="608446" cy="3422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4C58D72-9BFE-D8B1-51EA-E2B6D903E302}"/>
                </a:ext>
              </a:extLst>
            </p:cNvPr>
            <p:cNvSpPr txBox="1"/>
            <p:nvPr/>
          </p:nvSpPr>
          <p:spPr>
            <a:xfrm>
              <a:off x="1360081" y="1903838"/>
              <a:ext cx="1019446" cy="34624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Cosmos DB</a:t>
              </a:r>
              <a:br>
                <a:rPr kumimoji="0" lang="en-US" sz="1050" b="0" i="0" u="none" strike="noStrike" kern="1200" cap="none" spc="0" normalizeH="0" baseline="0" noProof="0">
                  <a:ln>
                    <a:noFill/>
                  </a:ln>
                  <a:solidFill>
                    <a:srgbClr val="000000"/>
                  </a:solidFill>
                  <a:effectLst/>
                  <a:uLnTx/>
                  <a:uFillTx/>
                  <a:latin typeface="Segoe Sans Text"/>
                  <a:ea typeface="+mn-ea"/>
                  <a:cs typeface="+mn-cs"/>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Thread storage</a:t>
              </a:r>
              <a:endParaRPr kumimoji="0" lang="en-US" sz="11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4CE7E75E-D133-5E76-0CE6-8144AEA52380}"/>
                </a:ext>
              </a:extLst>
            </p:cNvPr>
            <p:cNvSpPr txBox="1"/>
            <p:nvPr/>
          </p:nvSpPr>
          <p:spPr>
            <a:xfrm>
              <a:off x="1350075" y="2487814"/>
              <a:ext cx="839974" cy="34624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Key vault</a:t>
              </a:r>
              <a:br>
                <a:rPr kumimoji="0" lang="en-US" sz="105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Connections</a:t>
              </a:r>
              <a:endParaRPr kumimoji="0" lang="en-US" sz="11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B6AFB921-824B-F4E7-E32D-23BEF762BD61}"/>
                </a:ext>
              </a:extLst>
            </p:cNvPr>
            <p:cNvSpPr txBox="1"/>
            <p:nvPr/>
          </p:nvSpPr>
          <p:spPr>
            <a:xfrm>
              <a:off x="1360081" y="3071790"/>
              <a:ext cx="865622" cy="34624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Azure Storage</a:t>
              </a:r>
              <a:br>
                <a:rPr kumimoji="0" lang="en-US" sz="105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File storage</a:t>
              </a:r>
              <a:endParaRPr kumimoji="0" lang="en-US" sz="11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4698BAA8-BE98-FCC0-D7D8-63B89DFA05C6}"/>
                </a:ext>
              </a:extLst>
            </p:cNvPr>
            <p:cNvSpPr txBox="1"/>
            <p:nvPr/>
          </p:nvSpPr>
          <p:spPr>
            <a:xfrm>
              <a:off x="4008466" y="1665439"/>
              <a:ext cx="1776512"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Microsoft Foundry</a:t>
              </a:r>
              <a:br>
                <a:rPr kumimoji="0" lang="en-US" sz="16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Standard setup</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18" name="Elbow Connector 28">
              <a:extLst>
                <a:ext uri="{FF2B5EF4-FFF2-40B4-BE49-F238E27FC236}">
                  <a16:creationId xmlns:a16="http://schemas.microsoft.com/office/drawing/2014/main" id="{26B35276-D8AB-9EFB-DB58-E3BAB2B67BF5}"/>
                </a:ext>
                <a:ext uri="{C183D7F6-B498-43B3-948B-1728B52AA6E4}">
                  <adec:decorative xmlns:adec="http://schemas.microsoft.com/office/drawing/2017/decorative" val="1"/>
                </a:ext>
              </a:extLst>
            </p:cNvPr>
            <p:cNvCxnSpPr>
              <a:cxnSpLocks/>
              <a:stCxn id="49" idx="1"/>
            </p:cNvCxnSpPr>
            <p:nvPr/>
          </p:nvCxnSpPr>
          <p:spPr>
            <a:xfrm rot="10800000" flipH="1">
              <a:off x="2797515" y="2191680"/>
              <a:ext cx="260467" cy="916890"/>
            </a:xfrm>
            <a:prstGeom prst="bentConnector5">
              <a:avLst>
                <a:gd name="adj1" fmla="val 24112"/>
                <a:gd name="adj2" fmla="val 100105"/>
                <a:gd name="adj3" fmla="val 10423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7F864B6-E27F-6271-50A2-DCD7F9521B85}"/>
                </a:ext>
              </a:extLst>
            </p:cNvPr>
            <p:cNvSpPr txBox="1"/>
            <p:nvPr/>
          </p:nvSpPr>
          <p:spPr>
            <a:xfrm>
              <a:off x="10541853" y="3354140"/>
              <a:ext cx="714939" cy="3847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Bot Service</a:t>
              </a:r>
              <a:br>
                <a:rPr kumimoji="0" lang="en-US" sz="1100" b="0" i="0" u="none" strike="noStrike" kern="1200" cap="none" spc="0" normalizeH="0" baseline="0" noProof="0">
                  <a:ln>
                    <a:noFill/>
                  </a:ln>
                  <a:solidFill>
                    <a:srgbClr val="000000"/>
                  </a:solidFill>
                  <a:effectLst/>
                  <a:uLnTx/>
                  <a:uFillTx/>
                  <a:latin typeface="Segoe Sans Text"/>
                  <a:ea typeface="+mn-ea"/>
                  <a:cs typeface="+mn-cs"/>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Channels</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1E752772-65A1-7C03-2BC2-393FB8B38B7F}"/>
                </a:ext>
              </a:extLst>
            </p:cNvPr>
            <p:cNvSpPr txBox="1"/>
            <p:nvPr/>
          </p:nvSpPr>
          <p:spPr>
            <a:xfrm>
              <a:off x="697449" y="1475660"/>
              <a:ext cx="116076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BYO resources</a:t>
              </a:r>
            </a:p>
          </p:txBody>
        </p:sp>
        <p:sp>
          <p:nvSpPr>
            <p:cNvPr id="21" name="TextBox 20">
              <a:extLst>
                <a:ext uri="{FF2B5EF4-FFF2-40B4-BE49-F238E27FC236}">
                  <a16:creationId xmlns:a16="http://schemas.microsoft.com/office/drawing/2014/main" id="{B029940C-87B5-FF50-304C-B90E642D1503}"/>
                </a:ext>
              </a:extLst>
            </p:cNvPr>
            <p:cNvSpPr txBox="1"/>
            <p:nvPr/>
          </p:nvSpPr>
          <p:spPr>
            <a:xfrm>
              <a:off x="672496" y="4289850"/>
              <a:ext cx="136793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AI tool resources</a:t>
              </a:r>
            </a:p>
          </p:txBody>
        </p:sp>
        <p:sp>
          <p:nvSpPr>
            <p:cNvPr id="22" name="TextBox 21">
              <a:extLst>
                <a:ext uri="{FF2B5EF4-FFF2-40B4-BE49-F238E27FC236}">
                  <a16:creationId xmlns:a16="http://schemas.microsoft.com/office/drawing/2014/main" id="{7E9A131F-76C3-886F-D8B6-B7916FD22AFD}"/>
                </a:ext>
              </a:extLst>
            </p:cNvPr>
            <p:cNvSpPr txBox="1"/>
            <p:nvPr/>
          </p:nvSpPr>
          <p:spPr>
            <a:xfrm>
              <a:off x="3010293" y="4767369"/>
              <a:ext cx="192510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Segoe UI Semilight" panose="020B0402040204020203" pitchFamily="34" charset="0"/>
                </a:rPr>
                <a:t>Grounding with Bing Search</a:t>
              </a:r>
              <a:endParaRPr kumimoji="0" lang="en-US" sz="1400" b="0" i="0" u="none" strike="noStrike" kern="1200" cap="none" spc="0" normalizeH="0" baseline="0" noProof="0">
                <a:ln>
                  <a:noFill/>
                </a:ln>
                <a:solidFill>
                  <a:srgbClr val="000000"/>
                </a:solidFill>
                <a:effectLst/>
                <a:uLnTx/>
                <a:uFillTx/>
                <a:ea typeface="+mn-ea"/>
                <a:cs typeface="Segoe UI Semilight" panose="020B0402040204020203" pitchFamily="34" charset="0"/>
              </a:endParaRPr>
            </a:p>
          </p:txBody>
        </p:sp>
        <p:sp>
          <p:nvSpPr>
            <p:cNvPr id="23" name="TextBox 22">
              <a:extLst>
                <a:ext uri="{FF2B5EF4-FFF2-40B4-BE49-F238E27FC236}">
                  <a16:creationId xmlns:a16="http://schemas.microsoft.com/office/drawing/2014/main" id="{E0C7978D-F4F4-663B-C1AF-7D95797DFEB6}"/>
                </a:ext>
              </a:extLst>
            </p:cNvPr>
            <p:cNvSpPr txBox="1"/>
            <p:nvPr/>
          </p:nvSpPr>
          <p:spPr>
            <a:xfrm>
              <a:off x="1252849" y="4767369"/>
              <a:ext cx="111487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Segoe UI Semilight" panose="020B0402040204020203" pitchFamily="34" charset="0"/>
                </a:rPr>
                <a:t>Azure AI Search</a:t>
              </a:r>
              <a:endParaRPr kumimoji="0" lang="en-US" sz="1400" b="0" i="0" u="none" strike="noStrike" kern="1200" cap="none" spc="0" normalizeH="0" baseline="0" noProof="0">
                <a:ln>
                  <a:noFill/>
                </a:ln>
                <a:solidFill>
                  <a:srgbClr val="000000"/>
                </a:solidFill>
                <a:effectLst/>
                <a:uLnTx/>
                <a:uFillTx/>
                <a:ea typeface="+mn-ea"/>
                <a:cs typeface="Segoe UI Semilight" panose="020B0402040204020203" pitchFamily="34" charset="0"/>
              </a:endParaRPr>
            </a:p>
          </p:txBody>
        </p:sp>
        <p:sp>
          <p:nvSpPr>
            <p:cNvPr id="24" name="TextBox 23">
              <a:extLst>
                <a:ext uri="{FF2B5EF4-FFF2-40B4-BE49-F238E27FC236}">
                  <a16:creationId xmlns:a16="http://schemas.microsoft.com/office/drawing/2014/main" id="{12A2D200-80A9-E307-086C-2C2C08505372}"/>
                </a:ext>
              </a:extLst>
            </p:cNvPr>
            <p:cNvSpPr txBox="1"/>
            <p:nvPr/>
          </p:nvSpPr>
          <p:spPr>
            <a:xfrm>
              <a:off x="1264424" y="5225927"/>
              <a:ext cx="82550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Segoe UI Semilight" panose="020B0402040204020203" pitchFamily="34" charset="0"/>
                </a:rPr>
                <a:t>Logic Apps</a:t>
              </a:r>
              <a:endParaRPr kumimoji="0" lang="en-US" sz="1400" b="0" i="0" u="none" strike="noStrike" kern="1200" cap="none" spc="0" normalizeH="0" baseline="0" noProof="0">
                <a:ln>
                  <a:noFill/>
                </a:ln>
                <a:solidFill>
                  <a:srgbClr val="000000"/>
                </a:solidFill>
                <a:effectLst/>
                <a:uLnTx/>
                <a:uFillTx/>
                <a:ea typeface="+mn-ea"/>
                <a:cs typeface="Segoe UI Semilight" panose="020B0402040204020203" pitchFamily="34" charset="0"/>
              </a:endParaRPr>
            </a:p>
          </p:txBody>
        </p:sp>
        <p:sp>
          <p:nvSpPr>
            <p:cNvPr id="25" name="TextBox 24">
              <a:extLst>
                <a:ext uri="{FF2B5EF4-FFF2-40B4-BE49-F238E27FC236}">
                  <a16:creationId xmlns:a16="http://schemas.microsoft.com/office/drawing/2014/main" id="{A716EC2F-A844-5F10-6156-A6A17C203683}"/>
                </a:ext>
              </a:extLst>
            </p:cNvPr>
            <p:cNvSpPr txBox="1"/>
            <p:nvPr/>
          </p:nvSpPr>
          <p:spPr>
            <a:xfrm>
              <a:off x="2748757" y="5225522"/>
              <a:ext cx="114959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Segoe UI Semilight" panose="020B0402040204020203" pitchFamily="34" charset="0"/>
                </a:rPr>
                <a:t>Azure Functions</a:t>
              </a:r>
              <a:endParaRPr kumimoji="0" lang="en-US" sz="1400" b="0" i="0" u="none" strike="noStrike" kern="1200" cap="none" spc="0" normalizeH="0" baseline="0" noProof="0">
                <a:ln>
                  <a:noFill/>
                </a:ln>
                <a:solidFill>
                  <a:srgbClr val="000000"/>
                </a:solidFill>
                <a:effectLst/>
                <a:uLnTx/>
                <a:uFillTx/>
                <a:ea typeface="+mn-ea"/>
                <a:cs typeface="Segoe UI Semilight" panose="020B0402040204020203" pitchFamily="34" charset="0"/>
              </a:endParaRPr>
            </a:p>
          </p:txBody>
        </p:sp>
        <p:sp>
          <p:nvSpPr>
            <p:cNvPr id="26" name="Rounded Rectangle 43">
              <a:extLst>
                <a:ext uri="{FF2B5EF4-FFF2-40B4-BE49-F238E27FC236}">
                  <a16:creationId xmlns:a16="http://schemas.microsoft.com/office/drawing/2014/main" id="{56CD7CFC-953B-C8D7-98CE-3619BDF2741A}"/>
                </a:ext>
                <a:ext uri="{C183D7F6-B498-43B3-948B-1728B52AA6E4}">
                  <adec:decorative xmlns:adec="http://schemas.microsoft.com/office/drawing/2017/decorative" val="1"/>
                </a:ext>
              </a:extLst>
            </p:cNvPr>
            <p:cNvSpPr/>
            <p:nvPr/>
          </p:nvSpPr>
          <p:spPr bwMode="auto">
            <a:xfrm>
              <a:off x="7494834" y="2362796"/>
              <a:ext cx="1620636" cy="1500643"/>
            </a:xfrm>
            <a:prstGeom prst="roundRect">
              <a:avLst>
                <a:gd name="adj" fmla="val 60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7" name="TextBox 26">
              <a:extLst>
                <a:ext uri="{FF2B5EF4-FFF2-40B4-BE49-F238E27FC236}">
                  <a16:creationId xmlns:a16="http://schemas.microsoft.com/office/drawing/2014/main" id="{D0319D69-DE65-804D-5C92-76568C64A0A3}"/>
                </a:ext>
              </a:extLst>
            </p:cNvPr>
            <p:cNvSpPr txBox="1"/>
            <p:nvPr/>
          </p:nvSpPr>
          <p:spPr>
            <a:xfrm>
              <a:off x="8021879" y="2467331"/>
              <a:ext cx="60112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Models</a:t>
              </a:r>
            </a:p>
          </p:txBody>
        </p:sp>
        <p:sp>
          <p:nvSpPr>
            <p:cNvPr id="28" name="Rounded Rectangle 45">
              <a:extLst>
                <a:ext uri="{FF2B5EF4-FFF2-40B4-BE49-F238E27FC236}">
                  <a16:creationId xmlns:a16="http://schemas.microsoft.com/office/drawing/2014/main" id="{8B544BE9-34C3-685B-7AAB-08697FAB3643}"/>
                </a:ext>
                <a:ext uri="{C183D7F6-B498-43B3-948B-1728B52AA6E4}">
                  <adec:decorative xmlns:adec="http://schemas.microsoft.com/office/drawing/2017/decorative" val="1"/>
                </a:ext>
              </a:extLst>
            </p:cNvPr>
            <p:cNvSpPr/>
            <p:nvPr/>
          </p:nvSpPr>
          <p:spPr bwMode="auto">
            <a:xfrm>
              <a:off x="5608337" y="2362796"/>
              <a:ext cx="1620636" cy="1500643"/>
            </a:xfrm>
            <a:prstGeom prst="roundRect">
              <a:avLst>
                <a:gd name="adj" fmla="val 60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9" name="TextBox 28">
              <a:extLst>
                <a:ext uri="{FF2B5EF4-FFF2-40B4-BE49-F238E27FC236}">
                  <a16:creationId xmlns:a16="http://schemas.microsoft.com/office/drawing/2014/main" id="{8E4F46AA-2D62-5F95-92F3-092ECAA06EDA}"/>
                </a:ext>
              </a:extLst>
            </p:cNvPr>
            <p:cNvSpPr txBox="1"/>
            <p:nvPr/>
          </p:nvSpPr>
          <p:spPr>
            <a:xfrm>
              <a:off x="6134122" y="2471041"/>
              <a:ext cx="56906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Agents</a:t>
              </a:r>
            </a:p>
          </p:txBody>
        </p:sp>
        <p:pic>
          <p:nvPicPr>
            <p:cNvPr id="30" name="Picture 29">
              <a:extLst>
                <a:ext uri="{FF2B5EF4-FFF2-40B4-BE49-F238E27FC236}">
                  <a16:creationId xmlns:a16="http://schemas.microsoft.com/office/drawing/2014/main" id="{7E249A67-A5C5-C0B7-8A27-EDFB0520CE29}"/>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97424" y="2891840"/>
              <a:ext cx="409027" cy="409027"/>
            </a:xfrm>
            <a:prstGeom prst="rect">
              <a:avLst/>
            </a:prstGeom>
          </p:spPr>
        </p:pic>
        <p:pic>
          <p:nvPicPr>
            <p:cNvPr id="31" name="Picture 2">
              <a:extLst>
                <a:ext uri="{FF2B5EF4-FFF2-40B4-BE49-F238E27FC236}">
                  <a16:creationId xmlns:a16="http://schemas.microsoft.com/office/drawing/2014/main" id="{B16613C3-3E72-1739-92BB-A024998BFC4E}"/>
                </a:ext>
                <a:ext uri="{C183D7F6-B498-43B3-948B-1728B52AA6E4}">
                  <adec:decorative xmlns:adec="http://schemas.microsoft.com/office/drawing/2017/decorative" val="1"/>
                </a:ext>
              </a:extLst>
            </p:cNvPr>
            <p:cNvPicPr>
              <a:picLocks noChangeAspect="1" noChangeArrowheads="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33514" y="2892004"/>
              <a:ext cx="436017" cy="43601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33B239D9-9744-F9FA-3C5B-1ABF61722463}"/>
                </a:ext>
                <a:ext uri="{C183D7F6-B498-43B3-948B-1728B52AA6E4}">
                  <adec:decorative xmlns:adec="http://schemas.microsoft.com/office/drawing/2017/decorative" val="1"/>
                </a:ext>
              </a:extLst>
            </p:cNvPr>
            <p:cNvPicPr>
              <a:picLocks noChangeAspect="1" noChangeArrowheads="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642458" y="2949925"/>
              <a:ext cx="283561" cy="2835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B87E37ED-855B-E845-604E-903B4B1A364E}"/>
                </a:ext>
                <a:ext uri="{C183D7F6-B498-43B3-948B-1728B52AA6E4}">
                  <adec:decorative xmlns:adec="http://schemas.microsoft.com/office/drawing/2017/decorative" val="1"/>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t="-7491" r="80121"/>
            <a:stretch/>
          </p:blipFill>
          <p:spPr>
            <a:xfrm>
              <a:off x="7952917" y="3363175"/>
              <a:ext cx="307068" cy="270725"/>
            </a:xfrm>
            <a:prstGeom prst="rect">
              <a:avLst/>
            </a:prstGeom>
          </p:spPr>
        </p:pic>
        <p:pic>
          <p:nvPicPr>
            <p:cNvPr id="34" name="Picture 33">
              <a:extLst>
                <a:ext uri="{FF2B5EF4-FFF2-40B4-BE49-F238E27FC236}">
                  <a16:creationId xmlns:a16="http://schemas.microsoft.com/office/drawing/2014/main" id="{42693EE2-17A8-9BC5-BB0C-94196D38866A}"/>
                </a:ext>
                <a:ext uri="{C183D7F6-B498-43B3-948B-1728B52AA6E4}">
                  <adec:decorative xmlns:adec="http://schemas.microsoft.com/office/drawing/2017/decorative" val="1"/>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950164" y="2767123"/>
              <a:ext cx="939308" cy="939308"/>
            </a:xfrm>
            <a:prstGeom prst="rect">
              <a:avLst/>
            </a:prstGeom>
          </p:spPr>
        </p:pic>
        <p:cxnSp>
          <p:nvCxnSpPr>
            <p:cNvPr id="35" name="Straight Connector 34">
              <a:extLst>
                <a:ext uri="{FF2B5EF4-FFF2-40B4-BE49-F238E27FC236}">
                  <a16:creationId xmlns:a16="http://schemas.microsoft.com/office/drawing/2014/main" id="{2CF57642-859C-6C63-32A6-C8D572F8F6F6}"/>
                </a:ext>
                <a:ext uri="{C183D7F6-B498-43B3-948B-1728B52AA6E4}">
                  <adec:decorative xmlns:adec="http://schemas.microsoft.com/office/drawing/2017/decorative" val="1"/>
                </a:ext>
              </a:extLst>
            </p:cNvPr>
            <p:cNvCxnSpPr>
              <a:cxnSpLocks/>
              <a:stCxn id="26" idx="1"/>
              <a:endCxn id="28" idx="3"/>
            </p:cNvCxnSpPr>
            <p:nvPr/>
          </p:nvCxnSpPr>
          <p:spPr>
            <a:xfrm flipH="1">
              <a:off x="7228973" y="3113118"/>
              <a:ext cx="265861" cy="0"/>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6" name="Rounded Rectangle 1043">
              <a:extLst>
                <a:ext uri="{FF2B5EF4-FFF2-40B4-BE49-F238E27FC236}">
                  <a16:creationId xmlns:a16="http://schemas.microsoft.com/office/drawing/2014/main" id="{19FAA9AF-3554-B62B-5D35-D219C6246924}"/>
                </a:ext>
                <a:ext uri="{C183D7F6-B498-43B3-948B-1728B52AA6E4}">
                  <adec:decorative xmlns:adec="http://schemas.microsoft.com/office/drawing/2017/decorative" val="1"/>
                </a:ext>
              </a:extLst>
            </p:cNvPr>
            <p:cNvSpPr/>
            <p:nvPr/>
          </p:nvSpPr>
          <p:spPr bwMode="auto">
            <a:xfrm>
              <a:off x="7928624" y="4281775"/>
              <a:ext cx="3735067" cy="2103168"/>
            </a:xfrm>
            <a:prstGeom prst="roundRect">
              <a:avLst>
                <a:gd name="adj" fmla="val 60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37" name="Picture 2" descr="Azure Container Apps - Visual Studio Marketplace">
              <a:extLst>
                <a:ext uri="{FF2B5EF4-FFF2-40B4-BE49-F238E27FC236}">
                  <a16:creationId xmlns:a16="http://schemas.microsoft.com/office/drawing/2014/main" id="{6C178BEE-B62B-D1BC-4375-D77991ACE7CD}"/>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1181063" y="5863907"/>
              <a:ext cx="699606" cy="69960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3B54EB08-DF36-6266-AED5-CE0ECF1DB2A7}"/>
                </a:ext>
              </a:extLst>
            </p:cNvPr>
            <p:cNvSpPr txBox="1"/>
            <p:nvPr/>
          </p:nvSpPr>
          <p:spPr>
            <a:xfrm>
              <a:off x="9013287" y="5931545"/>
              <a:ext cx="202921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Azure Container Apps</a:t>
              </a:r>
              <a:endPar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9" name="Rounded Rectangle 1045">
              <a:extLst>
                <a:ext uri="{FF2B5EF4-FFF2-40B4-BE49-F238E27FC236}">
                  <a16:creationId xmlns:a16="http://schemas.microsoft.com/office/drawing/2014/main" id="{8C56FAD9-84D5-CC30-84DF-1A14A697EEE5}"/>
                </a:ext>
                <a:ext uri="{C183D7F6-B498-43B3-948B-1728B52AA6E4}">
                  <adec:decorative xmlns:adec="http://schemas.microsoft.com/office/drawing/2017/decorative" val="1"/>
                </a:ext>
              </a:extLst>
            </p:cNvPr>
            <p:cNvSpPr/>
            <p:nvPr/>
          </p:nvSpPr>
          <p:spPr bwMode="auto">
            <a:xfrm>
              <a:off x="8146632" y="4479446"/>
              <a:ext cx="3266005" cy="1205890"/>
            </a:xfrm>
            <a:prstGeom prst="roundRect">
              <a:avLst>
                <a:gd name="adj" fmla="val 60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0" name="Rounded Rectangle 1056">
              <a:extLst>
                <a:ext uri="{FF2B5EF4-FFF2-40B4-BE49-F238E27FC236}">
                  <a16:creationId xmlns:a16="http://schemas.microsoft.com/office/drawing/2014/main" id="{9BAD00CC-ADCB-4E16-B4A9-763BAE490D95}"/>
                </a:ext>
                <a:ext uri="{C183D7F6-B498-43B3-948B-1728B52AA6E4}">
                  <adec:decorative xmlns:adec="http://schemas.microsoft.com/office/drawing/2017/decorative" val="1"/>
                </a:ext>
              </a:extLst>
            </p:cNvPr>
            <p:cNvSpPr/>
            <p:nvPr/>
          </p:nvSpPr>
          <p:spPr bwMode="auto">
            <a:xfrm>
              <a:off x="3682225" y="2362796"/>
              <a:ext cx="1620636" cy="1500643"/>
            </a:xfrm>
            <a:prstGeom prst="roundRect">
              <a:avLst>
                <a:gd name="adj" fmla="val 60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1" name="TextBox 40">
              <a:extLst>
                <a:ext uri="{FF2B5EF4-FFF2-40B4-BE49-F238E27FC236}">
                  <a16:creationId xmlns:a16="http://schemas.microsoft.com/office/drawing/2014/main" id="{CE71F805-2DE5-D582-9D30-6DECBA80B6D9}"/>
                </a:ext>
              </a:extLst>
            </p:cNvPr>
            <p:cNvSpPr txBox="1"/>
            <p:nvPr/>
          </p:nvSpPr>
          <p:spPr>
            <a:xfrm>
              <a:off x="3860678" y="2458180"/>
              <a:ext cx="1257845"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Built-in AI tools</a:t>
              </a:r>
            </a:p>
          </p:txBody>
        </p:sp>
        <p:cxnSp>
          <p:nvCxnSpPr>
            <p:cNvPr id="42" name="Straight Connector 41">
              <a:extLst>
                <a:ext uri="{FF2B5EF4-FFF2-40B4-BE49-F238E27FC236}">
                  <a16:creationId xmlns:a16="http://schemas.microsoft.com/office/drawing/2014/main" id="{42287C67-90AB-1A93-D73A-CBCD1ACB247C}"/>
                </a:ext>
                <a:ext uri="{C183D7F6-B498-43B3-948B-1728B52AA6E4}">
                  <adec:decorative xmlns:adec="http://schemas.microsoft.com/office/drawing/2017/decorative" val="1"/>
                </a:ext>
              </a:extLst>
            </p:cNvPr>
            <p:cNvCxnSpPr>
              <a:cxnSpLocks/>
              <a:stCxn id="28" idx="1"/>
              <a:endCxn id="40" idx="3"/>
            </p:cNvCxnSpPr>
            <p:nvPr/>
          </p:nvCxnSpPr>
          <p:spPr>
            <a:xfrm flipH="1">
              <a:off x="5302861" y="3113118"/>
              <a:ext cx="305476" cy="0"/>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E694DF7-1EA1-FC59-3477-C67090373820}"/>
                </a:ext>
              </a:extLst>
            </p:cNvPr>
            <p:cNvSpPr txBox="1"/>
            <p:nvPr/>
          </p:nvSpPr>
          <p:spPr>
            <a:xfrm>
              <a:off x="1350075" y="3655765"/>
              <a:ext cx="1110432" cy="34624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Azure AI Search</a:t>
              </a:r>
              <a:br>
                <a:rPr kumimoji="0" lang="en-US" sz="105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
                  <a:cs typeface="Segoe UI Semilight" panose="020B0402040204020203" pitchFamily="34" charset="0"/>
                </a:rPr>
                <a:t>File search index</a:t>
              </a:r>
              <a:endParaRPr kumimoji="0" lang="en-US" sz="1100" b="0" i="0" u="none" strike="noStrike" kern="1200" cap="none" spc="0" normalizeH="0" baseline="0" noProof="0">
                <a:ln>
                  <a:noFill/>
                </a:ln>
                <a:solidFill>
                  <a:srgbClr val="000000"/>
                </a:solidFill>
                <a:effectLst/>
                <a:uLnTx/>
                <a:uFillTx/>
                <a:latin typeface="Segoe UI "/>
                <a:cs typeface="Segoe UI Semilight" panose="020B0402040204020203" pitchFamily="34" charset="0"/>
              </a:endParaRPr>
            </a:p>
          </p:txBody>
        </p:sp>
        <p:pic>
          <p:nvPicPr>
            <p:cNvPr id="44" name="Picture 12">
              <a:extLst>
                <a:ext uri="{FF2B5EF4-FFF2-40B4-BE49-F238E27FC236}">
                  <a16:creationId xmlns:a16="http://schemas.microsoft.com/office/drawing/2014/main" id="{FF1BBEF6-EF91-4C57-2929-752D55A84956}"/>
                </a:ext>
                <a:ext uri="{C183D7F6-B498-43B3-948B-1728B52AA6E4}">
                  <adec:decorative xmlns:adec="http://schemas.microsoft.com/office/drawing/2017/decorative" val="1"/>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33941" y="1842381"/>
              <a:ext cx="984031" cy="51661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a:extLst>
                <a:ext uri="{FF2B5EF4-FFF2-40B4-BE49-F238E27FC236}">
                  <a16:creationId xmlns:a16="http://schemas.microsoft.com/office/drawing/2014/main" id="{F8830903-B501-7875-DD5C-78101D1A7B3D}"/>
                </a:ext>
                <a:ext uri="{C183D7F6-B498-43B3-948B-1728B52AA6E4}">
                  <adec:decorative xmlns:adec="http://schemas.microsoft.com/office/drawing/2017/decorative" val="1"/>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489158" y="2466631"/>
              <a:ext cx="873598" cy="45863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a:extLst>
                <a:ext uri="{FF2B5EF4-FFF2-40B4-BE49-F238E27FC236}">
                  <a16:creationId xmlns:a16="http://schemas.microsoft.com/office/drawing/2014/main" id="{81904D4D-AC46-F0E1-3BAE-8060A55DDC62}"/>
                </a:ext>
                <a:ext uri="{C183D7F6-B498-43B3-948B-1728B52AA6E4}">
                  <adec:decorative xmlns:adec="http://schemas.microsoft.com/office/drawing/2017/decorative" val="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79448" y="3079044"/>
              <a:ext cx="493017" cy="41983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a:extLst>
                <a:ext uri="{FF2B5EF4-FFF2-40B4-BE49-F238E27FC236}">
                  <a16:creationId xmlns:a16="http://schemas.microsoft.com/office/drawing/2014/main" id="{8F613BB5-4791-4EA9-328B-1D9A3AF736ED}"/>
                </a:ext>
                <a:ext uri="{C183D7F6-B498-43B3-948B-1728B52AA6E4}">
                  <adec:decorative xmlns:adec="http://schemas.microsoft.com/office/drawing/2017/decorative" val="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27422" y="3564082"/>
              <a:ext cx="997069" cy="52346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6C2270D5-8861-8DE7-5A5B-418101187FB0}"/>
                </a:ext>
                <a:ext uri="{C183D7F6-B498-43B3-948B-1728B52AA6E4}">
                  <adec:decorative xmlns:adec="http://schemas.microsoft.com/office/drawing/2017/decorative" val="1"/>
                </a:ext>
              </a:extLst>
            </p:cNvPr>
            <p:cNvCxnSpPr/>
            <p:nvPr/>
          </p:nvCxnSpPr>
          <p:spPr>
            <a:xfrm>
              <a:off x="549422" y="5801277"/>
              <a:ext cx="6994272" cy="0"/>
            </a:xfrm>
            <a:prstGeom prst="line">
              <a:avLst/>
            </a:prstGeom>
            <a:ln w="127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Right Brace 48">
              <a:extLst>
                <a:ext uri="{FF2B5EF4-FFF2-40B4-BE49-F238E27FC236}">
                  <a16:creationId xmlns:a16="http://schemas.microsoft.com/office/drawing/2014/main" id="{AF92579F-9D35-9F51-138F-FBC55DA80BA0}"/>
                </a:ext>
                <a:ext uri="{C183D7F6-B498-43B3-948B-1728B52AA6E4}">
                  <adec:decorative xmlns:adec="http://schemas.microsoft.com/office/drawing/2017/decorative" val="1"/>
                </a:ext>
              </a:extLst>
            </p:cNvPr>
            <p:cNvSpPr/>
            <p:nvPr/>
          </p:nvSpPr>
          <p:spPr>
            <a:xfrm>
              <a:off x="2575857" y="1849150"/>
              <a:ext cx="221659" cy="2172335"/>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50" name="Elbow Connector 1098">
              <a:extLst>
                <a:ext uri="{FF2B5EF4-FFF2-40B4-BE49-F238E27FC236}">
                  <a16:creationId xmlns:a16="http://schemas.microsoft.com/office/drawing/2014/main" id="{6CFB5705-4008-F4C8-9B19-9B70DD929478}"/>
                </a:ext>
                <a:ext uri="{C183D7F6-B498-43B3-948B-1728B52AA6E4}">
                  <adec:decorative xmlns:adec="http://schemas.microsoft.com/office/drawing/2017/decorative" val="1"/>
                </a:ext>
              </a:extLst>
            </p:cNvPr>
            <p:cNvCxnSpPr>
              <a:cxnSpLocks/>
              <a:stCxn id="51" idx="1"/>
            </p:cNvCxnSpPr>
            <p:nvPr/>
          </p:nvCxnSpPr>
          <p:spPr>
            <a:xfrm rot="10800000" flipH="1">
              <a:off x="5204327" y="4036691"/>
              <a:ext cx="988699" cy="1243626"/>
            </a:xfrm>
            <a:prstGeom prst="bentConnector4">
              <a:avLst>
                <a:gd name="adj1" fmla="val 100193"/>
                <a:gd name="adj2" fmla="val 6421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ight Brace 50">
              <a:extLst>
                <a:ext uri="{FF2B5EF4-FFF2-40B4-BE49-F238E27FC236}">
                  <a16:creationId xmlns:a16="http://schemas.microsoft.com/office/drawing/2014/main" id="{A1E240AA-107C-BADE-BF0C-AF382D4182AB}"/>
                </a:ext>
                <a:ext uri="{C183D7F6-B498-43B3-948B-1728B52AA6E4}">
                  <adec:decorative xmlns:adec="http://schemas.microsoft.com/office/drawing/2017/decorative" val="1"/>
                </a:ext>
              </a:extLst>
            </p:cNvPr>
            <p:cNvSpPr/>
            <p:nvPr/>
          </p:nvSpPr>
          <p:spPr>
            <a:xfrm>
              <a:off x="5032643" y="4753585"/>
              <a:ext cx="171685" cy="70695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Right Brace 51">
              <a:extLst>
                <a:ext uri="{FF2B5EF4-FFF2-40B4-BE49-F238E27FC236}">
                  <a16:creationId xmlns:a16="http://schemas.microsoft.com/office/drawing/2014/main" id="{AD501898-8895-B042-F0EE-C6B2FA8AF1D3}"/>
                </a:ext>
                <a:ext uri="{C183D7F6-B498-43B3-948B-1728B52AA6E4}">
                  <adec:decorative xmlns:adec="http://schemas.microsoft.com/office/drawing/2017/decorative" val="1"/>
                </a:ext>
              </a:extLst>
            </p:cNvPr>
            <p:cNvSpPr/>
            <p:nvPr/>
          </p:nvSpPr>
          <p:spPr>
            <a:xfrm rot="5400000">
              <a:off x="9187827" y="-1434936"/>
              <a:ext cx="148699" cy="5060225"/>
            </a:xfrm>
            <a:prstGeom prst="rightBrace">
              <a:avLst>
                <a:gd name="adj1" fmla="val 8333"/>
                <a:gd name="adj2" fmla="val 3253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53" name="Straight Connector 52">
              <a:extLst>
                <a:ext uri="{FF2B5EF4-FFF2-40B4-BE49-F238E27FC236}">
                  <a16:creationId xmlns:a16="http://schemas.microsoft.com/office/drawing/2014/main" id="{DA4D3A19-C47B-6C7E-70E6-13F300D84986}"/>
                </a:ext>
                <a:ext uri="{C183D7F6-B498-43B3-948B-1728B52AA6E4}">
                  <adec:decorative xmlns:adec="http://schemas.microsoft.com/office/drawing/2017/decorative" val="1"/>
                </a:ext>
              </a:extLst>
            </p:cNvPr>
            <p:cNvCxnSpPr>
              <a:cxnSpLocks/>
            </p:cNvCxnSpPr>
            <p:nvPr/>
          </p:nvCxnSpPr>
          <p:spPr>
            <a:xfrm>
              <a:off x="6703189" y="1309812"/>
              <a:ext cx="5379126" cy="0"/>
            </a:xfrm>
            <a:prstGeom prst="line">
              <a:avLst/>
            </a:prstGeom>
            <a:ln w="127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72D9991-076B-F1B6-93DE-054343D9651C}"/>
                </a:ext>
                <a:ext uri="{C183D7F6-B498-43B3-948B-1728B52AA6E4}">
                  <adec:decorative xmlns:adec="http://schemas.microsoft.com/office/drawing/2017/decorative" val="1"/>
                </a:ext>
              </a:extLst>
            </p:cNvPr>
            <p:cNvCxnSpPr>
              <a:stCxn id="64" idx="2"/>
            </p:cNvCxnSpPr>
            <p:nvPr/>
          </p:nvCxnSpPr>
          <p:spPr>
            <a:xfrm flipH="1">
              <a:off x="10142211" y="4022489"/>
              <a:ext cx="4332" cy="44061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4">
              <a:extLst>
                <a:ext uri="{FF2B5EF4-FFF2-40B4-BE49-F238E27FC236}">
                  <a16:creationId xmlns:a16="http://schemas.microsoft.com/office/drawing/2014/main" id="{EE38565A-E252-F038-6AC0-2E4A231900D3}"/>
                </a:ext>
                <a:ext uri="{C183D7F6-B498-43B3-948B-1728B52AA6E4}">
                  <adec:decorative xmlns:adec="http://schemas.microsoft.com/office/drawing/2017/decorative" val="1"/>
                </a:ext>
              </a:extLst>
            </p:cNvPr>
            <p:cNvPicPr>
              <a:picLocks noChangeAspect="1" noChangeArrowheads="1"/>
            </p:cNvPicPr>
            <p:nvPr/>
          </p:nvPicPr>
          <p:blipFill>
            <a:blip r:embed="rId21" cstate="screen">
              <a:extLst>
                <a:ext uri="{BEBA8EAE-BF5A-486C-A8C5-ECC9F3942E4B}">
                  <a14:imgProps xmlns:a14="http://schemas.microsoft.com/office/drawing/2010/main">
                    <a14:imgLayer r:embed="rId22">
                      <a14:imgEffect>
                        <a14:backgroundRemoval t="2198" b="93956" l="8491" r="89623">
                          <a14:foregroundMark x1="43396" y1="6044" x2="43396" y2="6044"/>
                          <a14:foregroundMark x1="47642" y1="2747" x2="47642" y2="2747"/>
                          <a14:foregroundMark x1="8962" y1="30769" x2="8962" y2="30769"/>
                          <a14:foregroundMark x1="46226" y1="89560" x2="46226" y2="89560"/>
                          <a14:foregroundMark x1="47642" y1="93956" x2="47642" y2="93956"/>
                          <a14:foregroundMark x1="47170" y1="2747" x2="47170" y2="2747"/>
                          <a14:backgroundMark x1="48113" y1="2198" x2="48113" y2="2198"/>
                          <a14:backgroundMark x1="47642" y1="1648" x2="47642" y2="1648"/>
                          <a14:backgroundMark x1="46226" y1="1648" x2="46226" y2="1648"/>
                          <a14:backgroundMark x1="47170" y1="1099" x2="47170" y2="1099"/>
                        </a14:backgroundRemoval>
                      </a14:imgEffect>
                    </a14:imgLayer>
                  </a14:imgProps>
                </a:ext>
                <a:ext uri="{28A0092B-C50C-407E-A947-70E740481C1C}">
                  <a14:useLocalDpi xmlns:a14="http://schemas.microsoft.com/office/drawing/2010/main"/>
                </a:ext>
              </a:extLst>
            </a:blip>
            <a:srcRect/>
            <a:stretch/>
          </p:blipFill>
          <p:spPr bwMode="auto">
            <a:xfrm>
              <a:off x="8470268" y="4795158"/>
              <a:ext cx="666072" cy="571816"/>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BAD0BD8E-F76E-8152-C274-AE3AC00FF15D}"/>
                </a:ext>
              </a:extLst>
            </p:cNvPr>
            <p:cNvSpPr txBox="1"/>
            <p:nvPr/>
          </p:nvSpPr>
          <p:spPr>
            <a:xfrm>
              <a:off x="9244466" y="4862496"/>
              <a:ext cx="1770686"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Agent Framework</a:t>
              </a:r>
              <a:b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Multi-agent orchestrator</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57" name="Elbow Connector 1120">
              <a:extLst>
                <a:ext uri="{FF2B5EF4-FFF2-40B4-BE49-F238E27FC236}">
                  <a16:creationId xmlns:a16="http://schemas.microsoft.com/office/drawing/2014/main" id="{DB71170C-9200-9269-ECF8-27F5866B3382}"/>
                </a:ext>
                <a:ext uri="{C183D7F6-B498-43B3-948B-1728B52AA6E4}">
                  <adec:decorative xmlns:adec="http://schemas.microsoft.com/office/drawing/2017/decorative" val="1"/>
                </a:ext>
              </a:extLst>
            </p:cNvPr>
            <p:cNvCxnSpPr>
              <a:cxnSpLocks/>
              <a:stCxn id="58" idx="1"/>
            </p:cNvCxnSpPr>
            <p:nvPr/>
          </p:nvCxnSpPr>
          <p:spPr>
            <a:xfrm rot="5400000" flipH="1" flipV="1">
              <a:off x="7161934" y="5315710"/>
              <a:ext cx="669058" cy="1300328"/>
            </a:xfrm>
            <a:prstGeom prst="bentConnector4">
              <a:avLst>
                <a:gd name="adj1" fmla="val 99858"/>
                <a:gd name="adj2" fmla="val 32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ight Brace 57">
              <a:extLst>
                <a:ext uri="{FF2B5EF4-FFF2-40B4-BE49-F238E27FC236}">
                  <a16:creationId xmlns:a16="http://schemas.microsoft.com/office/drawing/2014/main" id="{1C9FE206-9BA3-B704-C9D2-1D1AC124F48A}"/>
                </a:ext>
                <a:ext uri="{C183D7F6-B498-43B3-948B-1728B52AA6E4}">
                  <adec:decorative xmlns:adec="http://schemas.microsoft.com/office/drawing/2017/decorative" val="1"/>
                </a:ext>
              </a:extLst>
            </p:cNvPr>
            <p:cNvSpPr/>
            <p:nvPr/>
          </p:nvSpPr>
          <p:spPr>
            <a:xfrm rot="16200000">
              <a:off x="5302651" y="4131722"/>
              <a:ext cx="196753" cy="4187612"/>
            </a:xfrm>
            <a:prstGeom prst="rightBrace">
              <a:avLst>
                <a:gd name="adj1" fmla="val 8333"/>
                <a:gd name="adj2" fmla="val 8451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59" name="Picture 4">
              <a:extLst>
                <a:ext uri="{FF2B5EF4-FFF2-40B4-BE49-F238E27FC236}">
                  <a16:creationId xmlns:a16="http://schemas.microsoft.com/office/drawing/2014/main" id="{9677F669-F37B-C7D1-B54F-27C19512E4B1}"/>
                </a:ext>
                <a:ext uri="{C183D7F6-B498-43B3-948B-1728B52AA6E4}">
                  <adec:decorative xmlns:adec="http://schemas.microsoft.com/office/drawing/2017/decorative" val="1"/>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4912304" y="6395020"/>
              <a:ext cx="316276" cy="316276"/>
            </a:xfrm>
            <a:prstGeom prst="ellipse">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E07012C2-C2DD-836F-3AFF-7EAF1E21EEC4}"/>
                </a:ext>
              </a:extLst>
            </p:cNvPr>
            <p:cNvSpPr txBox="1"/>
            <p:nvPr/>
          </p:nvSpPr>
          <p:spPr>
            <a:xfrm>
              <a:off x="5347896" y="6461438"/>
              <a:ext cx="958869" cy="18344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Segoe UI Semilight" panose="020B0402040204020203" pitchFamily="34" charset="0"/>
                </a:rPr>
                <a:t>MCP servers</a:t>
              </a:r>
              <a:endParaRPr kumimoji="0" lang="en-US" sz="1400" b="0" i="0" u="none" strike="noStrike" kern="1200" cap="none" spc="0" normalizeH="0" baseline="0" noProof="0">
                <a:ln>
                  <a:noFill/>
                </a:ln>
                <a:solidFill>
                  <a:srgbClr val="000000"/>
                </a:solidFill>
                <a:effectLst/>
                <a:uLnTx/>
                <a:uFillTx/>
                <a:ea typeface="+mn-ea"/>
                <a:cs typeface="Segoe UI Semilight" panose="020B0402040204020203" pitchFamily="34" charset="0"/>
              </a:endParaRPr>
            </a:p>
          </p:txBody>
        </p:sp>
        <p:pic>
          <p:nvPicPr>
            <p:cNvPr id="61" name="Picture 60">
              <a:extLst>
                <a:ext uri="{FF2B5EF4-FFF2-40B4-BE49-F238E27FC236}">
                  <a16:creationId xmlns:a16="http://schemas.microsoft.com/office/drawing/2014/main" id="{6592FF99-62FC-7E41-78DF-64BCCD1271BC}"/>
                </a:ext>
                <a:ext uri="{C183D7F6-B498-43B3-948B-1728B52AA6E4}">
                  <adec:decorative xmlns:adec="http://schemas.microsoft.com/office/drawing/2017/decorative" val="1"/>
                </a:ext>
              </a:extLst>
            </p:cNvPr>
            <p:cNvPicPr>
              <a:picLocks noChangeAspect="1"/>
            </p:cNvPicPr>
            <p:nvPr/>
          </p:nvPicPr>
          <p:blipFill>
            <a:blip r:embed="rId24" cstate="screen">
              <a:extLst>
                <a:ext uri="{BEBA8EAE-BF5A-486C-A8C5-ECC9F3942E4B}">
                  <a14:imgProps xmlns:a14="http://schemas.microsoft.com/office/drawing/2010/main">
                    <a14:imgLayer r:embed="rId2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367620" y="6390490"/>
              <a:ext cx="310549" cy="325336"/>
            </a:xfrm>
            <a:prstGeom prst="rect">
              <a:avLst/>
            </a:prstGeom>
          </p:spPr>
        </p:pic>
        <p:sp>
          <p:nvSpPr>
            <p:cNvPr id="62" name="TextBox 61">
              <a:extLst>
                <a:ext uri="{FF2B5EF4-FFF2-40B4-BE49-F238E27FC236}">
                  <a16:creationId xmlns:a16="http://schemas.microsoft.com/office/drawing/2014/main" id="{843E077B-0ABD-0A33-6993-8DD14866EE2D}"/>
                </a:ext>
              </a:extLst>
            </p:cNvPr>
            <p:cNvSpPr txBox="1"/>
            <p:nvPr/>
          </p:nvSpPr>
          <p:spPr>
            <a:xfrm>
              <a:off x="6627498" y="6428101"/>
              <a:ext cx="1012442" cy="2751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1933"/>
                  </a:solidFill>
                  <a:effectLst/>
                  <a:uLnTx/>
                  <a:uFillTx/>
                  <a:ea typeface="+mn-ea"/>
                  <a:cs typeface="+mn-cs"/>
                </a:rPr>
                <a:t>A2A Servers</a:t>
              </a:r>
            </a:p>
          </p:txBody>
        </p:sp>
        <p:cxnSp>
          <p:nvCxnSpPr>
            <p:cNvPr id="63" name="Elbow Connector 1141">
              <a:extLst>
                <a:ext uri="{FF2B5EF4-FFF2-40B4-BE49-F238E27FC236}">
                  <a16:creationId xmlns:a16="http://schemas.microsoft.com/office/drawing/2014/main" id="{5A5FE521-08F3-65FC-449C-D409CB2B3336}"/>
                </a:ext>
                <a:ext uri="{C183D7F6-B498-43B3-948B-1728B52AA6E4}">
                  <adec:decorative xmlns:adec="http://schemas.microsoft.com/office/drawing/2017/decorative" val="1"/>
                </a:ext>
              </a:extLst>
            </p:cNvPr>
            <p:cNvCxnSpPr>
              <a:cxnSpLocks/>
              <a:stCxn id="28" idx="2"/>
            </p:cNvCxnSpPr>
            <p:nvPr/>
          </p:nvCxnSpPr>
          <p:spPr>
            <a:xfrm rot="16200000" flipH="1">
              <a:off x="6738344" y="3543750"/>
              <a:ext cx="1088598" cy="1727976"/>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4" name="Picture 4">
              <a:extLst>
                <a:ext uri="{FF2B5EF4-FFF2-40B4-BE49-F238E27FC236}">
                  <a16:creationId xmlns:a16="http://schemas.microsoft.com/office/drawing/2014/main" id="{C7712474-DA94-1F9E-0EAE-4F8701CD5AED}"/>
                </a:ext>
                <a:ext uri="{C183D7F6-B498-43B3-948B-1728B52AA6E4}">
                  <adec:decorative xmlns:adec="http://schemas.microsoft.com/office/drawing/2017/decorative" val="1"/>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9608707" y="3284510"/>
              <a:ext cx="1075671" cy="564727"/>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a:extLst>
                <a:ext uri="{FF2B5EF4-FFF2-40B4-BE49-F238E27FC236}">
                  <a16:creationId xmlns:a16="http://schemas.microsoft.com/office/drawing/2014/main" id="{D503A876-1502-B546-E114-FAF66CDDA7FD}"/>
                </a:ext>
                <a:ext uri="{C183D7F6-B498-43B3-948B-1728B52AA6E4}">
                  <adec:decorative xmlns:adec="http://schemas.microsoft.com/office/drawing/2017/decorative" val="1"/>
                </a:ext>
              </a:extLst>
            </p:cNvPr>
            <p:cNvCxnSpPr>
              <a:cxnSpLocks/>
              <a:stCxn id="52" idx="1"/>
              <a:endCxn id="64" idx="0"/>
            </p:cNvCxnSpPr>
            <p:nvPr/>
          </p:nvCxnSpPr>
          <p:spPr>
            <a:xfrm>
              <a:off x="10146097" y="1169526"/>
              <a:ext cx="446" cy="211498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7945311-D8EB-9D61-C420-5C0BD0A01A51}"/>
                </a:ext>
              </a:extLst>
            </p:cNvPr>
            <p:cNvSpPr txBox="1"/>
            <p:nvPr/>
          </p:nvSpPr>
          <p:spPr>
            <a:xfrm>
              <a:off x="3738973" y="6460825"/>
              <a:ext cx="950189"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Segoe UI Semilight" panose="020B0402040204020203" pitchFamily="34" charset="0"/>
                </a:rPr>
                <a:t>External APIs</a:t>
              </a:r>
              <a:br>
                <a:rPr kumimoji="0" lang="en-US" sz="1200" b="0" i="0" u="none" strike="noStrike" kern="1200" cap="none" spc="0" normalizeH="0" baseline="0" noProof="0">
                  <a:ln>
                    <a:noFill/>
                  </a:ln>
                  <a:solidFill>
                    <a:srgbClr val="000000"/>
                  </a:solidFill>
                  <a:effectLst/>
                  <a:uLnTx/>
                  <a:uFillTx/>
                  <a:ea typeface="+mn-ea"/>
                  <a:cs typeface="Segoe UI Semilight" panose="020B0402040204020203" pitchFamily="34" charset="0"/>
                </a:rPr>
              </a:br>
              <a:r>
                <a:rPr kumimoji="0" lang="en-US" sz="900" b="0" i="0" u="none" strike="noStrike" kern="1200" cap="none" spc="0" normalizeH="0" baseline="0" noProof="0" err="1">
                  <a:ln>
                    <a:noFill/>
                  </a:ln>
                  <a:solidFill>
                    <a:srgbClr val="000000"/>
                  </a:solidFill>
                  <a:effectLst/>
                  <a:uLnTx/>
                  <a:uFillTx/>
                  <a:ea typeface="+mn-ea"/>
                  <a:cs typeface="Segoe UI Semilight" panose="020B0402040204020203" pitchFamily="34" charset="0"/>
                </a:rPr>
                <a:t>OpenAPI</a:t>
              </a:r>
              <a:r>
                <a:rPr kumimoji="0" lang="en-US" sz="900" b="0" i="0" u="none" strike="noStrike" kern="1200" cap="none" spc="0" normalizeH="0" baseline="0" noProof="0">
                  <a:ln>
                    <a:noFill/>
                  </a:ln>
                  <a:solidFill>
                    <a:srgbClr val="000000"/>
                  </a:solidFill>
                  <a:effectLst/>
                  <a:uLnTx/>
                  <a:uFillTx/>
                  <a:ea typeface="+mn-ea"/>
                  <a:cs typeface="Segoe UI Semilight" panose="020B0402040204020203" pitchFamily="34" charset="0"/>
                </a:rPr>
                <a:t> specs</a:t>
              </a:r>
              <a:endParaRPr kumimoji="0" lang="en-US" sz="1400" b="0" i="0" u="none" strike="noStrike" kern="1200" cap="none" spc="0" normalizeH="0" baseline="0" noProof="0">
                <a:ln>
                  <a:noFill/>
                </a:ln>
                <a:solidFill>
                  <a:srgbClr val="000000"/>
                </a:solidFill>
                <a:effectLst/>
                <a:uLnTx/>
                <a:uFillTx/>
                <a:ea typeface="+mn-ea"/>
                <a:cs typeface="Segoe UI Semilight" panose="020B0402040204020203" pitchFamily="34" charset="0"/>
              </a:endParaRPr>
            </a:p>
          </p:txBody>
        </p:sp>
        <p:pic>
          <p:nvPicPr>
            <p:cNvPr id="67" name="Picture 2">
              <a:extLst>
                <a:ext uri="{FF2B5EF4-FFF2-40B4-BE49-F238E27FC236}">
                  <a16:creationId xmlns:a16="http://schemas.microsoft.com/office/drawing/2014/main" id="{D11D11DF-3253-9256-8B1E-E824B84BC0DE}"/>
                </a:ext>
                <a:ext uri="{C183D7F6-B498-43B3-948B-1728B52AA6E4}">
                  <adec:decorative xmlns:adec="http://schemas.microsoft.com/office/drawing/2017/decorative" val="1"/>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559319" y="6120566"/>
              <a:ext cx="335339" cy="33533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a:extLst>
                <a:ext uri="{FF2B5EF4-FFF2-40B4-BE49-F238E27FC236}">
                  <a16:creationId xmlns:a16="http://schemas.microsoft.com/office/drawing/2014/main" id="{BF3A3840-8079-B5D1-1411-90C9D4913BC0}"/>
                </a:ext>
                <a:ext uri="{C183D7F6-B498-43B3-948B-1728B52AA6E4}">
                  <adec:decorative xmlns:adec="http://schemas.microsoft.com/office/drawing/2017/decorative" val="1"/>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1587671" y="6048709"/>
              <a:ext cx="718581" cy="479053"/>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8D982C43-CB2B-CA4D-1381-49E09ADEC4BE}"/>
                </a:ext>
              </a:extLst>
            </p:cNvPr>
            <p:cNvSpPr txBox="1"/>
            <p:nvPr/>
          </p:nvSpPr>
          <p:spPr>
            <a:xfrm>
              <a:off x="2208749" y="6195902"/>
              <a:ext cx="114959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Segoe UI Semilight" panose="020B0402040204020203" pitchFamily="34" charset="0"/>
                </a:rPr>
                <a:t>SharePoint</a:t>
              </a:r>
              <a:endParaRPr kumimoji="0" lang="en-US" sz="1400" b="0" i="0" u="none" strike="noStrike" kern="1200" cap="none" spc="0" normalizeH="0" baseline="0" noProof="0">
                <a:ln>
                  <a:noFill/>
                </a:ln>
                <a:solidFill>
                  <a:srgbClr val="000000"/>
                </a:solidFill>
                <a:effectLst/>
                <a:uLnTx/>
                <a:uFillTx/>
                <a:ea typeface="+mn-ea"/>
                <a:cs typeface="Segoe UI Semilight" panose="020B0402040204020203" pitchFamily="34" charset="0"/>
              </a:endParaRPr>
            </a:p>
          </p:txBody>
        </p:sp>
        <p:sp>
          <p:nvSpPr>
            <p:cNvPr id="70" name="TextBox 69">
              <a:extLst>
                <a:ext uri="{FF2B5EF4-FFF2-40B4-BE49-F238E27FC236}">
                  <a16:creationId xmlns:a16="http://schemas.microsoft.com/office/drawing/2014/main" id="{0BF664F7-5ABF-3E2D-893D-8B37E73CB7B6}"/>
                </a:ext>
              </a:extLst>
            </p:cNvPr>
            <p:cNvSpPr txBox="1"/>
            <p:nvPr/>
          </p:nvSpPr>
          <p:spPr>
            <a:xfrm>
              <a:off x="965203" y="6195902"/>
              <a:ext cx="114959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Segoe UI Semilight" panose="020B0402040204020203" pitchFamily="34" charset="0"/>
                </a:rPr>
                <a:t>Fabric</a:t>
              </a:r>
              <a:endParaRPr kumimoji="0" lang="en-US" sz="1400" b="0" i="0" u="none" strike="noStrike" kern="1200" cap="none" spc="0" normalizeH="0" baseline="0" noProof="0">
                <a:ln>
                  <a:noFill/>
                </a:ln>
                <a:solidFill>
                  <a:srgbClr val="000000"/>
                </a:solidFill>
                <a:effectLst/>
                <a:uLnTx/>
                <a:uFillTx/>
                <a:ea typeface="+mn-ea"/>
                <a:cs typeface="Segoe UI Semilight" panose="020B0402040204020203" pitchFamily="34" charset="0"/>
              </a:endParaRPr>
            </a:p>
          </p:txBody>
        </p:sp>
        <p:cxnSp>
          <p:nvCxnSpPr>
            <p:cNvPr id="71" name="Elbow Connector 17">
              <a:extLst>
                <a:ext uri="{FF2B5EF4-FFF2-40B4-BE49-F238E27FC236}">
                  <a16:creationId xmlns:a16="http://schemas.microsoft.com/office/drawing/2014/main" id="{35A0B607-008B-237D-9DBF-838457A90190}"/>
                </a:ext>
                <a:ext uri="{C183D7F6-B498-43B3-948B-1728B52AA6E4}">
                  <adec:decorative xmlns:adec="http://schemas.microsoft.com/office/drawing/2017/decorative" val="1"/>
                </a:ext>
              </a:extLst>
            </p:cNvPr>
            <p:cNvCxnSpPr>
              <a:cxnSpLocks/>
              <a:endCxn id="72" idx="1"/>
            </p:cNvCxnSpPr>
            <p:nvPr/>
          </p:nvCxnSpPr>
          <p:spPr>
            <a:xfrm rot="5400000">
              <a:off x="4133408" y="3885105"/>
              <a:ext cx="2031110" cy="2334283"/>
            </a:xfrm>
            <a:prstGeom prst="bentConnector3">
              <a:avLst>
                <a:gd name="adj1" fmla="val 7844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ight Brace 71">
              <a:extLst>
                <a:ext uri="{FF2B5EF4-FFF2-40B4-BE49-F238E27FC236}">
                  <a16:creationId xmlns:a16="http://schemas.microsoft.com/office/drawing/2014/main" id="{50D61E85-4F44-66FE-DDDB-2BC01B533BC0}"/>
                </a:ext>
                <a:ext uri="{C183D7F6-B498-43B3-948B-1728B52AA6E4}">
                  <adec:decorative xmlns:adec="http://schemas.microsoft.com/office/drawing/2017/decorative" val="1"/>
                </a:ext>
              </a:extLst>
            </p:cNvPr>
            <p:cNvSpPr/>
            <p:nvPr/>
          </p:nvSpPr>
          <p:spPr>
            <a:xfrm rot="16200000">
              <a:off x="2432552" y="3863650"/>
              <a:ext cx="174435" cy="4236234"/>
            </a:xfrm>
            <a:prstGeom prst="rightBrace">
              <a:avLst>
                <a:gd name="adj1" fmla="val 8333"/>
                <a:gd name="adj2" fmla="val 8451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73" name="Picture 4">
              <a:extLst>
                <a:ext uri="{FF2B5EF4-FFF2-40B4-BE49-F238E27FC236}">
                  <a16:creationId xmlns:a16="http://schemas.microsoft.com/office/drawing/2014/main" id="{43BD1404-2626-9300-586F-E093C6789ACE}"/>
                </a:ext>
                <a:ext uri="{C183D7F6-B498-43B3-948B-1728B52AA6E4}">
                  <adec:decorative xmlns:adec="http://schemas.microsoft.com/office/drawing/2017/decorative" val="1"/>
                </a:ext>
              </a:extLst>
            </p:cNvPr>
            <p:cNvPicPr>
              <a:picLocks noChangeAspect="1" noChangeArrowheads="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28956" y="6317602"/>
              <a:ext cx="432893" cy="432893"/>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C80EF815-5FA7-C154-C1BD-40A53752558B}"/>
                </a:ext>
              </a:extLst>
            </p:cNvPr>
            <p:cNvSpPr txBox="1"/>
            <p:nvPr/>
          </p:nvSpPr>
          <p:spPr>
            <a:xfrm>
              <a:off x="4119594" y="2949925"/>
              <a:ext cx="70525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File search</a:t>
              </a:r>
            </a:p>
          </p:txBody>
        </p:sp>
        <p:sp>
          <p:nvSpPr>
            <p:cNvPr id="75" name="TextBox 74">
              <a:extLst>
                <a:ext uri="{FF2B5EF4-FFF2-40B4-BE49-F238E27FC236}">
                  <a16:creationId xmlns:a16="http://schemas.microsoft.com/office/drawing/2014/main" id="{50612603-F424-0CFE-F136-6ACBEEB87752}"/>
                </a:ext>
              </a:extLst>
            </p:cNvPr>
            <p:cNvSpPr txBox="1"/>
            <p:nvPr/>
          </p:nvSpPr>
          <p:spPr>
            <a:xfrm>
              <a:off x="3957659" y="3394805"/>
              <a:ext cx="102912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Code interpreter</a:t>
              </a:r>
            </a:p>
          </p:txBody>
        </p:sp>
        <p:pic>
          <p:nvPicPr>
            <p:cNvPr id="76" name="Picture 2">
              <a:extLst>
                <a:ext uri="{FF2B5EF4-FFF2-40B4-BE49-F238E27FC236}">
                  <a16:creationId xmlns:a16="http://schemas.microsoft.com/office/drawing/2014/main" id="{09FE4B52-5509-FAF8-7F3B-88313BE9AEFD}"/>
                </a:ext>
                <a:ext uri="{C183D7F6-B498-43B3-948B-1728B52AA6E4}">
                  <adec:decorative xmlns:adec="http://schemas.microsoft.com/office/drawing/2017/decorative" val="1"/>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9029500" y="503130"/>
              <a:ext cx="697449" cy="39231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946DCFAB-24B8-D30F-E462-160152C5BCF5}"/>
                </a:ext>
                <a:ext uri="{C183D7F6-B498-43B3-948B-1728B52AA6E4}">
                  <adec:decorative xmlns:adec="http://schemas.microsoft.com/office/drawing/2017/decorative" val="1"/>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8342762" y="503129"/>
              <a:ext cx="697449" cy="39231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000F68A4-236D-E43A-11EB-9F0CA2670C9C}"/>
                </a:ext>
                <a:ext uri="{C183D7F6-B498-43B3-948B-1728B52AA6E4}">
                  <adec:decorative xmlns:adec="http://schemas.microsoft.com/office/drawing/2017/decorative" val="1"/>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629782" y="435023"/>
              <a:ext cx="538574" cy="538574"/>
            </a:xfrm>
            <a:prstGeom prst="rect">
              <a:avLst/>
            </a:prstGeom>
          </p:spPr>
        </p:pic>
        <p:pic>
          <p:nvPicPr>
            <p:cNvPr id="79" name="Picture 6">
              <a:extLst>
                <a:ext uri="{FF2B5EF4-FFF2-40B4-BE49-F238E27FC236}">
                  <a16:creationId xmlns:a16="http://schemas.microsoft.com/office/drawing/2014/main" id="{24706333-F8AF-175E-08E3-6DD22AF019E1}"/>
                </a:ext>
                <a:ext uri="{C183D7F6-B498-43B3-948B-1728B52AA6E4}">
                  <adec:decorative xmlns:adec="http://schemas.microsoft.com/office/drawing/2017/decorative" val="1"/>
                </a:ext>
              </a:extLst>
            </p:cNvPr>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6868844" y="478702"/>
              <a:ext cx="471010" cy="471010"/>
            </a:xfrm>
            <a:prstGeom prst="rect">
              <a:avLst/>
            </a:prstGeom>
            <a:noFill/>
            <a:extLst>
              <a:ext uri="{909E8E84-426E-40DD-AFC4-6F175D3DCCD1}">
                <a14:hiddenFill xmlns:a14="http://schemas.microsoft.com/office/drawing/2010/main">
                  <a:solidFill>
                    <a:srgbClr val="FFFFFF"/>
                  </a:solidFill>
                </a14:hiddenFill>
              </a:ext>
            </a:extLst>
          </p:spPr>
        </p:pic>
      </p:grpSp>
      <p:pic>
        <p:nvPicPr>
          <p:cNvPr id="80" name="Graphic 79">
            <a:extLst>
              <a:ext uri="{FF2B5EF4-FFF2-40B4-BE49-F238E27FC236}">
                <a16:creationId xmlns:a16="http://schemas.microsoft.com/office/drawing/2014/main" id="{878051FB-15B5-1F2C-77A3-54A453DB351E}"/>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096457" y="1184760"/>
            <a:ext cx="731520" cy="731520"/>
          </a:xfrm>
          <a:prstGeom prst="rect">
            <a:avLst/>
          </a:prstGeom>
        </p:spPr>
      </p:pic>
    </p:spTree>
    <p:extLst>
      <p:ext uri="{BB962C8B-B14F-4D97-AF65-F5344CB8AC3E}">
        <p14:creationId xmlns:p14="http://schemas.microsoft.com/office/powerpoint/2010/main" val="1571728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D977F-0ABF-B28E-9777-C4BE0EF5ED43}"/>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CE64D31C-54C3-6031-4782-9684CB9028B9}"/>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System architecture: component view</a:t>
            </a:r>
          </a:p>
        </p:txBody>
      </p:sp>
      <p:sp>
        <p:nvSpPr>
          <p:cNvPr id="4" name="Slide Number Placeholder 5">
            <a:extLst>
              <a:ext uri="{FF2B5EF4-FFF2-40B4-BE49-F238E27FC236}">
                <a16:creationId xmlns:a16="http://schemas.microsoft.com/office/drawing/2014/main" id="{B1C9080C-EA2E-5F91-29FB-5239CD39DBFA}"/>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Rectangle: Rounded Corners 1">
            <a:extLst>
              <a:ext uri="{FF2B5EF4-FFF2-40B4-BE49-F238E27FC236}">
                <a16:creationId xmlns:a16="http://schemas.microsoft.com/office/drawing/2014/main" id="{7497A9D7-F70B-9736-2F5B-6D78D2B77586}"/>
              </a:ext>
              <a:ext uri="{C183D7F6-B498-43B3-948B-1728B52AA6E4}">
                <adec:decorative xmlns:adec="http://schemas.microsoft.com/office/drawing/2017/decorative" val="0"/>
              </a:ext>
            </a:extLst>
          </p:cNvPr>
          <p:cNvSpPr/>
          <p:nvPr/>
        </p:nvSpPr>
        <p:spPr>
          <a:xfrm>
            <a:off x="354525" y="754006"/>
            <a:ext cx="11408804" cy="10921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200" b="1" i="0" u="none" strike="noStrike" kern="1200" cap="none" spc="0" normalizeH="0" baseline="0" noProof="0">
                <a:ln>
                  <a:noFill/>
                </a:ln>
                <a:solidFill>
                  <a:prstClr val="black"/>
                </a:solidFill>
                <a:effectLst/>
                <a:uLnTx/>
                <a:uFillTx/>
                <a:latin typeface="Aptos" panose="02110004020202020204"/>
                <a:ea typeface="+mn-ea"/>
                <a:cs typeface="+mn-cs"/>
              </a:rPr>
            </a:br>
            <a:endParaRPr kumimoji="0" lang="en-US" sz="12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ea typeface="+mn-ea"/>
                <a:cs typeface="+mn-cs"/>
              </a:rPr>
              <a:t>Cloud AI Services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Rectangle 2">
            <a:extLst>
              <a:ext uri="{FF2B5EF4-FFF2-40B4-BE49-F238E27FC236}">
                <a16:creationId xmlns:a16="http://schemas.microsoft.com/office/drawing/2014/main" id="{39A99556-9104-59C1-E51E-AE26D631FF58}"/>
              </a:ext>
            </a:extLst>
          </p:cNvPr>
          <p:cNvSpPr/>
          <p:nvPr/>
        </p:nvSpPr>
        <p:spPr>
          <a:xfrm>
            <a:off x="748221" y="828254"/>
            <a:ext cx="3969183" cy="62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rPr>
              <a:t>Hosted Foundation Models</a:t>
            </a:r>
          </a:p>
        </p:txBody>
      </p:sp>
      <p:sp>
        <p:nvSpPr>
          <p:cNvPr id="5" name="Rectangle 4">
            <a:extLst>
              <a:ext uri="{FF2B5EF4-FFF2-40B4-BE49-F238E27FC236}">
                <a16:creationId xmlns:a16="http://schemas.microsoft.com/office/drawing/2014/main" id="{0E7CB2E9-CC0C-738D-0D05-4A4F669B1F07}"/>
              </a:ext>
            </a:extLst>
          </p:cNvPr>
          <p:cNvSpPr/>
          <p:nvPr/>
        </p:nvSpPr>
        <p:spPr>
          <a:xfrm>
            <a:off x="4909276" y="819703"/>
            <a:ext cx="1727990" cy="62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rPr>
              <a:t>Custom ML Models</a:t>
            </a:r>
          </a:p>
        </p:txBody>
      </p:sp>
      <p:pic>
        <p:nvPicPr>
          <p:cNvPr id="6" name="Picture 10" descr="Get Started with Azure Machine Learning | by Andrew Zhu ...">
            <a:extLst>
              <a:ext uri="{FF2B5EF4-FFF2-40B4-BE49-F238E27FC236}">
                <a16:creationId xmlns:a16="http://schemas.microsoft.com/office/drawing/2014/main" id="{30743250-AAC8-2A82-4E98-61A692CFEA34}"/>
              </a:ext>
              <a:ext uri="{C183D7F6-B498-43B3-948B-1728B52AA6E4}">
                <adec:decorative xmlns:adec="http://schemas.microsoft.com/office/drawing/2017/decorative" val="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38835" y="875262"/>
            <a:ext cx="746305" cy="3555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B6F88E5-FE3D-8A81-E0CF-CD4249667DB3}"/>
              </a:ext>
            </a:extLst>
          </p:cNvPr>
          <p:cNvSpPr/>
          <p:nvPr/>
        </p:nvSpPr>
        <p:spPr>
          <a:xfrm>
            <a:off x="6861354" y="820122"/>
            <a:ext cx="1727990" cy="62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rPr>
              <a:t>Responsible AI</a:t>
            </a:r>
          </a:p>
        </p:txBody>
      </p:sp>
      <p:sp>
        <p:nvSpPr>
          <p:cNvPr id="9" name="TextBox 8">
            <a:extLst>
              <a:ext uri="{FF2B5EF4-FFF2-40B4-BE49-F238E27FC236}">
                <a16:creationId xmlns:a16="http://schemas.microsoft.com/office/drawing/2014/main" id="{8F35C9FF-F08F-A7BD-753C-AABA8E09680E}"/>
              </a:ext>
            </a:extLst>
          </p:cNvPr>
          <p:cNvSpPr txBox="1"/>
          <p:nvPr/>
        </p:nvSpPr>
        <p:spPr>
          <a:xfrm>
            <a:off x="8758291" y="1214982"/>
            <a:ext cx="1691244"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ea typeface="+mn-ea"/>
                <a:cs typeface="+mn-cs"/>
              </a:rPr>
              <a:t>Azure AI Services</a:t>
            </a:r>
          </a:p>
        </p:txBody>
      </p:sp>
      <p:sp>
        <p:nvSpPr>
          <p:cNvPr id="10" name="Rectangle: Rounded Corners 9">
            <a:extLst>
              <a:ext uri="{FF2B5EF4-FFF2-40B4-BE49-F238E27FC236}">
                <a16:creationId xmlns:a16="http://schemas.microsoft.com/office/drawing/2014/main" id="{B5941A37-8868-ED10-4145-1CB0B0380379}"/>
              </a:ext>
              <a:ext uri="{C183D7F6-B498-43B3-948B-1728B52AA6E4}">
                <adec:decorative xmlns:adec="http://schemas.microsoft.com/office/drawing/2017/decorative" val="0"/>
              </a:ext>
            </a:extLst>
          </p:cNvPr>
          <p:cNvSpPr/>
          <p:nvPr/>
        </p:nvSpPr>
        <p:spPr>
          <a:xfrm>
            <a:off x="367359" y="1955206"/>
            <a:ext cx="11408804" cy="6469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ea typeface="+mn-ea"/>
                <a:cs typeface="+mn-cs"/>
              </a:rPr>
              <a:t>External Systems</a:t>
            </a:r>
          </a:p>
        </p:txBody>
      </p:sp>
      <p:sp>
        <p:nvSpPr>
          <p:cNvPr id="11" name="Rectangle 10">
            <a:extLst>
              <a:ext uri="{FF2B5EF4-FFF2-40B4-BE49-F238E27FC236}">
                <a16:creationId xmlns:a16="http://schemas.microsoft.com/office/drawing/2014/main" id="{6D9C54A6-B4E0-5A0A-BB84-8C7A546A997A}"/>
              </a:ext>
            </a:extLst>
          </p:cNvPr>
          <p:cNvSpPr/>
          <p:nvPr/>
        </p:nvSpPr>
        <p:spPr>
          <a:xfrm>
            <a:off x="1039342" y="2077879"/>
            <a:ext cx="3270410" cy="4161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rPr>
              <a:t>Internet Services: Bing, Google, SERPAPI</a:t>
            </a:r>
            <a:endParaRPr kumimoji="0" lang="en-US" sz="1200" b="1" i="0" u="none" strike="noStrike" kern="1200" cap="none" spc="0" normalizeH="0" baseline="0" noProof="0">
              <a:ln>
                <a:noFill/>
              </a:ln>
              <a:solidFill>
                <a:prstClr val="black"/>
              </a:solidFill>
              <a:effectLst/>
              <a:uLnTx/>
              <a:uFillTx/>
              <a:ea typeface="+mn-ea"/>
              <a:cs typeface="+mn-cs"/>
            </a:endParaRPr>
          </a:p>
        </p:txBody>
      </p:sp>
      <p:sp>
        <p:nvSpPr>
          <p:cNvPr id="12" name="TextBox 11">
            <a:extLst>
              <a:ext uri="{FF2B5EF4-FFF2-40B4-BE49-F238E27FC236}">
                <a16:creationId xmlns:a16="http://schemas.microsoft.com/office/drawing/2014/main" id="{DE467BEE-7091-33D0-2882-B51EE3EBE64D}"/>
              </a:ext>
            </a:extLst>
          </p:cNvPr>
          <p:cNvSpPr txBox="1"/>
          <p:nvPr/>
        </p:nvSpPr>
        <p:spPr>
          <a:xfrm>
            <a:off x="9057648" y="2169592"/>
            <a:ext cx="114717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ea typeface="+mn-ea"/>
                <a:cs typeface="+mn-cs"/>
              </a:rPr>
              <a:t>Enterprise DB</a:t>
            </a:r>
          </a:p>
        </p:txBody>
      </p:sp>
      <p:sp>
        <p:nvSpPr>
          <p:cNvPr id="13" name="Rectangle: Rounded Corners 12">
            <a:extLst>
              <a:ext uri="{FF2B5EF4-FFF2-40B4-BE49-F238E27FC236}">
                <a16:creationId xmlns:a16="http://schemas.microsoft.com/office/drawing/2014/main" id="{4416C5F3-3AE3-9B80-4C53-3672866F6600}"/>
              </a:ext>
              <a:ext uri="{C183D7F6-B498-43B3-948B-1728B52AA6E4}">
                <adec:decorative xmlns:adec="http://schemas.microsoft.com/office/drawing/2017/decorative" val="0"/>
              </a:ext>
            </a:extLst>
          </p:cNvPr>
          <p:cNvSpPr/>
          <p:nvPr/>
        </p:nvSpPr>
        <p:spPr>
          <a:xfrm>
            <a:off x="354524" y="2742292"/>
            <a:ext cx="4372006" cy="233240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prstClr val="black"/>
              </a:solidFill>
              <a:effectLst/>
              <a:uLnTx/>
              <a:uFillTx/>
              <a:latin typeface="Aptos" panose="02110004020202020204"/>
              <a:ea typeface="+mn-ea"/>
              <a:cs typeface="+mn-cs"/>
            </a:endParaRPr>
          </a:p>
          <a:p>
            <a:pPr algn="ctr">
              <a:defRPr/>
            </a:pPr>
            <a:r>
              <a:rPr lang="en-US" sz="1400" b="1">
                <a:solidFill>
                  <a:prstClr val="black"/>
                </a:solidFill>
              </a:rPr>
              <a:t>Agent Services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257EA2A7-0AEF-F02A-1B55-F9C7DE0A0716}"/>
              </a:ext>
            </a:extLst>
          </p:cNvPr>
          <p:cNvSpPr/>
          <p:nvPr/>
        </p:nvSpPr>
        <p:spPr>
          <a:xfrm>
            <a:off x="462760" y="2960316"/>
            <a:ext cx="1859594" cy="10075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cs typeface="Segoe UI" panose="020B0502040204020203" pitchFamily="34" charset="0"/>
              </a:rPr>
              <a:t>   Code Execution Service</a:t>
            </a:r>
          </a:p>
        </p:txBody>
      </p:sp>
      <p:pic>
        <p:nvPicPr>
          <p:cNvPr id="15" name="Picture 14" descr="App services">
            <a:extLst>
              <a:ext uri="{FF2B5EF4-FFF2-40B4-BE49-F238E27FC236}">
                <a16:creationId xmlns:a16="http://schemas.microsoft.com/office/drawing/2014/main" id="{BF7BB389-88EC-E9C2-8B1D-89FBB4BD5A2C}"/>
              </a:ext>
            </a:extLst>
          </p:cNvPr>
          <p:cNvPicPr>
            <a:picLocks noChangeAspect="1"/>
          </p:cNvPicPr>
          <p:nvPr/>
        </p:nvPicPr>
        <p:blipFill>
          <a:blip r:embed="rId4"/>
          <a:stretch>
            <a:fillRect/>
          </a:stretch>
        </p:blipFill>
        <p:spPr>
          <a:xfrm>
            <a:off x="591740" y="3197777"/>
            <a:ext cx="498676" cy="443628"/>
          </a:xfrm>
          <a:prstGeom prst="rect">
            <a:avLst/>
          </a:prstGeom>
        </p:spPr>
      </p:pic>
      <p:pic>
        <p:nvPicPr>
          <p:cNvPr id="16" name="Picture 15" descr="Kubernetes Services">
            <a:extLst>
              <a:ext uri="{FF2B5EF4-FFF2-40B4-BE49-F238E27FC236}">
                <a16:creationId xmlns:a16="http://schemas.microsoft.com/office/drawing/2014/main" id="{8A7BB092-08B9-8BA9-F7E7-35DE9AEEF914}"/>
              </a:ext>
            </a:extLst>
          </p:cNvPr>
          <p:cNvPicPr>
            <a:picLocks noChangeAspect="1"/>
          </p:cNvPicPr>
          <p:nvPr/>
        </p:nvPicPr>
        <p:blipFill>
          <a:blip r:embed="rId5"/>
          <a:stretch>
            <a:fillRect/>
          </a:stretch>
        </p:blipFill>
        <p:spPr>
          <a:xfrm>
            <a:off x="1115236" y="3197777"/>
            <a:ext cx="443628" cy="443628"/>
          </a:xfrm>
          <a:prstGeom prst="rect">
            <a:avLst/>
          </a:prstGeom>
        </p:spPr>
      </p:pic>
      <p:pic>
        <p:nvPicPr>
          <p:cNvPr id="17" name="Picture 16" descr="Function Apps">
            <a:extLst>
              <a:ext uri="{FF2B5EF4-FFF2-40B4-BE49-F238E27FC236}">
                <a16:creationId xmlns:a16="http://schemas.microsoft.com/office/drawing/2014/main" id="{89EFB31D-91E2-3814-CB15-1C8EBB9787BE}"/>
              </a:ext>
            </a:extLst>
          </p:cNvPr>
          <p:cNvPicPr>
            <a:picLocks noChangeAspect="1"/>
          </p:cNvPicPr>
          <p:nvPr/>
        </p:nvPicPr>
        <p:blipFill>
          <a:blip r:embed="rId6"/>
          <a:stretch>
            <a:fillRect/>
          </a:stretch>
        </p:blipFill>
        <p:spPr>
          <a:xfrm>
            <a:off x="1572592" y="3197777"/>
            <a:ext cx="567996" cy="437691"/>
          </a:xfrm>
          <a:prstGeom prst="rect">
            <a:avLst/>
          </a:prstGeom>
        </p:spPr>
      </p:pic>
      <p:sp>
        <p:nvSpPr>
          <p:cNvPr id="18" name="Rectangle 17">
            <a:extLst>
              <a:ext uri="{FF2B5EF4-FFF2-40B4-BE49-F238E27FC236}">
                <a16:creationId xmlns:a16="http://schemas.microsoft.com/office/drawing/2014/main" id="{49B603FC-395B-0D5D-0A0F-9F3572D0AEE8}"/>
              </a:ext>
            </a:extLst>
          </p:cNvPr>
          <p:cNvSpPr/>
          <p:nvPr/>
        </p:nvSpPr>
        <p:spPr>
          <a:xfrm>
            <a:off x="2402142" y="2960316"/>
            <a:ext cx="2209386" cy="10075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Aptos" panose="0211000402020202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ea typeface="+mn-ea"/>
                <a:cs typeface="+mn-cs"/>
              </a:rPr>
              <a:t>   Agent Orchestration Services</a:t>
            </a:r>
          </a:p>
        </p:txBody>
      </p:sp>
      <p:sp>
        <p:nvSpPr>
          <p:cNvPr id="19" name="TextBox 18">
            <a:extLst>
              <a:ext uri="{FF2B5EF4-FFF2-40B4-BE49-F238E27FC236}">
                <a16:creationId xmlns:a16="http://schemas.microsoft.com/office/drawing/2014/main" id="{B79030E2-D156-98BA-68DF-D99170EB1546}"/>
              </a:ext>
            </a:extLst>
          </p:cNvPr>
          <p:cNvSpPr txBox="1"/>
          <p:nvPr/>
        </p:nvSpPr>
        <p:spPr>
          <a:xfrm>
            <a:off x="2039572" y="3489005"/>
            <a:ext cx="184486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Agent Service</a:t>
            </a:r>
            <a:endParaRPr kumimoji="0" lang="en-US" sz="6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7110F3CE-E4A9-32C1-AE16-B15BC02AC34B}"/>
              </a:ext>
            </a:extLst>
          </p:cNvPr>
          <p:cNvSpPr txBox="1"/>
          <p:nvPr/>
        </p:nvSpPr>
        <p:spPr>
          <a:xfrm>
            <a:off x="2890868" y="3537497"/>
            <a:ext cx="1417469"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Aptos" panose="02110004020202020204"/>
                <a:ea typeface="+mn-ea"/>
                <a:cs typeface="+mn-cs"/>
              </a:rPr>
              <a:t>Agent Framework</a:t>
            </a:r>
            <a:endParaRPr kumimoji="0" lang="en-US" sz="6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1" name="TextBox 20">
            <a:extLst>
              <a:ext uri="{FF2B5EF4-FFF2-40B4-BE49-F238E27FC236}">
                <a16:creationId xmlns:a16="http://schemas.microsoft.com/office/drawing/2014/main" id="{1FCF6917-5885-0A7B-9C81-72D4E9D324E6}"/>
              </a:ext>
            </a:extLst>
          </p:cNvPr>
          <p:cNvSpPr txBox="1"/>
          <p:nvPr/>
        </p:nvSpPr>
        <p:spPr>
          <a:xfrm>
            <a:off x="3277885" y="3528155"/>
            <a:ext cx="1844862" cy="18466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err="1">
                <a:ln>
                  <a:noFill/>
                </a:ln>
                <a:solidFill>
                  <a:prstClr val="black"/>
                </a:solidFill>
                <a:effectLst/>
                <a:uLnTx/>
                <a:uFillTx/>
                <a:latin typeface="Aptos" panose="02110004020202020204"/>
                <a:ea typeface="+mn-ea"/>
                <a:cs typeface="+mn-cs"/>
              </a:rPr>
              <a:t>AutoGen</a:t>
            </a:r>
            <a:endParaRPr kumimoji="0" lang="en-US" sz="6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F8796B7E-D25C-4BC2-4017-0CF82D95D21C}"/>
              </a:ext>
            </a:extLst>
          </p:cNvPr>
          <p:cNvSpPr/>
          <p:nvPr/>
        </p:nvSpPr>
        <p:spPr>
          <a:xfrm>
            <a:off x="995602" y="4038029"/>
            <a:ext cx="1410960" cy="7323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ea typeface="+mn-ea"/>
                <a:cs typeface="+mn-cs"/>
              </a:rPr>
              <a:t>Current Memory</a:t>
            </a:r>
          </a:p>
        </p:txBody>
      </p:sp>
      <p:pic>
        <p:nvPicPr>
          <p:cNvPr id="23" name="Picture 22" descr="Cache redis">
            <a:extLst>
              <a:ext uri="{FF2B5EF4-FFF2-40B4-BE49-F238E27FC236}">
                <a16:creationId xmlns:a16="http://schemas.microsoft.com/office/drawing/2014/main" id="{9AABF2FE-3E64-B7F5-C69A-CDB6BC30AFB7}"/>
              </a:ext>
            </a:extLst>
          </p:cNvPr>
          <p:cNvPicPr>
            <a:picLocks noChangeAspect="1"/>
          </p:cNvPicPr>
          <p:nvPr/>
        </p:nvPicPr>
        <p:blipFill>
          <a:blip r:embed="rId7"/>
          <a:stretch>
            <a:fillRect/>
          </a:stretch>
        </p:blipFill>
        <p:spPr>
          <a:xfrm>
            <a:off x="1129937" y="4137854"/>
            <a:ext cx="498676" cy="410475"/>
          </a:xfrm>
          <a:prstGeom prst="rect">
            <a:avLst/>
          </a:prstGeom>
          <a:noFill/>
        </p:spPr>
      </p:pic>
      <p:pic>
        <p:nvPicPr>
          <p:cNvPr id="24" name="Picture 23" descr="Azure Cosmos DB">
            <a:extLst>
              <a:ext uri="{FF2B5EF4-FFF2-40B4-BE49-F238E27FC236}">
                <a16:creationId xmlns:a16="http://schemas.microsoft.com/office/drawing/2014/main" id="{51255A5C-4EF1-E57C-3FC9-78E55C3278AA}"/>
              </a:ext>
            </a:extLst>
          </p:cNvPr>
          <p:cNvPicPr>
            <a:picLocks noChangeAspect="1"/>
          </p:cNvPicPr>
          <p:nvPr/>
        </p:nvPicPr>
        <p:blipFill>
          <a:blip r:embed="rId8"/>
          <a:stretch>
            <a:fillRect/>
          </a:stretch>
        </p:blipFill>
        <p:spPr>
          <a:xfrm>
            <a:off x="1677973" y="4037117"/>
            <a:ext cx="785812" cy="517391"/>
          </a:xfrm>
          <a:prstGeom prst="rect">
            <a:avLst/>
          </a:prstGeom>
          <a:noFill/>
        </p:spPr>
      </p:pic>
      <p:sp>
        <p:nvSpPr>
          <p:cNvPr id="25" name="Rectangle 24">
            <a:extLst>
              <a:ext uri="{FF2B5EF4-FFF2-40B4-BE49-F238E27FC236}">
                <a16:creationId xmlns:a16="http://schemas.microsoft.com/office/drawing/2014/main" id="{3E235A15-B7DA-46EF-CAF5-105C98A6E981}"/>
              </a:ext>
            </a:extLst>
          </p:cNvPr>
          <p:cNvSpPr/>
          <p:nvPr/>
        </p:nvSpPr>
        <p:spPr>
          <a:xfrm>
            <a:off x="2505283" y="4037117"/>
            <a:ext cx="1458779" cy="7332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ptos" panose="02110004020202020204"/>
                <a:ea typeface="+mn-ea"/>
                <a:cs typeface="+mn-cs"/>
              </a:rPr>
              <a:t>Long Term Memory</a:t>
            </a:r>
          </a:p>
        </p:txBody>
      </p:sp>
      <p:pic>
        <p:nvPicPr>
          <p:cNvPr id="26" name="Picture 25" descr="Storage accounts">
            <a:extLst>
              <a:ext uri="{FF2B5EF4-FFF2-40B4-BE49-F238E27FC236}">
                <a16:creationId xmlns:a16="http://schemas.microsoft.com/office/drawing/2014/main" id="{0AFB43BE-94B1-A5B3-75FF-32E4177A7C87}"/>
              </a:ext>
            </a:extLst>
          </p:cNvPr>
          <p:cNvPicPr>
            <a:picLocks noChangeAspect="1"/>
          </p:cNvPicPr>
          <p:nvPr/>
        </p:nvPicPr>
        <p:blipFill>
          <a:blip r:embed="rId9"/>
          <a:stretch>
            <a:fillRect/>
          </a:stretch>
        </p:blipFill>
        <p:spPr>
          <a:xfrm>
            <a:off x="2567380" y="4112322"/>
            <a:ext cx="539243" cy="466445"/>
          </a:xfrm>
          <a:prstGeom prst="rect">
            <a:avLst/>
          </a:prstGeom>
          <a:noFill/>
        </p:spPr>
      </p:pic>
      <p:pic>
        <p:nvPicPr>
          <p:cNvPr id="27" name="Picture 26" descr="AI Search">
            <a:extLst>
              <a:ext uri="{FF2B5EF4-FFF2-40B4-BE49-F238E27FC236}">
                <a16:creationId xmlns:a16="http://schemas.microsoft.com/office/drawing/2014/main" id="{0BBD8E54-67D7-243A-29F2-928593EAD32F}"/>
              </a:ext>
            </a:extLst>
          </p:cNvPr>
          <p:cNvPicPr>
            <a:picLocks noChangeAspect="1"/>
          </p:cNvPicPr>
          <p:nvPr/>
        </p:nvPicPr>
        <p:blipFill>
          <a:blip r:embed="rId10"/>
          <a:stretch>
            <a:fillRect/>
          </a:stretch>
        </p:blipFill>
        <p:spPr>
          <a:xfrm>
            <a:off x="3222339" y="4061435"/>
            <a:ext cx="559813" cy="563312"/>
          </a:xfrm>
          <a:prstGeom prst="rect">
            <a:avLst/>
          </a:prstGeom>
          <a:noFill/>
        </p:spPr>
      </p:pic>
      <p:sp>
        <p:nvSpPr>
          <p:cNvPr id="28" name="Rectangle: Rounded Corners 27">
            <a:extLst>
              <a:ext uri="{FF2B5EF4-FFF2-40B4-BE49-F238E27FC236}">
                <a16:creationId xmlns:a16="http://schemas.microsoft.com/office/drawing/2014/main" id="{32D995D2-8F98-791B-FE35-2D7DADEB1545}"/>
              </a:ext>
              <a:ext uri="{C183D7F6-B498-43B3-948B-1728B52AA6E4}">
                <adec:decorative xmlns:adec="http://schemas.microsoft.com/office/drawing/2017/decorative" val="0"/>
              </a:ext>
            </a:extLst>
          </p:cNvPr>
          <p:cNvSpPr/>
          <p:nvPr/>
        </p:nvSpPr>
        <p:spPr>
          <a:xfrm>
            <a:off x="5102034" y="2681494"/>
            <a:ext cx="3873364" cy="23889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prstClr val="black"/>
                </a:solidFill>
              </a:rPr>
              <a:t>Application Services</a:t>
            </a:r>
          </a:p>
        </p:txBody>
      </p:sp>
      <p:sp>
        <p:nvSpPr>
          <p:cNvPr id="29" name="Rectangle 28">
            <a:extLst>
              <a:ext uri="{FF2B5EF4-FFF2-40B4-BE49-F238E27FC236}">
                <a16:creationId xmlns:a16="http://schemas.microsoft.com/office/drawing/2014/main" id="{5BC32BA1-DDCA-AFF0-F04A-A40692D6FFA0}"/>
              </a:ext>
            </a:extLst>
          </p:cNvPr>
          <p:cNvSpPr/>
          <p:nvPr/>
        </p:nvSpPr>
        <p:spPr>
          <a:xfrm>
            <a:off x="5204418" y="2881281"/>
            <a:ext cx="1844862" cy="8011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ea typeface="+mn-ea"/>
                <a:cs typeface="+mn-cs"/>
              </a:rPr>
              <a:t>    App Backend Services</a:t>
            </a:r>
          </a:p>
        </p:txBody>
      </p:sp>
      <p:pic>
        <p:nvPicPr>
          <p:cNvPr id="30" name="Picture 29" descr="App Services">
            <a:extLst>
              <a:ext uri="{FF2B5EF4-FFF2-40B4-BE49-F238E27FC236}">
                <a16:creationId xmlns:a16="http://schemas.microsoft.com/office/drawing/2014/main" id="{917BF457-FAC0-6A13-0C34-405AEEC94E65}"/>
              </a:ext>
            </a:extLst>
          </p:cNvPr>
          <p:cNvPicPr>
            <a:picLocks noChangeAspect="1"/>
          </p:cNvPicPr>
          <p:nvPr/>
        </p:nvPicPr>
        <p:blipFill>
          <a:blip r:embed="rId4"/>
          <a:stretch>
            <a:fillRect/>
          </a:stretch>
        </p:blipFill>
        <p:spPr>
          <a:xfrm>
            <a:off x="5415527" y="3015940"/>
            <a:ext cx="498676" cy="443628"/>
          </a:xfrm>
          <a:prstGeom prst="rect">
            <a:avLst/>
          </a:prstGeom>
        </p:spPr>
      </p:pic>
      <p:pic>
        <p:nvPicPr>
          <p:cNvPr id="31" name="Picture 30" descr="Kubernetes services">
            <a:extLst>
              <a:ext uri="{FF2B5EF4-FFF2-40B4-BE49-F238E27FC236}">
                <a16:creationId xmlns:a16="http://schemas.microsoft.com/office/drawing/2014/main" id="{587B6048-CBDC-0C91-AFC3-DA7D6BA195C6}"/>
              </a:ext>
            </a:extLst>
          </p:cNvPr>
          <p:cNvPicPr>
            <a:picLocks noChangeAspect="1"/>
          </p:cNvPicPr>
          <p:nvPr/>
        </p:nvPicPr>
        <p:blipFill>
          <a:blip r:embed="rId5"/>
          <a:stretch>
            <a:fillRect/>
          </a:stretch>
        </p:blipFill>
        <p:spPr>
          <a:xfrm>
            <a:off x="5826138" y="3015941"/>
            <a:ext cx="443628" cy="443628"/>
          </a:xfrm>
          <a:prstGeom prst="rect">
            <a:avLst/>
          </a:prstGeom>
        </p:spPr>
      </p:pic>
      <p:pic>
        <p:nvPicPr>
          <p:cNvPr id="32" name="Picture 31" descr="Function apps">
            <a:extLst>
              <a:ext uri="{FF2B5EF4-FFF2-40B4-BE49-F238E27FC236}">
                <a16:creationId xmlns:a16="http://schemas.microsoft.com/office/drawing/2014/main" id="{2B290D93-1E66-BB69-1CAC-14A9E992714E}"/>
              </a:ext>
            </a:extLst>
          </p:cNvPr>
          <p:cNvPicPr>
            <a:picLocks noChangeAspect="1"/>
          </p:cNvPicPr>
          <p:nvPr/>
        </p:nvPicPr>
        <p:blipFill>
          <a:blip r:embed="rId6"/>
          <a:stretch>
            <a:fillRect/>
          </a:stretch>
        </p:blipFill>
        <p:spPr>
          <a:xfrm>
            <a:off x="6211333" y="3021877"/>
            <a:ext cx="567996" cy="437691"/>
          </a:xfrm>
          <a:prstGeom prst="rect">
            <a:avLst/>
          </a:prstGeom>
        </p:spPr>
      </p:pic>
      <p:sp>
        <p:nvSpPr>
          <p:cNvPr id="33" name="Rectangle 32">
            <a:extLst>
              <a:ext uri="{FF2B5EF4-FFF2-40B4-BE49-F238E27FC236}">
                <a16:creationId xmlns:a16="http://schemas.microsoft.com/office/drawing/2014/main" id="{F0998601-116E-62B8-DF77-1CAFDFBF77DE}"/>
              </a:ext>
            </a:extLst>
          </p:cNvPr>
          <p:cNvSpPr/>
          <p:nvPr/>
        </p:nvSpPr>
        <p:spPr>
          <a:xfrm>
            <a:off x="7110238" y="2875005"/>
            <a:ext cx="1745996" cy="80975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ea typeface="+mn-ea"/>
                <a:cs typeface="+mn-cs"/>
              </a:rPr>
              <a:t>    App Frontend Service</a:t>
            </a:r>
          </a:p>
        </p:txBody>
      </p:sp>
      <p:pic>
        <p:nvPicPr>
          <p:cNvPr id="34" name="Picture 33" descr="App services">
            <a:extLst>
              <a:ext uri="{FF2B5EF4-FFF2-40B4-BE49-F238E27FC236}">
                <a16:creationId xmlns:a16="http://schemas.microsoft.com/office/drawing/2014/main" id="{B4A3605C-E693-9847-4DF6-B20EEE0B96A8}"/>
              </a:ext>
            </a:extLst>
          </p:cNvPr>
          <p:cNvPicPr>
            <a:picLocks noChangeAspect="1"/>
          </p:cNvPicPr>
          <p:nvPr/>
        </p:nvPicPr>
        <p:blipFill>
          <a:blip r:embed="rId4"/>
          <a:stretch>
            <a:fillRect/>
          </a:stretch>
        </p:blipFill>
        <p:spPr>
          <a:xfrm>
            <a:off x="7346410" y="3062075"/>
            <a:ext cx="498676" cy="443628"/>
          </a:xfrm>
          <a:prstGeom prst="rect">
            <a:avLst/>
          </a:prstGeom>
        </p:spPr>
      </p:pic>
      <p:pic>
        <p:nvPicPr>
          <p:cNvPr id="35" name="Picture 34" descr="Kubernetes services">
            <a:extLst>
              <a:ext uri="{FF2B5EF4-FFF2-40B4-BE49-F238E27FC236}">
                <a16:creationId xmlns:a16="http://schemas.microsoft.com/office/drawing/2014/main" id="{2820F894-DAED-E4E1-48F8-46D977DCDDC6}"/>
              </a:ext>
            </a:extLst>
          </p:cNvPr>
          <p:cNvPicPr>
            <a:picLocks noChangeAspect="1"/>
          </p:cNvPicPr>
          <p:nvPr/>
        </p:nvPicPr>
        <p:blipFill>
          <a:blip r:embed="rId5"/>
          <a:stretch>
            <a:fillRect/>
          </a:stretch>
        </p:blipFill>
        <p:spPr>
          <a:xfrm>
            <a:off x="7757021" y="3062076"/>
            <a:ext cx="443628" cy="443628"/>
          </a:xfrm>
          <a:prstGeom prst="rect">
            <a:avLst/>
          </a:prstGeom>
        </p:spPr>
      </p:pic>
      <p:pic>
        <p:nvPicPr>
          <p:cNvPr id="36" name="Picture 35" descr="Function apps">
            <a:extLst>
              <a:ext uri="{FF2B5EF4-FFF2-40B4-BE49-F238E27FC236}">
                <a16:creationId xmlns:a16="http://schemas.microsoft.com/office/drawing/2014/main" id="{0AE89610-C354-948B-6641-A87BB5B16D1D}"/>
              </a:ext>
            </a:extLst>
          </p:cNvPr>
          <p:cNvPicPr>
            <a:picLocks noChangeAspect="1"/>
          </p:cNvPicPr>
          <p:nvPr/>
        </p:nvPicPr>
        <p:blipFill>
          <a:blip r:embed="rId6"/>
          <a:stretch>
            <a:fillRect/>
          </a:stretch>
        </p:blipFill>
        <p:spPr>
          <a:xfrm>
            <a:off x="8142216" y="3068012"/>
            <a:ext cx="567996" cy="437691"/>
          </a:xfrm>
          <a:prstGeom prst="rect">
            <a:avLst/>
          </a:prstGeom>
        </p:spPr>
      </p:pic>
      <p:sp>
        <p:nvSpPr>
          <p:cNvPr id="37" name="Rectangle 36">
            <a:extLst>
              <a:ext uri="{FF2B5EF4-FFF2-40B4-BE49-F238E27FC236}">
                <a16:creationId xmlns:a16="http://schemas.microsoft.com/office/drawing/2014/main" id="{1A1A45F9-2D3F-A608-12C7-292BAC0F5DA8}"/>
              </a:ext>
            </a:extLst>
          </p:cNvPr>
          <p:cNvSpPr/>
          <p:nvPr/>
        </p:nvSpPr>
        <p:spPr>
          <a:xfrm>
            <a:off x="5860588" y="3776891"/>
            <a:ext cx="2565329" cy="10040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ea typeface="+mn-ea"/>
                <a:cs typeface="+mn-cs"/>
              </a:rPr>
              <a:t>App Databases</a:t>
            </a:r>
          </a:p>
        </p:txBody>
      </p:sp>
      <p:pic>
        <p:nvPicPr>
          <p:cNvPr id="38" name="Picture 37" descr="Azure cosmos DB">
            <a:extLst>
              <a:ext uri="{FF2B5EF4-FFF2-40B4-BE49-F238E27FC236}">
                <a16:creationId xmlns:a16="http://schemas.microsoft.com/office/drawing/2014/main" id="{E41D87BB-6EA8-2320-11D1-2E384A60EB30}"/>
              </a:ext>
            </a:extLst>
          </p:cNvPr>
          <p:cNvPicPr>
            <a:picLocks noChangeAspect="1"/>
          </p:cNvPicPr>
          <p:nvPr/>
        </p:nvPicPr>
        <p:blipFill>
          <a:blip r:embed="rId8"/>
          <a:stretch>
            <a:fillRect/>
          </a:stretch>
        </p:blipFill>
        <p:spPr>
          <a:xfrm>
            <a:off x="5827174" y="3835391"/>
            <a:ext cx="1031043" cy="678855"/>
          </a:xfrm>
          <a:prstGeom prst="rect">
            <a:avLst/>
          </a:prstGeom>
        </p:spPr>
      </p:pic>
      <p:pic>
        <p:nvPicPr>
          <p:cNvPr id="39" name="Picture 38" descr="Azure SQL">
            <a:extLst>
              <a:ext uri="{FF2B5EF4-FFF2-40B4-BE49-F238E27FC236}">
                <a16:creationId xmlns:a16="http://schemas.microsoft.com/office/drawing/2014/main" id="{BF6BA683-BB82-9234-B25E-C2391C9405FF}"/>
              </a:ext>
            </a:extLst>
          </p:cNvPr>
          <p:cNvPicPr>
            <a:picLocks noChangeAspect="1"/>
          </p:cNvPicPr>
          <p:nvPr/>
        </p:nvPicPr>
        <p:blipFill>
          <a:blip r:embed="rId11"/>
          <a:stretch>
            <a:fillRect/>
          </a:stretch>
        </p:blipFill>
        <p:spPr>
          <a:xfrm>
            <a:off x="6736234" y="3860861"/>
            <a:ext cx="781534" cy="684600"/>
          </a:xfrm>
          <a:prstGeom prst="rect">
            <a:avLst/>
          </a:prstGeom>
        </p:spPr>
      </p:pic>
      <p:pic>
        <p:nvPicPr>
          <p:cNvPr id="40" name="Picture 39" descr="Cache Redis">
            <a:extLst>
              <a:ext uri="{FF2B5EF4-FFF2-40B4-BE49-F238E27FC236}">
                <a16:creationId xmlns:a16="http://schemas.microsoft.com/office/drawing/2014/main" id="{2F7E9562-A6C7-646C-B152-688B6F4C815A}"/>
              </a:ext>
            </a:extLst>
          </p:cNvPr>
          <p:cNvPicPr>
            <a:picLocks noChangeAspect="1"/>
          </p:cNvPicPr>
          <p:nvPr/>
        </p:nvPicPr>
        <p:blipFill>
          <a:blip r:embed="rId7"/>
          <a:stretch>
            <a:fillRect/>
          </a:stretch>
        </p:blipFill>
        <p:spPr>
          <a:xfrm>
            <a:off x="7691069" y="3904550"/>
            <a:ext cx="622931" cy="512753"/>
          </a:xfrm>
          <a:prstGeom prst="rect">
            <a:avLst/>
          </a:prstGeom>
        </p:spPr>
      </p:pic>
      <p:sp>
        <p:nvSpPr>
          <p:cNvPr id="41" name="Rectangle: Rounded Corners 40">
            <a:extLst>
              <a:ext uri="{FF2B5EF4-FFF2-40B4-BE49-F238E27FC236}">
                <a16:creationId xmlns:a16="http://schemas.microsoft.com/office/drawing/2014/main" id="{A7F97D6A-B08B-80F7-3894-7A969C6DC4B7}"/>
              </a:ext>
              <a:ext uri="{C183D7F6-B498-43B3-948B-1728B52AA6E4}">
                <adec:decorative xmlns:adec="http://schemas.microsoft.com/office/drawing/2017/decorative" val="0"/>
              </a:ext>
            </a:extLst>
          </p:cNvPr>
          <p:cNvSpPr/>
          <p:nvPr/>
        </p:nvSpPr>
        <p:spPr>
          <a:xfrm>
            <a:off x="9357590" y="2725958"/>
            <a:ext cx="2461280" cy="23455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ea typeface="+mn-ea"/>
                <a:cs typeface="+mn-cs"/>
              </a:rPr>
              <a:t>User Experience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2" name="Rectangle 41">
            <a:extLst>
              <a:ext uri="{FF2B5EF4-FFF2-40B4-BE49-F238E27FC236}">
                <a16:creationId xmlns:a16="http://schemas.microsoft.com/office/drawing/2014/main" id="{1C5ADDD8-C7A2-0ECC-4EBA-38941EFB014D}"/>
              </a:ext>
            </a:extLst>
          </p:cNvPr>
          <p:cNvSpPr/>
          <p:nvPr/>
        </p:nvSpPr>
        <p:spPr>
          <a:xfrm>
            <a:off x="9515441" y="4237353"/>
            <a:ext cx="1560494" cy="3254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Small Language Model</a:t>
            </a:r>
          </a:p>
        </p:txBody>
      </p:sp>
      <p:sp>
        <p:nvSpPr>
          <p:cNvPr id="43" name="Rectangle 42">
            <a:extLst>
              <a:ext uri="{FF2B5EF4-FFF2-40B4-BE49-F238E27FC236}">
                <a16:creationId xmlns:a16="http://schemas.microsoft.com/office/drawing/2014/main" id="{01C25AA2-B756-FF99-CBF3-CC987BFB6F7A}"/>
              </a:ext>
            </a:extLst>
          </p:cNvPr>
          <p:cNvSpPr/>
          <p:nvPr/>
        </p:nvSpPr>
        <p:spPr>
          <a:xfrm>
            <a:off x="9507980" y="3004902"/>
            <a:ext cx="1560494" cy="11959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
              </a:rPr>
              <a:t>Client Applications</a:t>
            </a:r>
          </a:p>
        </p:txBody>
      </p:sp>
      <p:pic>
        <p:nvPicPr>
          <p:cNvPr id="44" name="Picture 12" descr="Microsoft - Windows Server ">
            <a:extLst>
              <a:ext uri="{FF2B5EF4-FFF2-40B4-BE49-F238E27FC236}">
                <a16:creationId xmlns:a16="http://schemas.microsoft.com/office/drawing/2014/main" id="{6E2B7A12-4AFF-EE50-8B4C-9F6779F67A0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9631236" y="3272339"/>
            <a:ext cx="319045" cy="23396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Mac OS">
            <a:extLst>
              <a:ext uri="{FF2B5EF4-FFF2-40B4-BE49-F238E27FC236}">
                <a16:creationId xmlns:a16="http://schemas.microsoft.com/office/drawing/2014/main" id="{1817171B-2424-05ED-1A72-F10B902B26DA}"/>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102322" y="3255386"/>
            <a:ext cx="233967" cy="23396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iOS">
            <a:extLst>
              <a:ext uri="{FF2B5EF4-FFF2-40B4-BE49-F238E27FC236}">
                <a16:creationId xmlns:a16="http://schemas.microsoft.com/office/drawing/2014/main" id="{CB0E794C-CE80-04BE-B3BD-61D0C14AC1A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526759" y="3212846"/>
            <a:ext cx="319045" cy="319045"/>
          </a:xfrm>
          <a:prstGeom prst="rect">
            <a:avLst/>
          </a:prstGeom>
        </p:spPr>
      </p:pic>
      <p:pic>
        <p:nvPicPr>
          <p:cNvPr id="47" name="Picture 22" descr="Android">
            <a:extLst>
              <a:ext uri="{FF2B5EF4-FFF2-40B4-BE49-F238E27FC236}">
                <a16:creationId xmlns:a16="http://schemas.microsoft.com/office/drawing/2014/main" id="{2EC241A5-07A5-9544-A814-D5B3B27AD684}"/>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9964439" y="3558595"/>
            <a:ext cx="395168" cy="39516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0" descr="Browsers">
            <a:extLst>
              <a:ext uri="{FF2B5EF4-FFF2-40B4-BE49-F238E27FC236}">
                <a16:creationId xmlns:a16="http://schemas.microsoft.com/office/drawing/2014/main" id="{3669BD10-0161-BC59-1EB2-D82A332C7D6C}"/>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0373213" y="3601790"/>
            <a:ext cx="317795" cy="31779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Users">
            <a:extLst>
              <a:ext uri="{FF2B5EF4-FFF2-40B4-BE49-F238E27FC236}">
                <a16:creationId xmlns:a16="http://schemas.microsoft.com/office/drawing/2014/main" id="{505BCAF2-E542-520E-6433-AFE35C90ED18}"/>
              </a:ext>
            </a:extLst>
          </p:cNvPr>
          <p:cNvPicPr>
            <a:picLocks noChangeAspect="1"/>
          </p:cNvPicPr>
          <p:nvPr/>
        </p:nvPicPr>
        <p:blipFill>
          <a:blip r:embed="rId17"/>
          <a:stretch>
            <a:fillRect/>
          </a:stretch>
        </p:blipFill>
        <p:spPr>
          <a:xfrm>
            <a:off x="11260633" y="3601677"/>
            <a:ext cx="457287" cy="635817"/>
          </a:xfrm>
          <a:prstGeom prst="rect">
            <a:avLst/>
          </a:prstGeom>
        </p:spPr>
      </p:pic>
      <p:sp>
        <p:nvSpPr>
          <p:cNvPr id="49" name="TextBox 48">
            <a:extLst>
              <a:ext uri="{FF2B5EF4-FFF2-40B4-BE49-F238E27FC236}">
                <a16:creationId xmlns:a16="http://schemas.microsoft.com/office/drawing/2014/main" id="{98B56E80-2BF9-1F3C-1842-AEBF2D40AC65}"/>
              </a:ext>
            </a:extLst>
          </p:cNvPr>
          <p:cNvSpPr txBox="1"/>
          <p:nvPr/>
        </p:nvSpPr>
        <p:spPr>
          <a:xfrm>
            <a:off x="11049724" y="3266136"/>
            <a:ext cx="5958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effectLst/>
                <a:uLnTx/>
                <a:uFillTx/>
                <a:latin typeface="Segoe UI" panose="020B0502040204020203" pitchFamily="34" charset="0"/>
                <a:cs typeface="Segoe UI" panose="020B0502040204020203" pitchFamily="34" charset="0"/>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effectLst/>
                <a:uLnTx/>
                <a:uFillTx/>
                <a:latin typeface="Segoe UI" panose="020B0502040204020203" pitchFamily="34" charset="0"/>
                <a:cs typeface="Segoe UI" panose="020B0502040204020203" pitchFamily="34" charset="0"/>
              </a:rPr>
              <a:t>Voice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effectLst/>
                <a:uLnTx/>
                <a:uFillTx/>
                <a:latin typeface="Segoe UI" panose="020B0502040204020203" pitchFamily="34" charset="0"/>
                <a:cs typeface="Segoe UI" panose="020B0502040204020203" pitchFamily="34" charset="0"/>
              </a:rPr>
              <a:t>vision</a:t>
            </a:r>
          </a:p>
        </p:txBody>
      </p:sp>
      <p:sp>
        <p:nvSpPr>
          <p:cNvPr id="51" name="Rectangle: Rounded Corners 50">
            <a:extLst>
              <a:ext uri="{FF2B5EF4-FFF2-40B4-BE49-F238E27FC236}">
                <a16:creationId xmlns:a16="http://schemas.microsoft.com/office/drawing/2014/main" id="{CB988B9B-B2EF-4D8F-BC9A-3A28CB2BA61F}"/>
              </a:ext>
            </a:extLst>
          </p:cNvPr>
          <p:cNvSpPr/>
          <p:nvPr/>
        </p:nvSpPr>
        <p:spPr>
          <a:xfrm>
            <a:off x="367359" y="5198474"/>
            <a:ext cx="11361186" cy="3569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API Management</a:t>
            </a:r>
          </a:p>
        </p:txBody>
      </p:sp>
      <p:sp>
        <p:nvSpPr>
          <p:cNvPr id="52" name="Rectangle: Rounded Corners 51">
            <a:extLst>
              <a:ext uri="{FF2B5EF4-FFF2-40B4-BE49-F238E27FC236}">
                <a16:creationId xmlns:a16="http://schemas.microsoft.com/office/drawing/2014/main" id="{26793C0F-0CE2-9FB6-C32B-A900A104CF2E}"/>
              </a:ext>
            </a:extLst>
          </p:cNvPr>
          <p:cNvSpPr/>
          <p:nvPr/>
        </p:nvSpPr>
        <p:spPr>
          <a:xfrm>
            <a:off x="372938" y="5605204"/>
            <a:ext cx="11361186" cy="3095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Network Security and Access Management </a:t>
            </a:r>
          </a:p>
        </p:txBody>
      </p:sp>
      <p:sp>
        <p:nvSpPr>
          <p:cNvPr id="53" name="Rectangle: Rounded Corners 52">
            <a:extLst>
              <a:ext uri="{FF2B5EF4-FFF2-40B4-BE49-F238E27FC236}">
                <a16:creationId xmlns:a16="http://schemas.microsoft.com/office/drawing/2014/main" id="{03679627-DC25-0143-5E0B-4CE1B647E53B}"/>
              </a:ext>
            </a:extLst>
          </p:cNvPr>
          <p:cNvSpPr/>
          <p:nvPr/>
        </p:nvSpPr>
        <p:spPr>
          <a:xfrm>
            <a:off x="372938" y="5951343"/>
            <a:ext cx="11361186" cy="3033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Logging and Monitoring</a:t>
            </a:r>
          </a:p>
        </p:txBody>
      </p:sp>
      <p:grpSp>
        <p:nvGrpSpPr>
          <p:cNvPr id="54" name="Group 53">
            <a:extLst>
              <a:ext uri="{FF2B5EF4-FFF2-40B4-BE49-F238E27FC236}">
                <a16:creationId xmlns:a16="http://schemas.microsoft.com/office/drawing/2014/main" id="{1BC5BFB2-56C0-E98E-F3F9-6AF412CAB56C}"/>
              </a:ext>
              <a:ext uri="{C183D7F6-B498-43B3-948B-1728B52AA6E4}">
                <adec:decorative xmlns:adec="http://schemas.microsoft.com/office/drawing/2017/decorative" val="1"/>
              </a:ext>
            </a:extLst>
          </p:cNvPr>
          <p:cNvGrpSpPr/>
          <p:nvPr/>
        </p:nvGrpSpPr>
        <p:grpSpPr>
          <a:xfrm>
            <a:off x="347757" y="801598"/>
            <a:ext cx="10480444" cy="3166232"/>
            <a:chOff x="267546" y="1288655"/>
            <a:chExt cx="10480444" cy="3166232"/>
          </a:xfrm>
        </p:grpSpPr>
        <p:pic>
          <p:nvPicPr>
            <p:cNvPr id="55" name="Picture 4">
              <a:extLst>
                <a:ext uri="{FF2B5EF4-FFF2-40B4-BE49-F238E27FC236}">
                  <a16:creationId xmlns:a16="http://schemas.microsoft.com/office/drawing/2014/main" id="{DF882626-D4F5-25CF-310F-7A84EE0FE01D}"/>
                </a:ext>
                <a:ext uri="{C183D7F6-B498-43B3-948B-1728B52AA6E4}">
                  <adec:decorative xmlns:adec="http://schemas.microsoft.com/office/drawing/2017/decorative" val="1"/>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2128692" y="1361121"/>
              <a:ext cx="557764" cy="34975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5A6ABF7B-C3CA-CC03-B85D-3248FC9F14CF}"/>
                </a:ext>
                <a:ext uri="{C183D7F6-B498-43B3-948B-1728B52AA6E4}">
                  <adec:decorative xmlns:adec="http://schemas.microsoft.com/office/drawing/2017/decorative" val="1"/>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821627" y="1415832"/>
              <a:ext cx="944567" cy="312445"/>
            </a:xfrm>
            <a:prstGeom prst="rect">
              <a:avLst/>
            </a:prstGeom>
          </p:spPr>
        </p:pic>
        <p:pic>
          <p:nvPicPr>
            <p:cNvPr id="57" name="Picture 8">
              <a:extLst>
                <a:ext uri="{FF2B5EF4-FFF2-40B4-BE49-F238E27FC236}">
                  <a16:creationId xmlns:a16="http://schemas.microsoft.com/office/drawing/2014/main" id="{08A0FBF4-FE46-FF37-9DEA-2D22F40733A6}"/>
                </a:ext>
                <a:ext uri="{C183D7F6-B498-43B3-948B-1728B52AA6E4}">
                  <adec:decorative xmlns:adec="http://schemas.microsoft.com/office/drawing/2017/decorative" val="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8989523" y="1288655"/>
              <a:ext cx="744375" cy="432141"/>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F67A122D-ED4E-7178-AE3F-5B32170E229B}"/>
                </a:ext>
                <a:ext uri="{C183D7F6-B498-43B3-948B-1728B52AA6E4}">
                  <adec:decorative xmlns:adec="http://schemas.microsoft.com/office/drawing/2017/decorative" val="1"/>
                </a:ext>
              </a:extLst>
            </p:cNvPr>
            <p:cNvSpPr/>
            <p:nvPr/>
          </p:nvSpPr>
          <p:spPr>
            <a:xfrm>
              <a:off x="8733221" y="1307135"/>
              <a:ext cx="1377466" cy="62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59" name="Picture 8">
              <a:extLst>
                <a:ext uri="{FF2B5EF4-FFF2-40B4-BE49-F238E27FC236}">
                  <a16:creationId xmlns:a16="http://schemas.microsoft.com/office/drawing/2014/main" id="{EB784FF8-28EF-49EC-34FD-0A424AB1451C}"/>
                </a:ext>
                <a:ext uri="{C183D7F6-B498-43B3-948B-1728B52AA6E4}">
                  <adec:decorative xmlns:adec="http://schemas.microsoft.com/office/drawing/2017/decorative" val="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245380" y="1313734"/>
              <a:ext cx="744375" cy="432141"/>
            </a:xfrm>
            <a:prstGeom prst="rect">
              <a:avLst/>
            </a:prstGeom>
            <a:noFill/>
            <a:extLst>
              <a:ext uri="{909E8E84-426E-40DD-AFC4-6F175D3DCCD1}">
                <a14:hiddenFill xmlns:a14="http://schemas.microsoft.com/office/drawing/2010/main">
                  <a:solidFill>
                    <a:srgbClr val="FFFFFF"/>
                  </a:solidFill>
                </a14:hiddenFill>
              </a:ext>
            </a:extLst>
          </p:spPr>
        </p:pic>
        <p:sp>
          <p:nvSpPr>
            <p:cNvPr id="60" name="Cylinder 59">
              <a:extLst>
                <a:ext uri="{FF2B5EF4-FFF2-40B4-BE49-F238E27FC236}">
                  <a16:creationId xmlns:a16="http://schemas.microsoft.com/office/drawing/2014/main" id="{D1594A81-ACCD-06BF-E462-C085A6B266F4}"/>
                </a:ext>
                <a:ext uri="{C183D7F6-B498-43B3-948B-1728B52AA6E4}">
                  <adec:decorative xmlns:adec="http://schemas.microsoft.com/office/drawing/2017/decorative" val="1"/>
                </a:ext>
              </a:extLst>
            </p:cNvPr>
            <p:cNvSpPr/>
            <p:nvPr/>
          </p:nvSpPr>
          <p:spPr>
            <a:xfrm>
              <a:off x="10178998" y="2474107"/>
              <a:ext cx="568992" cy="58328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1" name="Picture 60">
              <a:extLst>
                <a:ext uri="{FF2B5EF4-FFF2-40B4-BE49-F238E27FC236}">
                  <a16:creationId xmlns:a16="http://schemas.microsoft.com/office/drawing/2014/main" id="{BFB3472C-2589-15BF-406B-80604C5A2E9A}"/>
                </a:ext>
                <a:ext uri="{C183D7F6-B498-43B3-948B-1728B52AA6E4}">
                  <adec:decorative xmlns:adec="http://schemas.microsoft.com/office/drawing/2017/decorative" val="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67546" y="4310985"/>
              <a:ext cx="396465" cy="143902"/>
            </a:xfrm>
            <a:prstGeom prst="rect">
              <a:avLst/>
            </a:prstGeom>
          </p:spPr>
        </p:pic>
        <p:pic>
          <p:nvPicPr>
            <p:cNvPr id="62" name="Picture 61">
              <a:extLst>
                <a:ext uri="{FF2B5EF4-FFF2-40B4-BE49-F238E27FC236}">
                  <a16:creationId xmlns:a16="http://schemas.microsoft.com/office/drawing/2014/main" id="{197D5186-F9DB-9172-3A86-2BBAF883B0F8}"/>
                </a:ext>
                <a:ext uri="{C183D7F6-B498-43B3-948B-1728B52AA6E4}">
                  <adec:decorative xmlns:adec="http://schemas.microsoft.com/office/drawing/2017/decorative" val="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203126" y="4262741"/>
              <a:ext cx="396465" cy="143902"/>
            </a:xfrm>
            <a:prstGeom prst="rect">
              <a:avLst/>
            </a:prstGeom>
          </p:spPr>
        </p:pic>
        <p:pic>
          <p:nvPicPr>
            <p:cNvPr id="63" name="Picture 62">
              <a:extLst>
                <a:ext uri="{FF2B5EF4-FFF2-40B4-BE49-F238E27FC236}">
                  <a16:creationId xmlns:a16="http://schemas.microsoft.com/office/drawing/2014/main" id="{315253D4-BFD3-98F5-2F2C-0CBCA903530A}"/>
                </a:ext>
                <a:ext uri="{C183D7F6-B498-43B3-948B-1728B52AA6E4}">
                  <adec:decorative xmlns:adec="http://schemas.microsoft.com/office/drawing/2017/decorative" val="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051334" y="4027912"/>
              <a:ext cx="396465" cy="143902"/>
            </a:xfrm>
            <a:prstGeom prst="rect">
              <a:avLst/>
            </a:prstGeom>
          </p:spPr>
        </p:pic>
        <p:pic>
          <p:nvPicPr>
            <p:cNvPr id="64" name="Picture 63">
              <a:extLst>
                <a:ext uri="{FF2B5EF4-FFF2-40B4-BE49-F238E27FC236}">
                  <a16:creationId xmlns:a16="http://schemas.microsoft.com/office/drawing/2014/main" id="{53BC72DF-7072-2DF9-D8EA-B35F1F49CCEC}"/>
                </a:ext>
                <a:ext uri="{C183D7F6-B498-43B3-948B-1728B52AA6E4}">
                  <adec:decorative xmlns:adec="http://schemas.microsoft.com/office/drawing/2017/decorative" val="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916369" y="4024487"/>
              <a:ext cx="396465" cy="143902"/>
            </a:xfrm>
            <a:prstGeom prst="rect">
              <a:avLst/>
            </a:prstGeom>
          </p:spPr>
        </p:pic>
        <p:pic>
          <p:nvPicPr>
            <p:cNvPr id="65" name="Picture 64">
              <a:extLst>
                <a:ext uri="{FF2B5EF4-FFF2-40B4-BE49-F238E27FC236}">
                  <a16:creationId xmlns:a16="http://schemas.microsoft.com/office/drawing/2014/main" id="{388C110F-F042-CDCD-BE9A-31DDEC083FA8}"/>
                </a:ext>
                <a:ext uri="{C183D7F6-B498-43B3-948B-1728B52AA6E4}">
                  <adec:decorative xmlns:adec="http://schemas.microsoft.com/office/drawing/2017/decorative" val="1"/>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701645" y="3634732"/>
              <a:ext cx="360315" cy="360315"/>
            </a:xfrm>
            <a:prstGeom prst="rect">
              <a:avLst/>
            </a:prstGeom>
          </p:spPr>
        </p:pic>
        <p:pic>
          <p:nvPicPr>
            <p:cNvPr id="66" name="Picture 4">
              <a:extLst>
                <a:ext uri="{FF2B5EF4-FFF2-40B4-BE49-F238E27FC236}">
                  <a16:creationId xmlns:a16="http://schemas.microsoft.com/office/drawing/2014/main" id="{9D147E51-6642-4555-7EC9-E94BF9182F16}"/>
                </a:ext>
                <a:ext uri="{C183D7F6-B498-43B3-948B-1728B52AA6E4}">
                  <adec:decorative xmlns:adec="http://schemas.microsoft.com/office/drawing/2017/decorative" val="1"/>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p:blipFill>
          <p:spPr bwMode="auto">
            <a:xfrm>
              <a:off x="3373893" y="3728129"/>
              <a:ext cx="275628" cy="23303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F2CACCB8-DF3C-11C8-9639-986C304056BB}"/>
                </a:ext>
                <a:ext uri="{C183D7F6-B498-43B3-948B-1728B52AA6E4}">
                  <adec:decorative xmlns:adec="http://schemas.microsoft.com/office/drawing/2017/decorative" val="1"/>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4010098" y="3725479"/>
              <a:ext cx="219063" cy="219063"/>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08759169-5925-6EC5-0652-699E535E983C}"/>
                </a:ext>
                <a:ext uri="{C183D7F6-B498-43B3-948B-1728B52AA6E4}">
                  <adec:decorative xmlns:adec="http://schemas.microsoft.com/office/drawing/2017/decorative" val="1"/>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539406" y="1334653"/>
              <a:ext cx="411222" cy="411222"/>
            </a:xfrm>
            <a:prstGeom prst="rect">
              <a:avLst/>
            </a:prstGeom>
          </p:spPr>
        </p:pic>
      </p:grpSp>
    </p:spTree>
    <p:extLst>
      <p:ext uri="{BB962C8B-B14F-4D97-AF65-F5344CB8AC3E}">
        <p14:creationId xmlns:p14="http://schemas.microsoft.com/office/powerpoint/2010/main" val="837732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8D418-A830-777D-EFA4-5D24D6FF5F0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C499E0F-B2D7-CFF6-334F-CCCA7AF9406A}"/>
              </a:ext>
            </a:extLst>
          </p:cNvPr>
          <p:cNvSpPr>
            <a:spLocks noGrp="1"/>
          </p:cNvSpPr>
          <p:nvPr>
            <p:ph type="title" idx="4294967295"/>
          </p:nvPr>
        </p:nvSpPr>
        <p:spPr>
          <a:xfrm>
            <a:off x="504968" y="1019257"/>
            <a:ext cx="4973638" cy="14957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bg1"/>
                </a:solidFill>
                <a:effectLst/>
                <a:uLnTx/>
                <a:uFillTx/>
                <a:latin typeface="Segoe Sans Text ExtraBold" pitchFamily="2" charset="0"/>
                <a:ea typeface="+mn-ea"/>
                <a:cs typeface="Segoe Sans Text ExtraBold" pitchFamily="2" charset="0"/>
              </a:rPr>
              <a:t>Innovate with Azure AI Apps and Agents discussion</a:t>
            </a:r>
          </a:p>
        </p:txBody>
      </p:sp>
      <p:sp>
        <p:nvSpPr>
          <p:cNvPr id="14" name="Slide Number Placeholder 5">
            <a:extLst>
              <a:ext uri="{FF2B5EF4-FFF2-40B4-BE49-F238E27FC236}">
                <a16:creationId xmlns:a16="http://schemas.microsoft.com/office/drawing/2014/main" id="{89CC095F-811A-0CC0-803C-B5B3361E0CB9}"/>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6" name="TextBox 5">
            <a:extLst>
              <a:ext uri="{FF2B5EF4-FFF2-40B4-BE49-F238E27FC236}">
                <a16:creationId xmlns:a16="http://schemas.microsoft.com/office/drawing/2014/main" id="{5B9E3214-841C-96D2-8390-B76DC7DD0ADC}"/>
              </a:ext>
            </a:extLst>
          </p:cNvPr>
          <p:cNvSpPr txBox="1"/>
          <p:nvPr/>
        </p:nvSpPr>
        <p:spPr>
          <a:xfrm>
            <a:off x="6380480" y="1443841"/>
            <a:ext cx="4815344" cy="2585323"/>
          </a:xfrm>
          <a:prstGeom prst="rect">
            <a:avLst/>
          </a:prstGeom>
          <a:noFill/>
        </p:spPr>
        <p:txBody>
          <a:bodyPr wrap="square">
            <a:spAutoFit/>
          </a:bodyPr>
          <a:lstStyle/>
          <a:p>
            <a:pPr marL="342900" indent="-342900">
              <a:buFont typeface="Arial" panose="020B0604020202020204" pitchFamily="34" charset="0"/>
              <a:buChar char="•"/>
            </a:pPr>
            <a:r>
              <a:rPr lang="en-US" b="0" dirty="0">
                <a:latin typeface="Segoe Sans Text" pitchFamily="2" charset="0"/>
                <a:cs typeface="Segoe Sans Text" pitchFamily="2" charset="0"/>
              </a:rPr>
              <a:t>What customer success metrics (e.g., reduced time to deploy, increased engagement, cost savings) could be directly impacted by these technologies?</a:t>
            </a:r>
          </a:p>
          <a:p>
            <a:pPr marL="342900" indent="-342900">
              <a:buFont typeface="Arial" panose="020B0604020202020204" pitchFamily="34" charset="0"/>
              <a:buChar char="•"/>
            </a:pPr>
            <a:endParaRPr lang="en-US" b="0" dirty="0">
              <a:latin typeface="Segoe Sans Text" pitchFamily="2" charset="0"/>
              <a:cs typeface="Segoe Sans Text" pitchFamily="2" charset="0"/>
            </a:endParaRPr>
          </a:p>
          <a:p>
            <a:pPr marL="342900" indent="-342900">
              <a:buFont typeface="Arial" panose="020B0604020202020204" pitchFamily="34" charset="0"/>
              <a:buChar char="•"/>
            </a:pPr>
            <a:r>
              <a:rPr lang="en-US" b="0" dirty="0">
                <a:latin typeface="Segoe Sans Text" pitchFamily="2" charset="0"/>
                <a:cs typeface="Segoe Sans Text" pitchFamily="2" charset="0"/>
              </a:rPr>
              <a:t>Which agentic AI capabilities (e.g., planning, memory, collaboration) do you think are most critical for real-world applications, and why?</a:t>
            </a:r>
            <a:endParaRPr lang="en-US" b="0" dirty="0">
              <a:solidFill>
                <a:srgbClr val="000000"/>
              </a:solidFill>
              <a:latin typeface="Segoe Sans Text" pitchFamily="2" charset="0"/>
              <a:cs typeface="Segoe Sans Text" pitchFamily="2" charset="0"/>
            </a:endParaRPr>
          </a:p>
        </p:txBody>
      </p:sp>
    </p:spTree>
    <p:extLst>
      <p:ext uri="{BB962C8B-B14F-4D97-AF65-F5344CB8AC3E}">
        <p14:creationId xmlns:p14="http://schemas.microsoft.com/office/powerpoint/2010/main" val="292956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21050A77-DC18-BF11-2699-58F427F417D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C6AA270-5C3E-4756-4543-D9A30047EC3E}"/>
              </a:ext>
            </a:extLst>
          </p:cNvPr>
          <p:cNvSpPr>
            <a:spLocks noGrp="1"/>
          </p:cNvSpPr>
          <p:nvPr>
            <p:ph type="title" idx="4294967295"/>
          </p:nvPr>
        </p:nvSpPr>
        <p:spPr>
          <a:xfrm>
            <a:off x="655983" y="1413822"/>
            <a:ext cx="11536017" cy="29915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200" b="1" i="0" u="none" strike="noStrike" kern="1200" cap="none" spc="0" normalizeH="0" baseline="0" noProof="0" dirty="0">
                <a:ln>
                  <a:noFill/>
                </a:ln>
                <a:solidFill>
                  <a:schemeClr val="bg1"/>
                </a:solidFill>
                <a:effectLst/>
                <a:uLnTx/>
                <a:uFillTx/>
                <a:latin typeface="Segoe Sans Text ExtraBold" pitchFamily="2" charset="0"/>
                <a:ea typeface="+mn-ea"/>
                <a:cs typeface="Segoe Sans Text ExtraBold" pitchFamily="2" charset="0"/>
              </a:rPr>
              <a:t>AI Gateway, Governance, and Modal Context Protocol</a:t>
            </a:r>
          </a:p>
        </p:txBody>
      </p:sp>
      <p:sp>
        <p:nvSpPr>
          <p:cNvPr id="4" name="Slide Number Placeholder 5">
            <a:extLst>
              <a:ext uri="{FF2B5EF4-FFF2-40B4-BE49-F238E27FC236}">
                <a16:creationId xmlns:a16="http://schemas.microsoft.com/office/drawing/2014/main" id="{6193CBB1-DFC6-5C41-61FF-710FC60484FB}"/>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3528339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1E63C-03F5-729C-E16D-CBC8519F415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9E6FCCF-D1C5-AB84-85F6-59808F709652}"/>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Model Context Protocol (MCP) at Microsoft</a:t>
            </a:r>
          </a:p>
        </p:txBody>
      </p:sp>
      <p:sp>
        <p:nvSpPr>
          <p:cNvPr id="43" name="Arrow: Left-Right 42">
            <a:extLst>
              <a:ext uri="{FF2B5EF4-FFF2-40B4-BE49-F238E27FC236}">
                <a16:creationId xmlns:a16="http://schemas.microsoft.com/office/drawing/2014/main" id="{D0C4987B-8F1D-11ED-F378-E14786AC369B}"/>
              </a:ext>
            </a:extLst>
          </p:cNvPr>
          <p:cNvSpPr/>
          <p:nvPr/>
        </p:nvSpPr>
        <p:spPr bwMode="auto">
          <a:xfrm>
            <a:off x="725589" y="4780809"/>
            <a:ext cx="10563516" cy="551056"/>
          </a:xfrm>
          <a:prstGeom prst="leftRightArrow">
            <a:avLst>
              <a:gd name="adj1" fmla="val 66360"/>
              <a:gd name="adj2" fmla="val 50000"/>
            </a:avLst>
          </a:prstGeom>
          <a:solidFill>
            <a:srgbClr val="41AFA1"/>
          </a:solidFill>
          <a:effectLst/>
        </p:spPr>
        <p:txBody>
          <a:bodyPr wrap="square" lIns="137160" tIns="18288" rIns="137160" bIns="54864"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600" b="1" i="0" u="none" strike="noStrike" kern="1200" cap="none" spc="0" normalizeH="0" baseline="0" noProof="0">
                <a:ln w="3175">
                  <a:noFill/>
                </a:ln>
                <a:gradFill>
                  <a:gsLst>
                    <a:gs pos="94495">
                      <a:srgbClr val="FFFFFF"/>
                    </a:gs>
                    <a:gs pos="71560">
                      <a:srgbClr val="FFFFFF"/>
                    </a:gs>
                  </a:gsLst>
                  <a:path path="circle">
                    <a:fillToRect l="100000" b="100000"/>
                  </a:path>
                </a:gradFill>
                <a:effectLst/>
                <a:uLnTx/>
                <a:uFillTx/>
                <a:latin typeface="Segoe UI Variable Display Semib" pitchFamily="2" charset="0"/>
                <a:ea typeface="+mn-ea"/>
                <a:cs typeface="Segoe UI" pitchFamily="34" charset="0"/>
              </a:rPr>
              <a:t>Secure </a:t>
            </a:r>
            <a:r>
              <a:rPr kumimoji="0" lang="en-US" sz="1600" b="1" i="0" u="none" strike="noStrike" kern="1200" cap="none" spc="0" normalizeH="0" baseline="0" noProof="0">
                <a:ln w="3175">
                  <a:noFill/>
                </a:ln>
                <a:gradFill>
                  <a:gsLst>
                    <a:gs pos="94495">
                      <a:srgbClr val="FFFFFF"/>
                    </a:gs>
                    <a:gs pos="71560">
                      <a:srgbClr val="FFFFFF"/>
                    </a:gs>
                  </a:gsLst>
                  <a:path path="circle">
                    <a:fillToRect l="100000" b="100000"/>
                  </a:path>
                </a:gradFill>
                <a:effectLst/>
                <a:uLnTx/>
                <a:uFillTx/>
                <a:latin typeface="Segoe UI" panose="020B0502040204020203" pitchFamily="34" charset="0"/>
                <a:cs typeface="Segoe UI" panose="020B0502040204020203" pitchFamily="34" charset="0"/>
              </a:rPr>
              <a:t>access</a:t>
            </a:r>
            <a:r>
              <a:rPr kumimoji="0" lang="en-US" sz="1600" b="1" i="0" u="none" strike="noStrike" kern="1200" cap="none" spc="0" normalizeH="0" baseline="0" noProof="0">
                <a:ln w="3175">
                  <a:noFill/>
                </a:ln>
                <a:gradFill>
                  <a:gsLst>
                    <a:gs pos="94495">
                      <a:srgbClr val="FFFFFF"/>
                    </a:gs>
                    <a:gs pos="71560">
                      <a:srgbClr val="FFFFFF"/>
                    </a:gs>
                  </a:gsLst>
                  <a:path path="circle">
                    <a:fillToRect l="100000" b="100000"/>
                  </a:path>
                </a:gradFill>
                <a:effectLst/>
                <a:uLnTx/>
                <a:uFillTx/>
                <a:latin typeface="Segoe UI Variable Display Semib" pitchFamily="2" charset="0"/>
                <a:ea typeface="+mn-ea"/>
                <a:cs typeface="Segoe UI" pitchFamily="34" charset="0"/>
              </a:rPr>
              <a:t> and governance</a:t>
            </a:r>
          </a:p>
        </p:txBody>
      </p:sp>
      <p:grpSp>
        <p:nvGrpSpPr>
          <p:cNvPr id="50" name="Group 49">
            <a:extLst>
              <a:ext uri="{FF2B5EF4-FFF2-40B4-BE49-F238E27FC236}">
                <a16:creationId xmlns:a16="http://schemas.microsoft.com/office/drawing/2014/main" id="{13EAFBF3-1992-7975-0D78-B819D4964688}"/>
              </a:ext>
              <a:ext uri="{C183D7F6-B498-43B3-948B-1728B52AA6E4}">
                <adec:decorative xmlns:adec="http://schemas.microsoft.com/office/drawing/2017/decorative" val="1"/>
              </a:ext>
            </a:extLst>
          </p:cNvPr>
          <p:cNvGrpSpPr/>
          <p:nvPr/>
        </p:nvGrpSpPr>
        <p:grpSpPr>
          <a:xfrm>
            <a:off x="4005204" y="5341111"/>
            <a:ext cx="4181592" cy="866763"/>
            <a:chOff x="4240945" y="5547006"/>
            <a:chExt cx="4181592" cy="866763"/>
          </a:xfrm>
        </p:grpSpPr>
        <p:grpSp>
          <p:nvGrpSpPr>
            <p:cNvPr id="49" name="Group 48">
              <a:extLst>
                <a:ext uri="{FF2B5EF4-FFF2-40B4-BE49-F238E27FC236}">
                  <a16:creationId xmlns:a16="http://schemas.microsoft.com/office/drawing/2014/main" id="{8E1890F8-734D-5724-FB31-14F51C551035}"/>
                </a:ext>
              </a:extLst>
            </p:cNvPr>
            <p:cNvGrpSpPr/>
            <p:nvPr/>
          </p:nvGrpSpPr>
          <p:grpSpPr>
            <a:xfrm>
              <a:off x="4240945" y="5547006"/>
              <a:ext cx="1995739" cy="866763"/>
              <a:chOff x="4240945" y="5547006"/>
              <a:chExt cx="1995739" cy="866763"/>
            </a:xfrm>
          </p:grpSpPr>
          <p:sp>
            <p:nvSpPr>
              <p:cNvPr id="41" name="Rounded Rectangle 11">
                <a:extLst>
                  <a:ext uri="{FF2B5EF4-FFF2-40B4-BE49-F238E27FC236}">
                    <a16:creationId xmlns:a16="http://schemas.microsoft.com/office/drawing/2014/main" id="{AEC56042-AFA1-2C21-25D6-8EB20DF514E7}"/>
                  </a:ext>
                  <a:ext uri="{C183D7F6-B498-43B3-948B-1728B52AA6E4}">
                    <adec:decorative xmlns:adec="http://schemas.microsoft.com/office/drawing/2017/decorative" val="1"/>
                  </a:ext>
                </a:extLst>
              </p:cNvPr>
              <p:cNvSpPr/>
              <p:nvPr/>
            </p:nvSpPr>
            <p:spPr bwMode="auto">
              <a:xfrm>
                <a:off x="4240945" y="5547006"/>
                <a:ext cx="1995739" cy="866763"/>
              </a:xfrm>
              <a:prstGeom prst="roundRect">
                <a:avLst>
                  <a:gd name="adj" fmla="val 9854"/>
                </a:avLst>
              </a:prstGeom>
              <a:solidFill>
                <a:schemeClr val="bg1"/>
              </a:solidFill>
              <a:ln>
                <a:solidFill>
                  <a:schemeClr val="accent1"/>
                </a:solidFill>
              </a:ln>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765" b="0" i="0" u="none" strike="noStrike" kern="1200" cap="none" spc="0" normalizeH="0" baseline="0" noProof="0">
                  <a:ln w="3175">
                    <a:noFill/>
                  </a:ln>
                  <a:effectLst/>
                  <a:uLnTx/>
                  <a:uFillTx/>
                  <a:latin typeface="Segoe UI Variable Display Semibold" pitchFamily="2" charset="0"/>
                  <a:ea typeface="+mn-ea"/>
                  <a:cs typeface="Segoe UI" pitchFamily="34" charset="0"/>
                </a:endParaRPr>
              </a:p>
            </p:txBody>
          </p:sp>
          <p:sp>
            <p:nvSpPr>
              <p:cNvPr id="44" name="TextBox 43">
                <a:extLst>
                  <a:ext uri="{FF2B5EF4-FFF2-40B4-BE49-F238E27FC236}">
                    <a16:creationId xmlns:a16="http://schemas.microsoft.com/office/drawing/2014/main" id="{D3F08AFC-181F-AEE8-410F-1FF88C3A1C3A}"/>
                  </a:ext>
                </a:extLst>
              </p:cNvPr>
              <p:cNvSpPr txBox="1"/>
              <p:nvPr/>
            </p:nvSpPr>
            <p:spPr>
              <a:xfrm>
                <a:off x="4284713" y="6094575"/>
                <a:ext cx="1908202" cy="184666"/>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a:solidFill>
                      <a:schemeClr val="tx1"/>
                    </a:solidFill>
                  </a:rPr>
                  <a:t>Azure API Management </a:t>
                </a:r>
              </a:p>
            </p:txBody>
          </p:sp>
          <p:pic>
            <p:nvPicPr>
              <p:cNvPr id="45" name="Picture 44" descr="A blue and purple logo&#10;&#10;AI-generated content may be incorrect.">
                <a:extLst>
                  <a:ext uri="{FF2B5EF4-FFF2-40B4-BE49-F238E27FC236}">
                    <a16:creationId xmlns:a16="http://schemas.microsoft.com/office/drawing/2014/main" id="{386CE8F6-3D0A-AAC3-85CD-649FBB997B9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849105" y="5643484"/>
                <a:ext cx="779418" cy="389709"/>
              </a:xfrm>
              <a:prstGeom prst="rect">
                <a:avLst/>
              </a:prstGeom>
            </p:spPr>
          </p:pic>
        </p:grpSp>
        <p:grpSp>
          <p:nvGrpSpPr>
            <p:cNvPr id="48" name="Group 47">
              <a:extLst>
                <a:ext uri="{FF2B5EF4-FFF2-40B4-BE49-F238E27FC236}">
                  <a16:creationId xmlns:a16="http://schemas.microsoft.com/office/drawing/2014/main" id="{EA7143E9-D060-AFC3-3EE2-2B3737252A7B}"/>
                </a:ext>
              </a:extLst>
            </p:cNvPr>
            <p:cNvGrpSpPr/>
            <p:nvPr/>
          </p:nvGrpSpPr>
          <p:grpSpPr>
            <a:xfrm>
              <a:off x="6426798" y="5547006"/>
              <a:ext cx="1995739" cy="866763"/>
              <a:chOff x="6426798" y="5547006"/>
              <a:chExt cx="1995739" cy="866763"/>
            </a:xfrm>
          </p:grpSpPr>
          <p:sp>
            <p:nvSpPr>
              <p:cNvPr id="42" name="Rounded Rectangle 11">
                <a:extLst>
                  <a:ext uri="{FF2B5EF4-FFF2-40B4-BE49-F238E27FC236}">
                    <a16:creationId xmlns:a16="http://schemas.microsoft.com/office/drawing/2014/main" id="{5859FC7B-1218-FB0A-F309-3A0442ED533C}"/>
                  </a:ext>
                  <a:ext uri="{C183D7F6-B498-43B3-948B-1728B52AA6E4}">
                    <adec:decorative xmlns:adec="http://schemas.microsoft.com/office/drawing/2017/decorative" val="1"/>
                  </a:ext>
                </a:extLst>
              </p:cNvPr>
              <p:cNvSpPr/>
              <p:nvPr/>
            </p:nvSpPr>
            <p:spPr bwMode="auto">
              <a:xfrm>
                <a:off x="6426798" y="5547006"/>
                <a:ext cx="1995739" cy="866763"/>
              </a:xfrm>
              <a:prstGeom prst="roundRect">
                <a:avLst>
                  <a:gd name="adj" fmla="val 9854"/>
                </a:avLst>
              </a:prstGeom>
              <a:solidFill>
                <a:schemeClr val="bg1"/>
              </a:solidFill>
              <a:ln>
                <a:solidFill>
                  <a:schemeClr val="accent1"/>
                </a:solidFill>
              </a:ln>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765" b="0" i="0" u="none" strike="noStrike" kern="1200" cap="none" spc="0" normalizeH="0" baseline="0" noProof="0">
                  <a:ln w="3175">
                    <a:noFill/>
                  </a:ln>
                  <a:gradFill>
                    <a:gsLst>
                      <a:gs pos="22936">
                        <a:srgbClr val="FFFFFF"/>
                      </a:gs>
                      <a:gs pos="38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pic>
            <p:nvPicPr>
              <p:cNvPr id="46" name="Picture 2" descr="Microsoft announce the renaming of Azure Active Directory to Entra ID | Circyl">
                <a:extLst>
                  <a:ext uri="{FF2B5EF4-FFF2-40B4-BE49-F238E27FC236}">
                    <a16:creationId xmlns:a16="http://schemas.microsoft.com/office/drawing/2014/main" id="{042BED86-B55E-21CC-08C9-925FB1DDE5B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55441" y="5618870"/>
                <a:ext cx="538452" cy="47832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49F0A26-9011-82E4-7A97-34D0A569F67E}"/>
                  </a:ext>
                </a:extLst>
              </p:cNvPr>
              <p:cNvSpPr txBox="1"/>
              <p:nvPr/>
            </p:nvSpPr>
            <p:spPr>
              <a:xfrm>
                <a:off x="6827215" y="6116074"/>
                <a:ext cx="1194904" cy="184666"/>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a:solidFill>
                      <a:schemeClr val="tx1"/>
                    </a:solidFill>
                  </a:rPr>
                  <a:t>Entra ID</a:t>
                </a:r>
              </a:p>
            </p:txBody>
          </p:sp>
        </p:grpSp>
      </p:grpSp>
      <p:grpSp>
        <p:nvGrpSpPr>
          <p:cNvPr id="52" name="Group 51">
            <a:extLst>
              <a:ext uri="{FF2B5EF4-FFF2-40B4-BE49-F238E27FC236}">
                <a16:creationId xmlns:a16="http://schemas.microsoft.com/office/drawing/2014/main" id="{7460D3A7-2FAF-A80B-F688-6A08ACFD7F3B}"/>
              </a:ext>
              <a:ext uri="{C183D7F6-B498-43B3-948B-1728B52AA6E4}">
                <adec:decorative xmlns:adec="http://schemas.microsoft.com/office/drawing/2017/decorative" val="1"/>
              </a:ext>
            </a:extLst>
          </p:cNvPr>
          <p:cNvGrpSpPr/>
          <p:nvPr/>
        </p:nvGrpSpPr>
        <p:grpSpPr>
          <a:xfrm>
            <a:off x="4311064" y="1443288"/>
            <a:ext cx="3396119" cy="3122379"/>
            <a:chOff x="4311064" y="1443288"/>
            <a:chExt cx="3396119" cy="3122379"/>
          </a:xfrm>
        </p:grpSpPr>
        <p:sp>
          <p:nvSpPr>
            <p:cNvPr id="33" name="Rounded Rectangle 11">
              <a:extLst>
                <a:ext uri="{FF2B5EF4-FFF2-40B4-BE49-F238E27FC236}">
                  <a16:creationId xmlns:a16="http://schemas.microsoft.com/office/drawing/2014/main" id="{C2339FCA-F13F-32F0-D7B0-01E8CF3CE621}"/>
                </a:ext>
                <a:ext uri="{C183D7F6-B498-43B3-948B-1728B52AA6E4}">
                  <adec:decorative xmlns:adec="http://schemas.microsoft.com/office/drawing/2017/decorative" val="1"/>
                </a:ext>
              </a:extLst>
            </p:cNvPr>
            <p:cNvSpPr/>
            <p:nvPr/>
          </p:nvSpPr>
          <p:spPr bwMode="auto">
            <a:xfrm>
              <a:off x="4311064" y="1570149"/>
              <a:ext cx="3396119" cy="2995518"/>
            </a:xfrm>
            <a:prstGeom prst="roundRect">
              <a:avLst>
                <a:gd name="adj" fmla="val 5741"/>
              </a:avLst>
            </a:prstGeom>
            <a:solidFill>
              <a:schemeClr val="bg1"/>
            </a:solidFill>
            <a:ln>
              <a:solidFill>
                <a:schemeClr val="accent1"/>
              </a:solidFill>
            </a:ln>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765" b="0" i="0" u="none" strike="noStrike" kern="1200" cap="none" spc="0" normalizeH="0" baseline="0" noProof="0">
                <a:ln w="3175">
                  <a:noFill/>
                </a:ln>
                <a:gradFill>
                  <a:gsLst>
                    <a:gs pos="22936">
                      <a:srgbClr val="FFFFFF"/>
                    </a:gs>
                    <a:gs pos="38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35" name="Rectangle: Rounded Corners 34">
              <a:extLst>
                <a:ext uri="{FF2B5EF4-FFF2-40B4-BE49-F238E27FC236}">
                  <a16:creationId xmlns:a16="http://schemas.microsoft.com/office/drawing/2014/main" id="{6B07D573-24D0-433C-BB51-889059248F94}"/>
                </a:ext>
                <a:ext uri="{C183D7F6-B498-43B3-948B-1728B52AA6E4}">
                  <adec:decorative xmlns:adec="http://schemas.microsoft.com/office/drawing/2017/decorative" val="0"/>
                </a:ext>
              </a:extLst>
            </p:cNvPr>
            <p:cNvSpPr/>
            <p:nvPr/>
          </p:nvSpPr>
          <p:spPr bwMode="auto">
            <a:xfrm>
              <a:off x="4677436" y="1443288"/>
              <a:ext cx="2649603" cy="357283"/>
            </a:xfrm>
            <a:prstGeom prst="roundRect">
              <a:avLst>
                <a:gd name="adj" fmla="val 42392"/>
              </a:avLst>
            </a:prstGeom>
            <a:solidFill>
              <a:srgbClr val="41AFA1"/>
            </a:solidFill>
          </p:spPr>
          <p:txBody>
            <a:bodyPr wrap="square" lIns="91440" tIns="18288" rIns="9144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algn="ctr" defTabSz="914437" fontAlgn="base">
                <a:spcBef>
                  <a:spcPct val="0"/>
                </a:spcBef>
                <a:spcAft>
                  <a:spcPct val="0"/>
                </a:spcAft>
                <a:tabLst>
                  <a:tab pos="1487158" algn="l"/>
                </a:tabLst>
              </a:pPr>
              <a:r>
                <a:rPr lang="en-US" sz="1400" b="1">
                  <a:ln w="3175">
                    <a:noFill/>
                  </a:ln>
                  <a:gradFill>
                    <a:gsLst>
                      <a:gs pos="92661">
                        <a:srgbClr val="FFFFFF"/>
                      </a:gs>
                      <a:gs pos="78000">
                        <a:srgbClr val="FFFFFF"/>
                      </a:gs>
                    </a:gsLst>
                    <a:path path="circle">
                      <a:fillToRect l="100000" b="100000"/>
                    </a:path>
                  </a:gradFill>
                  <a:latin typeface="Segoe UI" panose="020B0502040204020203" pitchFamily="34" charset="0"/>
                  <a:cs typeface="Segoe UI" panose="020B0502040204020203" pitchFamily="34" charset="0"/>
                </a:rPr>
                <a:t>Build your own and publish</a:t>
              </a:r>
            </a:p>
          </p:txBody>
        </p:sp>
        <p:sp>
          <p:nvSpPr>
            <p:cNvPr id="16" name="TextBox 15">
              <a:extLst>
                <a:ext uri="{FF2B5EF4-FFF2-40B4-BE49-F238E27FC236}">
                  <a16:creationId xmlns:a16="http://schemas.microsoft.com/office/drawing/2014/main" id="{84D8D068-3071-67E3-0F4A-79D78404D02E}"/>
                </a:ext>
              </a:extLst>
            </p:cNvPr>
            <p:cNvSpPr txBox="1"/>
            <p:nvPr/>
          </p:nvSpPr>
          <p:spPr>
            <a:xfrm>
              <a:off x="4348636" y="3860227"/>
              <a:ext cx="1110617" cy="343280"/>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a:solidFill>
                    <a:schemeClr val="tx1"/>
                  </a:solidFill>
                </a:rPr>
                <a:t>Azure </a:t>
              </a:r>
            </a:p>
            <a:p>
              <a:r>
                <a:rPr lang="en-US">
                  <a:solidFill>
                    <a:schemeClr val="tx1"/>
                  </a:solidFill>
                </a:rPr>
                <a:t>Functions</a:t>
              </a:r>
            </a:p>
          </p:txBody>
        </p:sp>
        <p:pic>
          <p:nvPicPr>
            <p:cNvPr id="17" name="Picture 6" descr="Azure Functions—Develop Faster With Serverless Compute | Microsoft Azure">
              <a:extLst>
                <a:ext uri="{FF2B5EF4-FFF2-40B4-BE49-F238E27FC236}">
                  <a16:creationId xmlns:a16="http://schemas.microsoft.com/office/drawing/2014/main" id="{AC9F134C-524E-3710-41EF-9F1B37C7383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553843" y="3331222"/>
              <a:ext cx="645779" cy="33903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746C159-23CD-8052-D65D-4D85FE96F2C2}"/>
                </a:ext>
                <a:ext uri="{C183D7F6-B498-43B3-948B-1728B52AA6E4}">
                  <adec:decorative xmlns:adec="http://schemas.microsoft.com/office/drawing/2017/decorative" val="1"/>
                </a:ext>
              </a:extLst>
            </p:cNvPr>
            <p:cNvSpPr txBox="1"/>
            <p:nvPr/>
          </p:nvSpPr>
          <p:spPr>
            <a:xfrm>
              <a:off x="6073204" y="2687098"/>
              <a:ext cx="1253835" cy="185943"/>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a:solidFill>
                    <a:schemeClr val="tx1"/>
                  </a:solidFill>
                </a:rPr>
                <a:t>Azure API Center</a:t>
              </a:r>
            </a:p>
          </p:txBody>
        </p:sp>
        <p:pic>
          <p:nvPicPr>
            <p:cNvPr id="30" name="Picture 4" descr="Azure API Center - Visual Studio Marketplace">
              <a:extLst>
                <a:ext uri="{FF2B5EF4-FFF2-40B4-BE49-F238E27FC236}">
                  <a16:creationId xmlns:a16="http://schemas.microsoft.com/office/drawing/2014/main" id="{AC81F36D-9C73-2CED-660F-BB0EB627A0A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24186" y="2184010"/>
              <a:ext cx="383158" cy="38315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zure App Service Logo - LogoDix">
              <a:extLst>
                <a:ext uri="{FF2B5EF4-FFF2-40B4-BE49-F238E27FC236}">
                  <a16:creationId xmlns:a16="http://schemas.microsoft.com/office/drawing/2014/main" id="{45B84AB2-CE41-1D2D-9715-84CAEE990A3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716514" y="3284071"/>
              <a:ext cx="433335" cy="43333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CC862F5-3504-C5FC-1762-A072268116BC}"/>
                </a:ext>
              </a:extLst>
            </p:cNvPr>
            <p:cNvSpPr txBox="1"/>
            <p:nvPr/>
          </p:nvSpPr>
          <p:spPr>
            <a:xfrm>
              <a:off x="5322913" y="3860227"/>
              <a:ext cx="1160864" cy="343280"/>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dirty="0">
                  <a:solidFill>
                    <a:schemeClr val="tx1"/>
                  </a:solidFill>
                </a:rPr>
                <a:t>Azure App </a:t>
              </a:r>
            </a:p>
            <a:p>
              <a:r>
                <a:rPr lang="en-US" dirty="0">
                  <a:solidFill>
                    <a:schemeClr val="tx1"/>
                  </a:solidFill>
                </a:rPr>
                <a:t>Service</a:t>
              </a:r>
            </a:p>
          </p:txBody>
        </p:sp>
        <p:pic>
          <p:nvPicPr>
            <p:cNvPr id="3076" name="Picture 4" descr="Azure Container Apps Logo - SVG, PNG, AI, EPS Vectors SVG, PNG, AI, EPS Vectors">
              <a:extLst>
                <a:ext uri="{FF2B5EF4-FFF2-40B4-BE49-F238E27FC236}">
                  <a16:creationId xmlns:a16="http://schemas.microsoft.com/office/drawing/2014/main" id="{1965FD14-E836-8CC8-E303-47354A502AB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815892" y="3268852"/>
              <a:ext cx="463773" cy="46377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A1B04B3-A1F4-3287-B93E-48CF0BDC3467}"/>
                </a:ext>
              </a:extLst>
            </p:cNvPr>
            <p:cNvSpPr txBox="1"/>
            <p:nvPr/>
          </p:nvSpPr>
          <p:spPr>
            <a:xfrm>
              <a:off x="6461493" y="3860227"/>
              <a:ext cx="1160864" cy="343280"/>
            </a:xfrm>
            <a:prstGeom prst="rect">
              <a:avLst/>
            </a:prstGeom>
            <a:noFill/>
          </p:spPr>
          <p:txBody>
            <a:bodyPr wrap="square" lIns="91440" tIns="0" rIns="91440" bIns="91440" rtlCol="0" anchor="t" anchorCtr="0">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dirty="0">
                  <a:solidFill>
                    <a:schemeClr val="tx1"/>
                  </a:solidFill>
                </a:rPr>
                <a:t>Azure Container Apps</a:t>
              </a:r>
            </a:p>
          </p:txBody>
        </p:sp>
        <p:sp>
          <p:nvSpPr>
            <p:cNvPr id="31" name="TextBox 3">
              <a:extLst>
                <a:ext uri="{FF2B5EF4-FFF2-40B4-BE49-F238E27FC236}">
                  <a16:creationId xmlns:a16="http://schemas.microsoft.com/office/drawing/2014/main" id="{4A96531B-5856-5863-AACB-C580E6844EE3}"/>
                </a:ext>
                <a:ext uri="{C183D7F6-B498-43B3-948B-1728B52AA6E4}">
                  <adec:decorative xmlns:adec="http://schemas.microsoft.com/office/drawing/2017/decorative" val="1"/>
                </a:ext>
              </a:extLst>
            </p:cNvPr>
            <p:cNvSpPr txBox="1"/>
            <p:nvPr/>
          </p:nvSpPr>
          <p:spPr>
            <a:xfrm>
              <a:off x="4490421" y="2681347"/>
              <a:ext cx="1202639" cy="184666"/>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Azure Logic Apps</a:t>
              </a:r>
            </a:p>
          </p:txBody>
        </p:sp>
        <p:pic>
          <p:nvPicPr>
            <p:cNvPr id="32" name="Picture 4" descr="Logic Apps | Microsoft Azure Color">
              <a:extLst>
                <a:ext uri="{FF2B5EF4-FFF2-40B4-BE49-F238E27FC236}">
                  <a16:creationId xmlns:a16="http://schemas.microsoft.com/office/drawing/2014/main" id="{81657D7F-1594-0E88-48DA-C14A0B4F586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67300" y="2042626"/>
              <a:ext cx="665925" cy="6659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523F335C-2C3A-10B4-0629-D4BA8180E3FB}"/>
              </a:ext>
              <a:ext uri="{C183D7F6-B498-43B3-948B-1728B52AA6E4}">
                <adec:decorative xmlns:adec="http://schemas.microsoft.com/office/drawing/2017/decorative" val="1"/>
              </a:ext>
            </a:extLst>
          </p:cNvPr>
          <p:cNvGrpSpPr/>
          <p:nvPr/>
        </p:nvGrpSpPr>
        <p:grpSpPr>
          <a:xfrm>
            <a:off x="7892986" y="1443288"/>
            <a:ext cx="3396119" cy="3122379"/>
            <a:chOff x="7892986" y="1443288"/>
            <a:chExt cx="3396119" cy="3122379"/>
          </a:xfrm>
        </p:grpSpPr>
        <p:sp>
          <p:nvSpPr>
            <p:cNvPr id="37" name="Rounded Rectangle 11">
              <a:extLst>
                <a:ext uri="{FF2B5EF4-FFF2-40B4-BE49-F238E27FC236}">
                  <a16:creationId xmlns:a16="http://schemas.microsoft.com/office/drawing/2014/main" id="{343CFF1B-92FE-815E-C351-E8E6977D9A7C}"/>
                </a:ext>
                <a:ext uri="{C183D7F6-B498-43B3-948B-1728B52AA6E4}">
                  <adec:decorative xmlns:adec="http://schemas.microsoft.com/office/drawing/2017/decorative" val="1"/>
                </a:ext>
              </a:extLst>
            </p:cNvPr>
            <p:cNvSpPr/>
            <p:nvPr/>
          </p:nvSpPr>
          <p:spPr bwMode="auto">
            <a:xfrm>
              <a:off x="7892986" y="1570149"/>
              <a:ext cx="3396119" cy="2995518"/>
            </a:xfrm>
            <a:prstGeom prst="roundRect">
              <a:avLst>
                <a:gd name="adj" fmla="val 6390"/>
              </a:avLst>
            </a:prstGeom>
            <a:solidFill>
              <a:schemeClr val="bg1"/>
            </a:solidFill>
            <a:ln>
              <a:solidFill>
                <a:schemeClr val="accent1"/>
              </a:solidFill>
            </a:ln>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765" b="0" i="0" u="none" strike="noStrike" kern="1200" cap="none" spc="0" normalizeH="0" baseline="0" noProof="0">
                <a:ln w="3175">
                  <a:noFill/>
                </a:ln>
                <a:gradFill>
                  <a:gsLst>
                    <a:gs pos="22936">
                      <a:srgbClr val="FFFFFF"/>
                    </a:gs>
                    <a:gs pos="38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grpSp>
          <p:nvGrpSpPr>
            <p:cNvPr id="53" name="Group 52">
              <a:extLst>
                <a:ext uri="{FF2B5EF4-FFF2-40B4-BE49-F238E27FC236}">
                  <a16:creationId xmlns:a16="http://schemas.microsoft.com/office/drawing/2014/main" id="{CD09EF77-A7D6-2911-924A-97CAE73B6D6A}"/>
                </a:ext>
              </a:extLst>
            </p:cNvPr>
            <p:cNvGrpSpPr/>
            <p:nvPr/>
          </p:nvGrpSpPr>
          <p:grpSpPr>
            <a:xfrm>
              <a:off x="8107342" y="1443288"/>
              <a:ext cx="2975594" cy="2671909"/>
              <a:chOff x="8107342" y="1443288"/>
              <a:chExt cx="2975594" cy="2671909"/>
            </a:xfrm>
          </p:grpSpPr>
          <p:sp>
            <p:nvSpPr>
              <p:cNvPr id="38" name="Rectangle: Rounded Corners 37">
                <a:extLst>
                  <a:ext uri="{FF2B5EF4-FFF2-40B4-BE49-F238E27FC236}">
                    <a16:creationId xmlns:a16="http://schemas.microsoft.com/office/drawing/2014/main" id="{402C10B4-D0D6-1C2C-7609-108A147B0DF5}"/>
                  </a:ext>
                  <a:ext uri="{C183D7F6-B498-43B3-948B-1728B52AA6E4}">
                    <adec:decorative xmlns:adec="http://schemas.microsoft.com/office/drawing/2017/decorative" val="0"/>
                  </a:ext>
                </a:extLst>
              </p:cNvPr>
              <p:cNvSpPr/>
              <p:nvPr/>
            </p:nvSpPr>
            <p:spPr bwMode="auto">
              <a:xfrm>
                <a:off x="8107342" y="1443288"/>
                <a:ext cx="2975594" cy="357283"/>
              </a:xfrm>
              <a:prstGeom prst="roundRect">
                <a:avLst>
                  <a:gd name="adj" fmla="val 42392"/>
                </a:avLst>
              </a:prstGeom>
              <a:solidFill>
                <a:srgbClr val="41AFA1"/>
              </a:solidFill>
            </p:spPr>
            <p:txBody>
              <a:bodyPr wrap="square" lIns="91440" tIns="18288" rIns="9144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algn="ctr" defTabSz="914437" fontAlgn="base">
                  <a:spcBef>
                    <a:spcPct val="0"/>
                  </a:spcBef>
                  <a:spcAft>
                    <a:spcPct val="0"/>
                  </a:spcAft>
                  <a:tabLst>
                    <a:tab pos="1487158" algn="l"/>
                  </a:tabLst>
                </a:pPr>
                <a:r>
                  <a:rPr lang="en-US" sz="1400" b="1">
                    <a:ln w="3175">
                      <a:noFill/>
                    </a:ln>
                    <a:gradFill>
                      <a:gsLst>
                        <a:gs pos="92661">
                          <a:srgbClr val="FFFFFF"/>
                        </a:gs>
                        <a:gs pos="78000">
                          <a:srgbClr val="FFFFFF"/>
                        </a:gs>
                      </a:gsLst>
                      <a:path path="circle">
                        <a:fillToRect l="100000" b="100000"/>
                      </a:path>
                    </a:gradFill>
                    <a:latin typeface="Segoe UI" panose="020B0502040204020203" pitchFamily="34" charset="0"/>
                    <a:cs typeface="Segoe UI" panose="020B0502040204020203" pitchFamily="34" charset="0"/>
                  </a:rPr>
                  <a:t>Call from MCP clients anywhere</a:t>
                </a:r>
              </a:p>
            </p:txBody>
          </p:sp>
          <p:pic>
            <p:nvPicPr>
              <p:cNvPr id="2" name="Picture 18" descr="Microsoft Copilot Studio Reviews - 2025">
                <a:extLst>
                  <a:ext uri="{FF2B5EF4-FFF2-40B4-BE49-F238E27FC236}">
                    <a16:creationId xmlns:a16="http://schemas.microsoft.com/office/drawing/2014/main" id="{DF6A2D60-C52A-CD74-4351-29A354157AED}"/>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105033" y="2146115"/>
                <a:ext cx="458946" cy="4589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BE79E2-3768-76B6-E0A4-4C3DA6ACE4B8}"/>
                  </a:ext>
                </a:extLst>
              </p:cNvPr>
              <p:cNvSpPr txBox="1"/>
              <p:nvPr/>
            </p:nvSpPr>
            <p:spPr>
              <a:xfrm>
                <a:off x="9865983" y="2687098"/>
                <a:ext cx="937047" cy="254970"/>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a:solidFill>
                      <a:schemeClr val="tx1"/>
                    </a:solidFill>
                  </a:rPr>
                  <a:t>Copilot Studio </a:t>
                </a:r>
              </a:p>
            </p:txBody>
          </p:sp>
          <p:sp>
            <p:nvSpPr>
              <p:cNvPr id="8" name="TextBox 7">
                <a:extLst>
                  <a:ext uri="{FF2B5EF4-FFF2-40B4-BE49-F238E27FC236}">
                    <a16:creationId xmlns:a16="http://schemas.microsoft.com/office/drawing/2014/main" id="{FE2EADBA-0164-619E-2096-C817D0EA0900}"/>
                  </a:ext>
                </a:extLst>
              </p:cNvPr>
              <p:cNvSpPr txBox="1"/>
              <p:nvPr/>
            </p:nvSpPr>
            <p:spPr>
              <a:xfrm>
                <a:off x="8353927" y="2687098"/>
                <a:ext cx="1003974" cy="254970"/>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a:solidFill>
                      <a:schemeClr val="tx1"/>
                    </a:solidFill>
                  </a:rPr>
                  <a:t>Agent Service</a:t>
                </a:r>
              </a:p>
            </p:txBody>
          </p:sp>
          <p:sp>
            <p:nvSpPr>
              <p:cNvPr id="10" name="TextBox 9">
                <a:extLst>
                  <a:ext uri="{FF2B5EF4-FFF2-40B4-BE49-F238E27FC236}">
                    <a16:creationId xmlns:a16="http://schemas.microsoft.com/office/drawing/2014/main" id="{4C170363-41FC-7720-3A72-47D031515A72}"/>
                  </a:ext>
                </a:extLst>
              </p:cNvPr>
              <p:cNvSpPr txBox="1"/>
              <p:nvPr/>
            </p:nvSpPr>
            <p:spPr>
              <a:xfrm>
                <a:off x="8422537" y="3860227"/>
                <a:ext cx="866753" cy="254970"/>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a:solidFill>
                      <a:schemeClr val="tx1"/>
                    </a:solidFill>
                  </a:rPr>
                  <a:t>VS Code</a:t>
                </a:r>
              </a:p>
            </p:txBody>
          </p:sp>
          <p:pic>
            <p:nvPicPr>
              <p:cNvPr id="11" name="Graphic 10">
                <a:extLst>
                  <a:ext uri="{FF2B5EF4-FFF2-40B4-BE49-F238E27FC236}">
                    <a16:creationId xmlns:a16="http://schemas.microsoft.com/office/drawing/2014/main" id="{BA912F21-C3AC-074F-D065-5945F4A5CB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29584" y="3271266"/>
                <a:ext cx="452659" cy="458946"/>
              </a:xfrm>
              <a:prstGeom prst="rect">
                <a:avLst/>
              </a:prstGeom>
            </p:spPr>
          </p:pic>
          <p:sp>
            <p:nvSpPr>
              <p:cNvPr id="12" name="TextBox 11">
                <a:extLst>
                  <a:ext uri="{FF2B5EF4-FFF2-40B4-BE49-F238E27FC236}">
                    <a16:creationId xmlns:a16="http://schemas.microsoft.com/office/drawing/2014/main" id="{3A9995F8-08B2-AA7D-08C3-403A30ABF334}"/>
                  </a:ext>
                </a:extLst>
              </p:cNvPr>
              <p:cNvSpPr txBox="1"/>
              <p:nvPr/>
            </p:nvSpPr>
            <p:spPr>
              <a:xfrm>
                <a:off x="9863688" y="3860227"/>
                <a:ext cx="941636" cy="254970"/>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a:solidFill>
                      <a:schemeClr val="tx1"/>
                    </a:solidFill>
                  </a:rPr>
                  <a:t>GitHub Copilot</a:t>
                </a:r>
              </a:p>
            </p:txBody>
          </p:sp>
          <p:pic>
            <p:nvPicPr>
              <p:cNvPr id="13" name="Graphic 12">
                <a:extLst>
                  <a:ext uri="{FF2B5EF4-FFF2-40B4-BE49-F238E27FC236}">
                    <a16:creationId xmlns:a16="http://schemas.microsoft.com/office/drawing/2014/main" id="{A47BD939-212B-EDC0-0591-1A0A1083A6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05033" y="3271266"/>
                <a:ext cx="458946" cy="458946"/>
              </a:xfrm>
              <a:prstGeom prst="rect">
                <a:avLst/>
              </a:prstGeom>
            </p:spPr>
          </p:pic>
          <p:pic>
            <p:nvPicPr>
              <p:cNvPr id="34" name="Picture 33" descr="A blue logo with a black background&#10;&#10;AI-generated content may be incorrect.">
                <a:extLst>
                  <a:ext uri="{FF2B5EF4-FFF2-40B4-BE49-F238E27FC236}">
                    <a16:creationId xmlns:a16="http://schemas.microsoft.com/office/drawing/2014/main" id="{A12AFA38-0E09-0D6E-706A-9AE8E7DDA408}"/>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8564243" y="2083919"/>
                <a:ext cx="583340" cy="583340"/>
              </a:xfrm>
              <a:prstGeom prst="rect">
                <a:avLst/>
              </a:prstGeom>
            </p:spPr>
          </p:pic>
        </p:grpSp>
      </p:grpSp>
      <p:grpSp>
        <p:nvGrpSpPr>
          <p:cNvPr id="51" name="Group 50">
            <a:extLst>
              <a:ext uri="{FF2B5EF4-FFF2-40B4-BE49-F238E27FC236}">
                <a16:creationId xmlns:a16="http://schemas.microsoft.com/office/drawing/2014/main" id="{508CD07F-347E-7CFC-FEE7-69553C7114DC}"/>
              </a:ext>
              <a:ext uri="{C183D7F6-B498-43B3-948B-1728B52AA6E4}">
                <adec:decorative xmlns:adec="http://schemas.microsoft.com/office/drawing/2017/decorative" val="1"/>
              </a:ext>
            </a:extLst>
          </p:cNvPr>
          <p:cNvGrpSpPr/>
          <p:nvPr/>
        </p:nvGrpSpPr>
        <p:grpSpPr>
          <a:xfrm>
            <a:off x="725589" y="1443288"/>
            <a:ext cx="3396119" cy="3122379"/>
            <a:chOff x="725589" y="1443288"/>
            <a:chExt cx="3396119" cy="3122379"/>
          </a:xfrm>
        </p:grpSpPr>
        <p:sp>
          <p:nvSpPr>
            <p:cNvPr id="6" name="Rounded Rectangle 11">
              <a:extLst>
                <a:ext uri="{FF2B5EF4-FFF2-40B4-BE49-F238E27FC236}">
                  <a16:creationId xmlns:a16="http://schemas.microsoft.com/office/drawing/2014/main" id="{58EE1A16-8770-AF51-65E1-0433EE54ECEC}"/>
                </a:ext>
                <a:ext uri="{C183D7F6-B498-43B3-948B-1728B52AA6E4}">
                  <adec:decorative xmlns:adec="http://schemas.microsoft.com/office/drawing/2017/decorative" val="1"/>
                </a:ext>
              </a:extLst>
            </p:cNvPr>
            <p:cNvSpPr/>
            <p:nvPr/>
          </p:nvSpPr>
          <p:spPr bwMode="auto">
            <a:xfrm>
              <a:off x="725589" y="1570149"/>
              <a:ext cx="3396119" cy="2995518"/>
            </a:xfrm>
            <a:prstGeom prst="roundRect">
              <a:avLst>
                <a:gd name="adj" fmla="val 6174"/>
              </a:avLst>
            </a:prstGeom>
            <a:solidFill>
              <a:schemeClr val="bg1"/>
            </a:solidFill>
            <a:ln>
              <a:solidFill>
                <a:schemeClr val="accent1"/>
              </a:solidFill>
            </a:ln>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765" b="0" i="0" u="none" strike="noStrike" kern="1200" cap="none" spc="0" normalizeH="0" baseline="0" noProof="0">
                <a:ln w="3175">
                  <a:noFill/>
                </a:ln>
                <a:gradFill>
                  <a:gsLst>
                    <a:gs pos="22936">
                      <a:srgbClr val="FFFFFF"/>
                    </a:gs>
                    <a:gs pos="38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pic>
          <p:nvPicPr>
            <p:cNvPr id="20" name="Picture 8" descr="Microsoft Azure Logo, symbol, meaning, history, PNG, brand">
              <a:extLst>
                <a:ext uri="{FF2B5EF4-FFF2-40B4-BE49-F238E27FC236}">
                  <a16:creationId xmlns:a16="http://schemas.microsoft.com/office/drawing/2014/main" id="{25B7792A-BF79-2491-F1D4-119667E3FDD2}"/>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1371181" y="2146115"/>
              <a:ext cx="803177" cy="45894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7544DDF-8EAD-910C-AE6D-5E38B4093A12}"/>
                </a:ext>
              </a:extLst>
            </p:cNvPr>
            <p:cNvSpPr txBox="1"/>
            <p:nvPr/>
          </p:nvSpPr>
          <p:spPr>
            <a:xfrm>
              <a:off x="1270781" y="2687098"/>
              <a:ext cx="1003974" cy="254970"/>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a:solidFill>
                    <a:schemeClr val="tx1"/>
                  </a:solidFill>
                </a:rPr>
                <a:t>Azure</a:t>
              </a:r>
            </a:p>
          </p:txBody>
        </p:sp>
        <p:pic>
          <p:nvPicPr>
            <p:cNvPr id="22" name="Picture 21" descr="A blue ribbon in a shape of a star&#10;&#10;AI-generated content may be incorrect.">
              <a:extLst>
                <a:ext uri="{FF2B5EF4-FFF2-40B4-BE49-F238E27FC236}">
                  <a16:creationId xmlns:a16="http://schemas.microsoft.com/office/drawing/2014/main" id="{4181A5F0-3D83-D602-4200-8E77AB41C617}"/>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2703243" y="2062965"/>
              <a:ext cx="625248" cy="625248"/>
            </a:xfrm>
            <a:prstGeom prst="rect">
              <a:avLst/>
            </a:prstGeom>
          </p:spPr>
        </p:pic>
        <p:sp>
          <p:nvSpPr>
            <p:cNvPr id="23" name="TextBox 22">
              <a:extLst>
                <a:ext uri="{FF2B5EF4-FFF2-40B4-BE49-F238E27FC236}">
                  <a16:creationId xmlns:a16="http://schemas.microsoft.com/office/drawing/2014/main" id="{3D68316A-C0F0-1B1A-1D5C-1CBA683AB5C2}"/>
                </a:ext>
              </a:extLst>
            </p:cNvPr>
            <p:cNvSpPr txBox="1"/>
            <p:nvPr/>
          </p:nvSpPr>
          <p:spPr>
            <a:xfrm>
              <a:off x="2513880" y="2687098"/>
              <a:ext cx="1003974" cy="254970"/>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a:solidFill>
                    <a:schemeClr val="tx1"/>
                  </a:solidFill>
                </a:rPr>
                <a:t>Foundry Tools</a:t>
              </a:r>
            </a:p>
          </p:txBody>
        </p:sp>
        <p:pic>
          <p:nvPicPr>
            <p:cNvPr id="24" name="Graphic 23">
              <a:extLst>
                <a:ext uri="{FF2B5EF4-FFF2-40B4-BE49-F238E27FC236}">
                  <a16:creationId xmlns:a16="http://schemas.microsoft.com/office/drawing/2014/main" id="{4CD40CDC-90F2-768A-B3B0-77135E5AB639}"/>
                </a:ext>
              </a:extLst>
            </p:cNvPr>
            <p:cNvPicPr>
              <a:picLocks noChangeAspect="1"/>
            </p:cNvPicPr>
            <p:nvPr/>
          </p:nvPicPr>
          <p:blipFill>
            <a:blip r:embed="rId13">
              <a:extLst>
                <a:ext uri="{96DAC541-7B7A-43D3-8B79-37D633B846F1}">
                  <asvg:svgBlip xmlns:asvg="http://schemas.microsoft.com/office/drawing/2016/SVG/main" r:embed="rId18"/>
                </a:ext>
              </a:extLst>
            </a:blip>
            <a:stretch>
              <a:fillRect/>
            </a:stretch>
          </p:blipFill>
          <p:spPr>
            <a:xfrm>
              <a:off x="1040285" y="3271266"/>
              <a:ext cx="458946" cy="458946"/>
            </a:xfrm>
            <a:prstGeom prst="rect">
              <a:avLst/>
            </a:prstGeom>
          </p:spPr>
        </p:pic>
        <p:sp>
          <p:nvSpPr>
            <p:cNvPr id="25" name="TextBox 24">
              <a:extLst>
                <a:ext uri="{FF2B5EF4-FFF2-40B4-BE49-F238E27FC236}">
                  <a16:creationId xmlns:a16="http://schemas.microsoft.com/office/drawing/2014/main" id="{8B19D701-2EF8-1679-9245-2F135EC87404}"/>
                </a:ext>
              </a:extLst>
            </p:cNvPr>
            <p:cNvSpPr txBox="1"/>
            <p:nvPr/>
          </p:nvSpPr>
          <p:spPr>
            <a:xfrm>
              <a:off x="767772" y="3860227"/>
              <a:ext cx="1003974" cy="254970"/>
            </a:xfrm>
            <a:prstGeom prst="rect">
              <a:avLst/>
            </a:prstGeom>
            <a:noFill/>
          </p:spPr>
          <p:txBody>
            <a:bodyPr wrap="none" lIns="91440" tIns="91440" rIns="91440" bIns="91440" rtlCol="0" anchor="ctr">
              <a:no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i="0" u="none" strike="noStrike"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a:solidFill>
                    <a:schemeClr val="tx1"/>
                  </a:solidFill>
                </a:rPr>
                <a:t>GitHub</a:t>
              </a:r>
            </a:p>
          </p:txBody>
        </p:sp>
        <p:sp>
          <p:nvSpPr>
            <p:cNvPr id="26" name="TextBox 25">
              <a:extLst>
                <a:ext uri="{FF2B5EF4-FFF2-40B4-BE49-F238E27FC236}">
                  <a16:creationId xmlns:a16="http://schemas.microsoft.com/office/drawing/2014/main" id="{15619BDC-9AC1-61DB-8B83-90A24E1363FC}"/>
                </a:ext>
              </a:extLst>
            </p:cNvPr>
            <p:cNvSpPr txBox="1"/>
            <p:nvPr/>
          </p:nvSpPr>
          <p:spPr>
            <a:xfrm>
              <a:off x="3059501" y="3860227"/>
              <a:ext cx="1003974" cy="254970"/>
            </a:xfrm>
            <a:prstGeom prst="rect">
              <a:avLst/>
            </a:prstGeom>
            <a:noFill/>
          </p:spPr>
          <p:txBody>
            <a:bodyPr wrap="none" lIns="91440" tIns="91440" rIns="91440" bIns="9144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Sans Text Semibold" pitchFamily="2" charset="0"/>
                  <a:cs typeface="Segoe Sans Text Semibold" pitchFamily="2" charset="0"/>
                </a:rPr>
                <a:t>Agent 365</a:t>
              </a:r>
            </a:p>
          </p:txBody>
        </p:sp>
        <p:sp>
          <p:nvSpPr>
            <p:cNvPr id="28" name="TextBox 27">
              <a:extLst>
                <a:ext uri="{FF2B5EF4-FFF2-40B4-BE49-F238E27FC236}">
                  <a16:creationId xmlns:a16="http://schemas.microsoft.com/office/drawing/2014/main" id="{5D1C7B7A-D20B-46EA-D404-0103D183EFEE}"/>
                </a:ext>
              </a:extLst>
            </p:cNvPr>
            <p:cNvSpPr txBox="1"/>
            <p:nvPr/>
          </p:nvSpPr>
          <p:spPr>
            <a:xfrm>
              <a:off x="1921662" y="3860227"/>
              <a:ext cx="1003974" cy="254970"/>
            </a:xfrm>
            <a:prstGeom prst="rect">
              <a:avLst/>
            </a:prstGeom>
            <a:noFill/>
          </p:spPr>
          <p:txBody>
            <a:bodyPr wrap="none" lIns="91440" tIns="91440" rIns="91440" bIns="9144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Semibold" panose="020B0702040204020203" pitchFamily="34" charset="0"/>
                  <a:cs typeface="Segoe UI Semibold" panose="020B0702040204020203" pitchFamily="34" charset="0"/>
                </a:rPr>
                <a:t>Azure Logic Apps</a:t>
              </a:r>
            </a:p>
          </p:txBody>
        </p:sp>
        <p:pic>
          <p:nvPicPr>
            <p:cNvPr id="15" name="Picture 14" descr="A blue and pink logo&#10;&#10;AI-generated content may be incorrect.">
              <a:extLst>
                <a:ext uri="{FF2B5EF4-FFF2-40B4-BE49-F238E27FC236}">
                  <a16:creationId xmlns:a16="http://schemas.microsoft.com/office/drawing/2014/main" id="{4F45D406-5F35-9DA6-86F5-4D2D9CE8B288}"/>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3336282" y="3250504"/>
              <a:ext cx="500470" cy="500471"/>
            </a:xfrm>
            <a:prstGeom prst="rect">
              <a:avLst/>
            </a:prstGeom>
          </p:spPr>
        </p:pic>
        <p:pic>
          <p:nvPicPr>
            <p:cNvPr id="4100" name="Picture 4" descr="Logic Apps | Microsoft Azure Color">
              <a:extLst>
                <a:ext uri="{FF2B5EF4-FFF2-40B4-BE49-F238E27FC236}">
                  <a16:creationId xmlns:a16="http://schemas.microsoft.com/office/drawing/2014/main" id="{81E2C4E3-1A93-A213-E4DE-84B032C1D7BA}"/>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090686" y="3167777"/>
              <a:ext cx="665925" cy="6659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6E84B08A-38B4-060D-131B-6A1C272C2E8E}"/>
                </a:ext>
                <a:ext uri="{C183D7F6-B498-43B3-948B-1728B52AA6E4}">
                  <adec:decorative xmlns:adec="http://schemas.microsoft.com/office/drawing/2017/decorative" val="0"/>
                </a:ext>
              </a:extLst>
            </p:cNvPr>
            <p:cNvSpPr/>
            <p:nvPr/>
          </p:nvSpPr>
          <p:spPr bwMode="auto">
            <a:xfrm>
              <a:off x="950163" y="1443288"/>
              <a:ext cx="2946970" cy="357283"/>
            </a:xfrm>
            <a:prstGeom prst="roundRect">
              <a:avLst>
                <a:gd name="adj" fmla="val 42392"/>
              </a:avLst>
            </a:prstGeom>
            <a:solidFill>
              <a:srgbClr val="41AFA1"/>
            </a:solidFill>
          </p:spPr>
          <p:txBody>
            <a:bodyPr wrap="square" lIns="91440" tIns="18288" rIns="9144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panose="020B0502040204020203" pitchFamily="34" charset="0"/>
                  <a:cs typeface="Segoe UI" panose="020B0502040204020203" pitchFamily="34" charset="0"/>
                </a:rPr>
                <a:t>MCP servers across Microsoft</a:t>
              </a:r>
            </a:p>
          </p:txBody>
        </p:sp>
      </p:grpSp>
      <p:sp>
        <p:nvSpPr>
          <p:cNvPr id="4" name="TextBox 3">
            <a:extLst>
              <a:ext uri="{FF2B5EF4-FFF2-40B4-BE49-F238E27FC236}">
                <a16:creationId xmlns:a16="http://schemas.microsoft.com/office/drawing/2014/main" id="{0295851B-31C6-9DE5-FC18-A404642DC447}"/>
              </a:ext>
            </a:extLst>
          </p:cNvPr>
          <p:cNvSpPr txBox="1"/>
          <p:nvPr/>
        </p:nvSpPr>
        <p:spPr>
          <a:xfrm>
            <a:off x="528956" y="756138"/>
            <a:ext cx="8168815" cy="276999"/>
          </a:xfrm>
          <a:prstGeom prst="rect">
            <a:avLst/>
          </a:prstGeom>
          <a:noFill/>
        </p:spPr>
        <p:txBody>
          <a:bodyPr wrap="square" lIns="0" tIns="0" rIns="0" bIns="0">
            <a:spAutoFit/>
          </a:body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effectLst/>
                <a:uLnTx/>
                <a:uFillTx/>
                <a:latin typeface="Segoe Sans Text" pitchFamily="2" charset="0"/>
                <a:cs typeface="Segoe Sans Text" pitchFamily="2" charset="0"/>
              </a:rPr>
              <a:t>The emerging industry standard for connecting AI Agents to Enterprise Systems</a:t>
            </a:r>
            <a:endParaRPr kumimoji="0" lang="en-GB" sz="1100" b="0" i="0" u="none" strike="noStrike" kern="1200" cap="none" spc="0" normalizeH="0" baseline="0" noProof="0">
              <a:ln w="3175">
                <a:noFill/>
              </a:ln>
              <a:effectLst/>
              <a:uLnTx/>
              <a:uFillTx/>
              <a:latin typeface="Segoe Sans Text" pitchFamily="2" charset="0"/>
              <a:cs typeface="Segoe Sans Text" pitchFamily="2" charset="0"/>
            </a:endParaRPr>
          </a:p>
        </p:txBody>
      </p:sp>
    </p:spTree>
    <p:extLst>
      <p:ext uri="{BB962C8B-B14F-4D97-AF65-F5344CB8AC3E}">
        <p14:creationId xmlns:p14="http://schemas.microsoft.com/office/powerpoint/2010/main" val="5191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1000"/>
                                        <p:tgtEl>
                                          <p:spTgt spid="52"/>
                                        </p:tgtEl>
                                      </p:cBhvr>
                                    </p:animEffect>
                                    <p:anim calcmode="lin" valueType="num">
                                      <p:cBhvr>
                                        <p:cTn id="14" dur="1000" fill="hold"/>
                                        <p:tgtEl>
                                          <p:spTgt spid="52"/>
                                        </p:tgtEl>
                                        <p:attrNameLst>
                                          <p:attrName>ppt_x</p:attrName>
                                        </p:attrNameLst>
                                      </p:cBhvr>
                                      <p:tavLst>
                                        <p:tav tm="0">
                                          <p:val>
                                            <p:strVal val="#ppt_x"/>
                                          </p:val>
                                        </p:tav>
                                        <p:tav tm="100000">
                                          <p:val>
                                            <p:strVal val="#ppt_x"/>
                                          </p:val>
                                        </p:tav>
                                      </p:tavLst>
                                    </p:anim>
                                    <p:anim calcmode="lin" valueType="num">
                                      <p:cBhvr>
                                        <p:cTn id="15" dur="1000" fill="hold"/>
                                        <p:tgtEl>
                                          <p:spTgt spid="5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anim calcmode="lin" valueType="num">
                                      <p:cBhvr>
                                        <p:cTn id="20" dur="1000" fill="hold"/>
                                        <p:tgtEl>
                                          <p:spTgt spid="55"/>
                                        </p:tgtEl>
                                        <p:attrNameLst>
                                          <p:attrName>ppt_x</p:attrName>
                                        </p:attrNameLst>
                                      </p:cBhvr>
                                      <p:tavLst>
                                        <p:tav tm="0">
                                          <p:val>
                                            <p:strVal val="#ppt_x"/>
                                          </p:val>
                                        </p:tav>
                                        <p:tav tm="100000">
                                          <p:val>
                                            <p:strVal val="#ppt_x"/>
                                          </p:val>
                                        </p:tav>
                                      </p:tavLst>
                                    </p:anim>
                                    <p:anim calcmode="lin" valueType="num">
                                      <p:cBhvr>
                                        <p:cTn id="21" dur="1000" fill="hold"/>
                                        <p:tgtEl>
                                          <p:spTgt spid="5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6" presetClass="entr" presetSubtype="37"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arn(outVertical)">
                                      <p:cBhvr>
                                        <p:cTn id="25" dur="500"/>
                                        <p:tgtEl>
                                          <p:spTgt spid="43"/>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990E0-A1DD-FD7F-A538-A7097BC8ABA1}"/>
            </a:ext>
          </a:extLst>
        </p:cNvPr>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BB5D7AE5-6119-B457-17E9-4CFDED98D8E2}"/>
              </a:ext>
              <a:ext uri="{C183D7F6-B498-43B3-948B-1728B52AA6E4}">
                <adec:decorative xmlns:adec="http://schemas.microsoft.com/office/drawing/2017/decorative" val="1"/>
              </a:ext>
            </a:extLst>
          </p:cNvPr>
          <p:cNvSpPr>
            <a:spLocks noGrp="1"/>
          </p:cNvSpPr>
          <p:nvPr>
            <p:ph type="sldNum" sz="quarter" idx="11"/>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45" name="Text Placeholder 44">
            <a:extLst>
              <a:ext uri="{FF2B5EF4-FFF2-40B4-BE49-F238E27FC236}">
                <a16:creationId xmlns:a16="http://schemas.microsoft.com/office/drawing/2014/main" id="{5A8C6CAB-9E91-FC8E-6017-96CD4717A6B4}"/>
              </a:ext>
            </a:extLst>
          </p:cNvPr>
          <p:cNvSpPr>
            <a:spLocks noGrp="1"/>
          </p:cNvSpPr>
          <p:nvPr>
            <p:ph type="body" sz="quarter" idx="13"/>
          </p:nvPr>
        </p:nvSpPr>
        <p:spPr>
          <a:xfrm>
            <a:off x="630865" y="200857"/>
            <a:ext cx="11167534" cy="498598"/>
          </a:xfrm>
        </p:spPr>
        <p:txBody>
          <a:bodyPr/>
          <a:lstStyle/>
          <a:p>
            <a:r>
              <a:rPr lang="en-US" b="0">
                <a:solidFill>
                  <a:srgbClr val="0070C0"/>
                </a:solidFill>
              </a:rPr>
              <a:t>To have the best experience</a:t>
            </a:r>
            <a:endParaRPr lang="en-US" b="0"/>
          </a:p>
        </p:txBody>
      </p:sp>
      <p:sp>
        <p:nvSpPr>
          <p:cNvPr id="62" name="Text Placeholder 61">
            <a:extLst>
              <a:ext uri="{FF2B5EF4-FFF2-40B4-BE49-F238E27FC236}">
                <a16:creationId xmlns:a16="http://schemas.microsoft.com/office/drawing/2014/main" id="{7911279D-5847-F277-BD05-CBCA9EF5608A}"/>
              </a:ext>
            </a:extLst>
          </p:cNvPr>
          <p:cNvSpPr>
            <a:spLocks noGrp="1"/>
          </p:cNvSpPr>
          <p:nvPr>
            <p:ph type="body" sz="quarter" idx="48"/>
          </p:nvPr>
        </p:nvSpPr>
        <p:spPr/>
        <p:txBody>
          <a:bodyPr/>
          <a:lstStyle/>
          <a:p>
            <a:r>
              <a:rPr lang="en-US"/>
              <a:t>Prepare</a:t>
            </a:r>
          </a:p>
          <a:p>
            <a:endParaRPr lang="en-US"/>
          </a:p>
        </p:txBody>
      </p:sp>
      <p:sp>
        <p:nvSpPr>
          <p:cNvPr id="63" name="Text Placeholder 62">
            <a:extLst>
              <a:ext uri="{FF2B5EF4-FFF2-40B4-BE49-F238E27FC236}">
                <a16:creationId xmlns:a16="http://schemas.microsoft.com/office/drawing/2014/main" id="{AE19CF3D-6A22-F2A4-686A-C5F212992050}"/>
              </a:ext>
            </a:extLst>
          </p:cNvPr>
          <p:cNvSpPr>
            <a:spLocks noGrp="1"/>
          </p:cNvSpPr>
          <p:nvPr>
            <p:ph type="body" sz="quarter" idx="49"/>
          </p:nvPr>
        </p:nvSpPr>
        <p:spPr>
          <a:xfrm>
            <a:off x="4191519" y="1601430"/>
            <a:ext cx="2356767" cy="516039"/>
          </a:xfrm>
        </p:spPr>
        <p:txBody>
          <a:bodyPr/>
          <a:lstStyle/>
          <a:p>
            <a:r>
              <a:rPr lang="en-US"/>
              <a:t>your technology</a:t>
            </a:r>
          </a:p>
          <a:p>
            <a:endParaRPr lang="en-US"/>
          </a:p>
        </p:txBody>
      </p:sp>
      <p:sp>
        <p:nvSpPr>
          <p:cNvPr id="46" name="Text Placeholder 45">
            <a:extLst>
              <a:ext uri="{FF2B5EF4-FFF2-40B4-BE49-F238E27FC236}">
                <a16:creationId xmlns:a16="http://schemas.microsoft.com/office/drawing/2014/main" id="{A68F10B7-D933-6BBD-76D8-3E639A2CCF70}"/>
              </a:ext>
            </a:extLst>
          </p:cNvPr>
          <p:cNvSpPr>
            <a:spLocks noGrp="1"/>
          </p:cNvSpPr>
          <p:nvPr>
            <p:ph type="body" sz="quarter" idx="15"/>
          </p:nvPr>
        </p:nvSpPr>
        <p:spPr/>
        <p:txBody>
          <a:bodyPr/>
          <a:lstStyle/>
          <a:p>
            <a:r>
              <a:rPr lang="en-US"/>
              <a:t>Engage</a:t>
            </a:r>
          </a:p>
        </p:txBody>
      </p:sp>
      <p:sp>
        <p:nvSpPr>
          <p:cNvPr id="47" name="Text Placeholder 46">
            <a:extLst>
              <a:ext uri="{FF2B5EF4-FFF2-40B4-BE49-F238E27FC236}">
                <a16:creationId xmlns:a16="http://schemas.microsoft.com/office/drawing/2014/main" id="{3234DB32-C2F7-B9BF-4E97-02523BBFC8A7}"/>
              </a:ext>
            </a:extLst>
          </p:cNvPr>
          <p:cNvSpPr>
            <a:spLocks noGrp="1"/>
          </p:cNvSpPr>
          <p:nvPr>
            <p:ph type="body" sz="quarter" idx="30"/>
          </p:nvPr>
        </p:nvSpPr>
        <p:spPr>
          <a:xfrm>
            <a:off x="6925131" y="1601430"/>
            <a:ext cx="2356767" cy="516039"/>
          </a:xfrm>
        </p:spPr>
        <p:txBody>
          <a:bodyPr/>
          <a:lstStyle/>
          <a:p>
            <a:r>
              <a:rPr lang="en-US">
                <a:solidFill>
                  <a:srgbClr val="E8E8E8">
                    <a:lumMod val="25000"/>
                  </a:srgbClr>
                </a:solidFill>
              </a:rPr>
              <a:t>and actively participate</a:t>
            </a:r>
          </a:p>
          <a:p>
            <a:endParaRPr lang="en-US"/>
          </a:p>
        </p:txBody>
      </p:sp>
      <p:sp>
        <p:nvSpPr>
          <p:cNvPr id="48" name="Text Placeholder 47">
            <a:extLst>
              <a:ext uri="{FF2B5EF4-FFF2-40B4-BE49-F238E27FC236}">
                <a16:creationId xmlns:a16="http://schemas.microsoft.com/office/drawing/2014/main" id="{8633D270-F394-EB7A-A5FE-55FCB0663D1D}"/>
              </a:ext>
            </a:extLst>
          </p:cNvPr>
          <p:cNvSpPr>
            <a:spLocks noGrp="1"/>
          </p:cNvSpPr>
          <p:nvPr>
            <p:ph type="body" sz="quarter" idx="34"/>
          </p:nvPr>
        </p:nvSpPr>
        <p:spPr/>
        <p:txBody>
          <a:bodyPr/>
          <a:lstStyle/>
          <a:p>
            <a:r>
              <a:rPr lang="en-US"/>
              <a:t>Stay</a:t>
            </a:r>
          </a:p>
        </p:txBody>
      </p:sp>
      <p:sp>
        <p:nvSpPr>
          <p:cNvPr id="49" name="Text Placeholder 48">
            <a:extLst>
              <a:ext uri="{FF2B5EF4-FFF2-40B4-BE49-F238E27FC236}">
                <a16:creationId xmlns:a16="http://schemas.microsoft.com/office/drawing/2014/main" id="{6B61BA5A-3A74-A066-D121-990536414132}"/>
              </a:ext>
            </a:extLst>
          </p:cNvPr>
          <p:cNvSpPr>
            <a:spLocks noGrp="1"/>
          </p:cNvSpPr>
          <p:nvPr>
            <p:ph type="body" sz="quarter" idx="35"/>
          </p:nvPr>
        </p:nvSpPr>
        <p:spPr>
          <a:xfrm>
            <a:off x="9654474" y="1584952"/>
            <a:ext cx="2356767" cy="709938"/>
          </a:xfrm>
        </p:spPr>
        <p:txBody>
          <a:bodyPr/>
          <a:lstStyle/>
          <a:p>
            <a:r>
              <a:rPr lang="en-US">
                <a:solidFill>
                  <a:srgbClr val="E8E8E8">
                    <a:lumMod val="25000"/>
                  </a:srgbClr>
                </a:solidFill>
              </a:rPr>
              <a:t>don’t leave the workshop for more than 30 minutes</a:t>
            </a:r>
          </a:p>
          <a:p>
            <a:endParaRPr lang="en-US"/>
          </a:p>
        </p:txBody>
      </p:sp>
      <p:sp>
        <p:nvSpPr>
          <p:cNvPr id="58" name="Text Placeholder 57">
            <a:extLst>
              <a:ext uri="{FF2B5EF4-FFF2-40B4-BE49-F238E27FC236}">
                <a16:creationId xmlns:a16="http://schemas.microsoft.com/office/drawing/2014/main" id="{431C398C-1F14-0853-D92A-2FCA6E47948C}"/>
              </a:ext>
            </a:extLst>
          </p:cNvPr>
          <p:cNvSpPr>
            <a:spLocks noGrp="1"/>
          </p:cNvSpPr>
          <p:nvPr>
            <p:ph type="title" idx="4294967295"/>
          </p:nvPr>
        </p:nvSpPr>
        <p:spPr>
          <a:xfrm>
            <a:off x="4191000" y="2603500"/>
            <a:ext cx="2357438" cy="3190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Ask</a:t>
            </a:r>
          </a:p>
        </p:txBody>
      </p:sp>
      <p:sp>
        <p:nvSpPr>
          <p:cNvPr id="59" name="Text Placeholder 58">
            <a:extLst>
              <a:ext uri="{FF2B5EF4-FFF2-40B4-BE49-F238E27FC236}">
                <a16:creationId xmlns:a16="http://schemas.microsoft.com/office/drawing/2014/main" id="{7ED76519-7FE9-72F6-16E0-245B83396F10}"/>
              </a:ext>
            </a:extLst>
          </p:cNvPr>
          <p:cNvSpPr>
            <a:spLocks noGrp="1"/>
          </p:cNvSpPr>
          <p:nvPr>
            <p:ph type="body" sz="quarter" idx="45"/>
          </p:nvPr>
        </p:nvSpPr>
        <p:spPr>
          <a:xfrm>
            <a:off x="4191520" y="2998860"/>
            <a:ext cx="2356767" cy="516039"/>
          </a:xfrm>
        </p:spPr>
        <p:txBody>
          <a:bodyPr/>
          <a:lstStyle/>
          <a:p>
            <a:r>
              <a:rPr lang="en-US">
                <a:solidFill>
                  <a:srgbClr val="E8E8E8">
                    <a:lumMod val="25000"/>
                  </a:srgbClr>
                </a:solidFill>
              </a:rPr>
              <a:t>questions</a:t>
            </a:r>
          </a:p>
          <a:p>
            <a:endParaRPr lang="en-US"/>
          </a:p>
        </p:txBody>
      </p:sp>
      <p:sp>
        <p:nvSpPr>
          <p:cNvPr id="50" name="Text Placeholder 49">
            <a:extLst>
              <a:ext uri="{FF2B5EF4-FFF2-40B4-BE49-F238E27FC236}">
                <a16:creationId xmlns:a16="http://schemas.microsoft.com/office/drawing/2014/main" id="{16F8B6C1-CAC4-EFAA-656F-6B3489B45873}"/>
              </a:ext>
            </a:extLst>
          </p:cNvPr>
          <p:cNvSpPr>
            <a:spLocks noGrp="1"/>
          </p:cNvSpPr>
          <p:nvPr>
            <p:ph type="body" sz="quarter" idx="36"/>
          </p:nvPr>
        </p:nvSpPr>
        <p:spPr/>
        <p:txBody>
          <a:bodyPr/>
          <a:lstStyle/>
          <a:p>
            <a:r>
              <a:rPr lang="en-US"/>
              <a:t>Respond</a:t>
            </a:r>
          </a:p>
        </p:txBody>
      </p:sp>
      <p:sp>
        <p:nvSpPr>
          <p:cNvPr id="51" name="Text Placeholder 50">
            <a:extLst>
              <a:ext uri="{FF2B5EF4-FFF2-40B4-BE49-F238E27FC236}">
                <a16:creationId xmlns:a16="http://schemas.microsoft.com/office/drawing/2014/main" id="{986F6406-FA76-7AE7-857C-85EEAD103B94}"/>
              </a:ext>
            </a:extLst>
          </p:cNvPr>
          <p:cNvSpPr>
            <a:spLocks noGrp="1"/>
          </p:cNvSpPr>
          <p:nvPr>
            <p:ph type="body" sz="quarter" idx="37"/>
          </p:nvPr>
        </p:nvSpPr>
        <p:spPr>
          <a:xfrm>
            <a:off x="6925131" y="2998860"/>
            <a:ext cx="2356767" cy="516039"/>
          </a:xfrm>
        </p:spPr>
        <p:txBody>
          <a:bodyPr/>
          <a:lstStyle/>
          <a:p>
            <a:r>
              <a:rPr lang="en-US">
                <a:solidFill>
                  <a:srgbClr val="E8E8E8">
                    <a:lumMod val="25000"/>
                  </a:srgbClr>
                </a:solidFill>
              </a:rPr>
              <a:t>to questions</a:t>
            </a:r>
          </a:p>
          <a:p>
            <a:endParaRPr lang="en-US"/>
          </a:p>
        </p:txBody>
      </p:sp>
      <p:sp>
        <p:nvSpPr>
          <p:cNvPr id="54" name="Text Placeholder 53">
            <a:extLst>
              <a:ext uri="{FF2B5EF4-FFF2-40B4-BE49-F238E27FC236}">
                <a16:creationId xmlns:a16="http://schemas.microsoft.com/office/drawing/2014/main" id="{66274390-D4C8-7EF0-3580-1715FA377586}"/>
              </a:ext>
            </a:extLst>
          </p:cNvPr>
          <p:cNvSpPr>
            <a:spLocks noGrp="1"/>
          </p:cNvSpPr>
          <p:nvPr>
            <p:ph type="body" sz="quarter" idx="40"/>
          </p:nvPr>
        </p:nvSpPr>
        <p:spPr/>
        <p:txBody>
          <a:bodyPr/>
          <a:lstStyle/>
          <a:p>
            <a:r>
              <a:rPr lang="en-US"/>
              <a:t>Share</a:t>
            </a:r>
          </a:p>
        </p:txBody>
      </p:sp>
      <p:sp>
        <p:nvSpPr>
          <p:cNvPr id="55" name="Text Placeholder 54">
            <a:extLst>
              <a:ext uri="{FF2B5EF4-FFF2-40B4-BE49-F238E27FC236}">
                <a16:creationId xmlns:a16="http://schemas.microsoft.com/office/drawing/2014/main" id="{E7B4BB36-99C9-43E5-0ECC-426B604BC627}"/>
              </a:ext>
            </a:extLst>
          </p:cNvPr>
          <p:cNvSpPr>
            <a:spLocks noGrp="1"/>
          </p:cNvSpPr>
          <p:nvPr>
            <p:ph type="body" sz="quarter" idx="41"/>
          </p:nvPr>
        </p:nvSpPr>
        <p:spPr>
          <a:xfrm>
            <a:off x="9654475" y="2998860"/>
            <a:ext cx="2356767" cy="516039"/>
          </a:xfrm>
        </p:spPr>
        <p:txBody>
          <a:bodyPr/>
          <a:lstStyle/>
          <a:p>
            <a:r>
              <a:rPr lang="en-US">
                <a:solidFill>
                  <a:srgbClr val="E8E8E8">
                    <a:lumMod val="25000"/>
                  </a:srgbClr>
                </a:solidFill>
              </a:rPr>
              <a:t>your experiences</a:t>
            </a:r>
          </a:p>
          <a:p>
            <a:endParaRPr lang="en-US"/>
          </a:p>
        </p:txBody>
      </p:sp>
      <p:sp>
        <p:nvSpPr>
          <p:cNvPr id="60" name="Text Placeholder 59">
            <a:extLst>
              <a:ext uri="{FF2B5EF4-FFF2-40B4-BE49-F238E27FC236}">
                <a16:creationId xmlns:a16="http://schemas.microsoft.com/office/drawing/2014/main" id="{1F875176-3DD5-8217-8528-FF310B8F94B2}"/>
              </a:ext>
            </a:extLst>
          </p:cNvPr>
          <p:cNvSpPr>
            <a:spLocks noGrp="1"/>
          </p:cNvSpPr>
          <p:nvPr>
            <p:ph type="body" sz="quarter" idx="46"/>
          </p:nvPr>
        </p:nvSpPr>
        <p:spPr/>
        <p:txBody>
          <a:bodyPr/>
          <a:lstStyle/>
          <a:p>
            <a:r>
              <a:rPr lang="en-US"/>
              <a:t>Return</a:t>
            </a:r>
          </a:p>
        </p:txBody>
      </p:sp>
      <p:sp>
        <p:nvSpPr>
          <p:cNvPr id="61" name="Text Placeholder 60">
            <a:extLst>
              <a:ext uri="{FF2B5EF4-FFF2-40B4-BE49-F238E27FC236}">
                <a16:creationId xmlns:a16="http://schemas.microsoft.com/office/drawing/2014/main" id="{0C7278FA-742A-1C28-36F8-E87DD664081F}"/>
              </a:ext>
            </a:extLst>
          </p:cNvPr>
          <p:cNvSpPr>
            <a:spLocks noGrp="1"/>
          </p:cNvSpPr>
          <p:nvPr>
            <p:ph type="body" sz="quarter" idx="47"/>
          </p:nvPr>
        </p:nvSpPr>
        <p:spPr>
          <a:xfrm>
            <a:off x="4191519" y="4471411"/>
            <a:ext cx="2356767" cy="516039"/>
          </a:xfrm>
        </p:spPr>
        <p:txBody>
          <a:bodyPr/>
          <a:lstStyle/>
          <a:p>
            <a:r>
              <a:rPr lang="en-US">
                <a:solidFill>
                  <a:srgbClr val="E8E8E8">
                    <a:lumMod val="25000"/>
                  </a:srgbClr>
                </a:solidFill>
              </a:rPr>
              <a:t>on time after each break</a:t>
            </a:r>
          </a:p>
          <a:p>
            <a:endParaRPr lang="en-US"/>
          </a:p>
        </p:txBody>
      </p:sp>
      <p:sp>
        <p:nvSpPr>
          <p:cNvPr id="52" name="Text Placeholder 51">
            <a:extLst>
              <a:ext uri="{FF2B5EF4-FFF2-40B4-BE49-F238E27FC236}">
                <a16:creationId xmlns:a16="http://schemas.microsoft.com/office/drawing/2014/main" id="{FA5B714C-89AE-82BE-D5A2-244455BCA3DC}"/>
              </a:ext>
            </a:extLst>
          </p:cNvPr>
          <p:cNvSpPr>
            <a:spLocks noGrp="1"/>
          </p:cNvSpPr>
          <p:nvPr>
            <p:ph type="body" sz="quarter" idx="38"/>
          </p:nvPr>
        </p:nvSpPr>
        <p:spPr/>
        <p:txBody>
          <a:bodyPr/>
          <a:lstStyle/>
          <a:p>
            <a:r>
              <a:rPr lang="en-US"/>
              <a:t>Maximize</a:t>
            </a:r>
          </a:p>
        </p:txBody>
      </p:sp>
      <p:sp>
        <p:nvSpPr>
          <p:cNvPr id="53" name="Text Placeholder 52">
            <a:extLst>
              <a:ext uri="{FF2B5EF4-FFF2-40B4-BE49-F238E27FC236}">
                <a16:creationId xmlns:a16="http://schemas.microsoft.com/office/drawing/2014/main" id="{109407BF-9246-AE4C-3DFF-6C3EBC424DBB}"/>
              </a:ext>
            </a:extLst>
          </p:cNvPr>
          <p:cNvSpPr>
            <a:spLocks noGrp="1"/>
          </p:cNvSpPr>
          <p:nvPr>
            <p:ph type="body" sz="quarter" idx="39"/>
          </p:nvPr>
        </p:nvSpPr>
        <p:spPr>
          <a:xfrm>
            <a:off x="6925130" y="4471411"/>
            <a:ext cx="2356767" cy="516039"/>
          </a:xfrm>
        </p:spPr>
        <p:txBody>
          <a:bodyPr/>
          <a:lstStyle/>
          <a:p>
            <a:r>
              <a:rPr lang="en-US">
                <a:solidFill>
                  <a:srgbClr val="E8E8E8">
                    <a:lumMod val="25000"/>
                  </a:srgbClr>
                </a:solidFill>
              </a:rPr>
              <a:t>your practice time</a:t>
            </a:r>
          </a:p>
          <a:p>
            <a:endParaRPr lang="en-US"/>
          </a:p>
        </p:txBody>
      </p:sp>
      <p:sp>
        <p:nvSpPr>
          <p:cNvPr id="56" name="Text Placeholder 55">
            <a:extLst>
              <a:ext uri="{FF2B5EF4-FFF2-40B4-BE49-F238E27FC236}">
                <a16:creationId xmlns:a16="http://schemas.microsoft.com/office/drawing/2014/main" id="{889AFD3F-2DAB-DD27-4EDC-C87C8550716B}"/>
              </a:ext>
            </a:extLst>
          </p:cNvPr>
          <p:cNvSpPr>
            <a:spLocks noGrp="1"/>
          </p:cNvSpPr>
          <p:nvPr>
            <p:ph type="body" sz="quarter" idx="42"/>
          </p:nvPr>
        </p:nvSpPr>
        <p:spPr/>
        <p:txBody>
          <a:bodyPr/>
          <a:lstStyle/>
          <a:p>
            <a:r>
              <a:rPr lang="en-US"/>
              <a:t>Help</a:t>
            </a:r>
          </a:p>
        </p:txBody>
      </p:sp>
      <p:sp>
        <p:nvSpPr>
          <p:cNvPr id="57" name="Text Placeholder 56">
            <a:extLst>
              <a:ext uri="{FF2B5EF4-FFF2-40B4-BE49-F238E27FC236}">
                <a16:creationId xmlns:a16="http://schemas.microsoft.com/office/drawing/2014/main" id="{7BD2AF75-A85D-1A2D-6E17-5BAAB516D588}"/>
              </a:ext>
            </a:extLst>
          </p:cNvPr>
          <p:cNvSpPr>
            <a:spLocks noGrp="1"/>
          </p:cNvSpPr>
          <p:nvPr>
            <p:ph type="body" sz="quarter" idx="43"/>
          </p:nvPr>
        </p:nvSpPr>
        <p:spPr>
          <a:xfrm>
            <a:off x="9654474" y="4471411"/>
            <a:ext cx="2356767" cy="193899"/>
          </a:xfrm>
        </p:spPr>
        <p:txBody>
          <a:bodyPr/>
          <a:lstStyle/>
          <a:p>
            <a:pPr lvl="0">
              <a:defRPr/>
            </a:pPr>
            <a:r>
              <a:rPr lang="en-US">
                <a:solidFill>
                  <a:srgbClr val="E8E8E8">
                    <a:lumMod val="25000"/>
                  </a:srgbClr>
                </a:solidFill>
              </a:rPr>
              <a:t>each session to be successful</a:t>
            </a:r>
          </a:p>
        </p:txBody>
      </p:sp>
      <p:pic>
        <p:nvPicPr>
          <p:cNvPr id="17" name="Picture Placeholder 16">
            <a:extLst>
              <a:ext uri="{FF2B5EF4-FFF2-40B4-BE49-F238E27FC236}">
                <a16:creationId xmlns:a16="http://schemas.microsoft.com/office/drawing/2014/main" id="{FB63653A-4D4A-51CE-8713-3EA38109B7C6}"/>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732467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15551-8A02-FD8B-8804-23959032B6FA}"/>
            </a:ext>
          </a:extLst>
        </p:cNvPr>
        <p:cNvGrpSpPr/>
        <p:nvPr/>
      </p:nvGrpSpPr>
      <p:grpSpPr>
        <a:xfrm>
          <a:off x="0" y="0"/>
          <a:ext cx="0" cy="0"/>
          <a:chOff x="0" y="0"/>
          <a:chExt cx="0" cy="0"/>
        </a:xfrm>
      </p:grpSpPr>
      <p:sp>
        <p:nvSpPr>
          <p:cNvPr id="1027" name="Rectangle: Rounded Corners 1026">
            <a:extLst>
              <a:ext uri="{FF2B5EF4-FFF2-40B4-BE49-F238E27FC236}">
                <a16:creationId xmlns:a16="http://schemas.microsoft.com/office/drawing/2014/main" id="{24D057B0-1864-1987-E06A-6BC4774BFA6A}"/>
              </a:ext>
              <a:ext uri="{C183D7F6-B498-43B3-948B-1728B52AA6E4}">
                <adec:decorative xmlns:adec="http://schemas.microsoft.com/office/drawing/2017/decorative" val="1"/>
              </a:ext>
            </a:extLst>
          </p:cNvPr>
          <p:cNvSpPr/>
          <p:nvPr/>
        </p:nvSpPr>
        <p:spPr>
          <a:xfrm>
            <a:off x="5658322" y="1082186"/>
            <a:ext cx="5950583" cy="1208329"/>
          </a:xfrm>
          <a:prstGeom prst="roundRect">
            <a:avLst>
              <a:gd name="adj" fmla="val 6362"/>
            </a:avLst>
          </a:prstGeom>
          <a:solidFill>
            <a:schemeClr val="bg1"/>
          </a:solidFill>
          <a:ln w="12700" cap="rnd">
            <a:solidFill>
              <a:srgbClr val="24242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49" rtl="0" eaLnBrk="1" fontAlgn="base" latinLnBrk="0" hangingPunct="1">
              <a:lnSpc>
                <a:spcPct val="100000"/>
              </a:lnSpc>
              <a:spcBef>
                <a:spcPts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Display" pitchFamily="2" charset="0"/>
              <a:ea typeface="+mn-ea"/>
              <a:cs typeface="+mn-cs"/>
            </a:endParaRPr>
          </a:p>
        </p:txBody>
      </p:sp>
      <p:sp>
        <p:nvSpPr>
          <p:cNvPr id="1029" name="TextBox 55">
            <a:extLst>
              <a:ext uri="{FF2B5EF4-FFF2-40B4-BE49-F238E27FC236}">
                <a16:creationId xmlns:a16="http://schemas.microsoft.com/office/drawing/2014/main" id="{DE5DC7E7-9705-1532-4593-6D4238978EE4}"/>
              </a:ext>
              <a:ext uri="{C183D7F6-B498-43B3-948B-1728B52AA6E4}">
                <adec:decorative xmlns:adec="http://schemas.microsoft.com/office/drawing/2017/decorative" val="1"/>
              </a:ext>
            </a:extLst>
          </p:cNvPr>
          <p:cNvSpPr txBox="1"/>
          <p:nvPr/>
        </p:nvSpPr>
        <p:spPr>
          <a:xfrm>
            <a:off x="7459993" y="1168226"/>
            <a:ext cx="2168373"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400" b="1" i="0" u="none" strike="noStrike" kern="1200" cap="none" spc="0" normalizeH="0" baseline="0" noProof="0" dirty="0">
                <a:ln w="3175">
                  <a:noFill/>
                </a:ln>
                <a:effectLst/>
                <a:uLnTx/>
                <a:uFillTx/>
                <a:latin typeface="Segoe UI" panose="020B0502040204020203" pitchFamily="34" charset="0"/>
                <a:cs typeface="Segoe UI" panose="020B0502040204020203" pitchFamily="34" charset="0"/>
              </a:rPr>
              <a:t>Traditional API Gateway</a:t>
            </a:r>
          </a:p>
        </p:txBody>
      </p:sp>
      <p:pic>
        <p:nvPicPr>
          <p:cNvPr id="56" name="Picture 55">
            <a:extLst>
              <a:ext uri="{FF2B5EF4-FFF2-40B4-BE49-F238E27FC236}">
                <a16:creationId xmlns:a16="http://schemas.microsoft.com/office/drawing/2014/main" id="{E2E8E3F2-288B-2F69-A2C2-B2BF1C6607D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850" y="1482155"/>
            <a:ext cx="369375" cy="417816"/>
          </a:xfrm>
          <a:prstGeom prst="rect">
            <a:avLst/>
          </a:prstGeom>
        </p:spPr>
      </p:pic>
      <p:sp>
        <p:nvSpPr>
          <p:cNvPr id="80" name="TextBox 55">
            <a:extLst>
              <a:ext uri="{FF2B5EF4-FFF2-40B4-BE49-F238E27FC236}">
                <a16:creationId xmlns:a16="http://schemas.microsoft.com/office/drawing/2014/main" id="{E9D7FA7F-E236-D12E-76B1-CA3D3E58871F}"/>
              </a:ext>
              <a:ext uri="{C183D7F6-B498-43B3-948B-1728B52AA6E4}">
                <adec:decorative xmlns:adec="http://schemas.microsoft.com/office/drawing/2017/decorative" val="1"/>
              </a:ext>
            </a:extLst>
          </p:cNvPr>
          <p:cNvSpPr txBox="1"/>
          <p:nvPr/>
        </p:nvSpPr>
        <p:spPr>
          <a:xfrm>
            <a:off x="5841474" y="1954804"/>
            <a:ext cx="119612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REST</a:t>
            </a:r>
          </a:p>
        </p:txBody>
      </p:sp>
      <p:pic>
        <p:nvPicPr>
          <p:cNvPr id="1026" name="Picture 2">
            <a:extLst>
              <a:ext uri="{FF2B5EF4-FFF2-40B4-BE49-F238E27FC236}">
                <a16:creationId xmlns:a16="http://schemas.microsoft.com/office/drawing/2014/main" id="{6C6B483B-DED2-C6C9-D839-95C52187C0D4}"/>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64638" y="1538876"/>
            <a:ext cx="304374" cy="304374"/>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55">
            <a:extLst>
              <a:ext uri="{FF2B5EF4-FFF2-40B4-BE49-F238E27FC236}">
                <a16:creationId xmlns:a16="http://schemas.microsoft.com/office/drawing/2014/main" id="{6B6F271B-7FB0-0B50-071C-AC1B0652E105}"/>
              </a:ext>
              <a:ext uri="{C183D7F6-B498-43B3-948B-1728B52AA6E4}">
                <adec:decorative xmlns:adec="http://schemas.microsoft.com/office/drawing/2017/decorative" val="1"/>
              </a:ext>
            </a:extLst>
          </p:cNvPr>
          <p:cNvSpPr txBox="1"/>
          <p:nvPr/>
        </p:nvSpPr>
        <p:spPr>
          <a:xfrm>
            <a:off x="7239770" y="1954804"/>
            <a:ext cx="1154111" cy="184666"/>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chemeClr val="tx1"/>
                </a:solidFill>
              </a:rPr>
              <a:t>GraphQL</a:t>
            </a:r>
            <a:endParaRPr lang="en-US" dirty="0">
              <a:solidFill>
                <a:schemeClr val="tx1"/>
              </a:solidFill>
            </a:endParaRPr>
          </a:p>
        </p:txBody>
      </p:sp>
      <p:pic>
        <p:nvPicPr>
          <p:cNvPr id="1030" name="Picture 6">
            <a:extLst>
              <a:ext uri="{FF2B5EF4-FFF2-40B4-BE49-F238E27FC236}">
                <a16:creationId xmlns:a16="http://schemas.microsoft.com/office/drawing/2014/main" id="{C4DAD802-440A-5864-95C1-1442AD0061F4}"/>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007763" y="1589947"/>
            <a:ext cx="338235" cy="338235"/>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55">
            <a:extLst>
              <a:ext uri="{FF2B5EF4-FFF2-40B4-BE49-F238E27FC236}">
                <a16:creationId xmlns:a16="http://schemas.microsoft.com/office/drawing/2014/main" id="{424845E2-5AF3-A441-5DA2-C3BB574054C2}"/>
              </a:ext>
              <a:ext uri="{C183D7F6-B498-43B3-948B-1728B52AA6E4}">
                <adec:decorative xmlns:adec="http://schemas.microsoft.com/office/drawing/2017/decorative" val="1"/>
              </a:ext>
            </a:extLst>
          </p:cNvPr>
          <p:cNvSpPr txBox="1"/>
          <p:nvPr/>
        </p:nvSpPr>
        <p:spPr>
          <a:xfrm>
            <a:off x="8780880" y="2020579"/>
            <a:ext cx="792000" cy="184666"/>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WebSocket</a:t>
            </a:r>
          </a:p>
        </p:txBody>
      </p:sp>
      <p:pic>
        <p:nvPicPr>
          <p:cNvPr id="1032" name="Picture 8">
            <a:extLst>
              <a:ext uri="{FF2B5EF4-FFF2-40B4-BE49-F238E27FC236}">
                <a16:creationId xmlns:a16="http://schemas.microsoft.com/office/drawing/2014/main" id="{B2AE9B55-5FAD-AF44-9E20-73D4E2BB3FC6}"/>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212925" y="1417821"/>
            <a:ext cx="682487" cy="682487"/>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55">
            <a:extLst>
              <a:ext uri="{FF2B5EF4-FFF2-40B4-BE49-F238E27FC236}">
                <a16:creationId xmlns:a16="http://schemas.microsoft.com/office/drawing/2014/main" id="{DCD2DF8C-036E-C27C-874B-9BF5D70B0811}"/>
              </a:ext>
              <a:ext uri="{C183D7F6-B498-43B3-948B-1728B52AA6E4}">
                <adec:decorative xmlns:adec="http://schemas.microsoft.com/office/drawing/2017/decorative" val="1"/>
              </a:ext>
            </a:extLst>
          </p:cNvPr>
          <p:cNvSpPr txBox="1"/>
          <p:nvPr/>
        </p:nvSpPr>
        <p:spPr>
          <a:xfrm>
            <a:off x="10158168" y="2020579"/>
            <a:ext cx="792000" cy="184666"/>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chemeClr val="tx1"/>
                </a:solidFill>
              </a:rPr>
              <a:t>gRPC</a:t>
            </a:r>
            <a:endParaRPr lang="en-US" dirty="0">
              <a:solidFill>
                <a:schemeClr val="tx1"/>
              </a:solidFill>
            </a:endParaRPr>
          </a:p>
        </p:txBody>
      </p:sp>
      <p:sp>
        <p:nvSpPr>
          <p:cNvPr id="105" name="Rectangle: Rounded Corners 104">
            <a:extLst>
              <a:ext uri="{FF2B5EF4-FFF2-40B4-BE49-F238E27FC236}">
                <a16:creationId xmlns:a16="http://schemas.microsoft.com/office/drawing/2014/main" id="{995DD2EF-0FE5-81D1-742D-23D10DF91F17}"/>
              </a:ext>
              <a:ext uri="{C183D7F6-B498-43B3-948B-1728B52AA6E4}">
                <adec:decorative xmlns:adec="http://schemas.microsoft.com/office/drawing/2017/decorative" val="1"/>
              </a:ext>
            </a:extLst>
          </p:cNvPr>
          <p:cNvSpPr/>
          <p:nvPr/>
        </p:nvSpPr>
        <p:spPr>
          <a:xfrm>
            <a:off x="5651059" y="2926349"/>
            <a:ext cx="5965109" cy="1388344"/>
          </a:xfrm>
          <a:prstGeom prst="roundRect">
            <a:avLst>
              <a:gd name="adj" fmla="val 6913"/>
            </a:avLst>
          </a:prstGeom>
          <a:solidFill>
            <a:schemeClr val="bg1"/>
          </a:solidFill>
          <a:ln w="12700" cap="rnd">
            <a:solidFill>
              <a:srgbClr val="24242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49" rtl="0" eaLnBrk="1" fontAlgn="base" latinLnBrk="0" hangingPunct="1">
              <a:lnSpc>
                <a:spcPct val="100000"/>
              </a:lnSpc>
              <a:spcBef>
                <a:spcPts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Display" pitchFamily="2" charset="0"/>
              <a:ea typeface="+mn-ea"/>
              <a:cs typeface="+mn-cs"/>
            </a:endParaRPr>
          </a:p>
        </p:txBody>
      </p:sp>
      <p:sp>
        <p:nvSpPr>
          <p:cNvPr id="110" name="TextBox 55">
            <a:extLst>
              <a:ext uri="{FF2B5EF4-FFF2-40B4-BE49-F238E27FC236}">
                <a16:creationId xmlns:a16="http://schemas.microsoft.com/office/drawing/2014/main" id="{6158C66C-BF90-6B91-F0EE-6D43A897EB95}"/>
              </a:ext>
              <a:ext uri="{C183D7F6-B498-43B3-948B-1728B52AA6E4}">
                <adec:decorative xmlns:adec="http://schemas.microsoft.com/office/drawing/2017/decorative" val="1"/>
              </a:ext>
            </a:extLst>
          </p:cNvPr>
          <p:cNvSpPr txBox="1"/>
          <p:nvPr/>
        </p:nvSpPr>
        <p:spPr>
          <a:xfrm>
            <a:off x="8700168" y="3730996"/>
            <a:ext cx="792000" cy="184666"/>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Open AI</a:t>
            </a:r>
          </a:p>
        </p:txBody>
      </p:sp>
      <p:sp>
        <p:nvSpPr>
          <p:cNvPr id="112" name="TextBox 55">
            <a:extLst>
              <a:ext uri="{FF2B5EF4-FFF2-40B4-BE49-F238E27FC236}">
                <a16:creationId xmlns:a16="http://schemas.microsoft.com/office/drawing/2014/main" id="{A4E19922-F9D8-72F8-A44F-685BE2EC564A}"/>
              </a:ext>
              <a:ext uri="{C183D7F6-B498-43B3-948B-1728B52AA6E4}">
                <adec:decorative xmlns:adec="http://schemas.microsoft.com/office/drawing/2017/decorative" val="1"/>
              </a:ext>
            </a:extLst>
          </p:cNvPr>
          <p:cNvSpPr txBox="1"/>
          <p:nvPr/>
        </p:nvSpPr>
        <p:spPr>
          <a:xfrm>
            <a:off x="7459993" y="3019597"/>
            <a:ext cx="2167128" cy="215444"/>
          </a:xfrm>
          <a:prstGeom prst="rect">
            <a:avLst/>
          </a:prstGeom>
          <a:noFill/>
        </p:spPr>
        <p:txBody>
          <a:bodyPr wrap="square" lIns="0" tIns="0" rIns="0" bIns="0" rtlCol="0" anchor="ctr">
            <a:spAutoFit/>
          </a:bodyPr>
          <a:lstStyle>
            <a:defPPr>
              <a:defRPr lang="en-US"/>
            </a:defPPr>
            <a:lvl1pPr marR="0" lvl="0" indent="0" algn="ctr" defTabSz="914437" fontAlgn="base">
              <a:lnSpc>
                <a:spcPct val="100000"/>
              </a:lnSpc>
              <a:spcBef>
                <a:spcPct val="0"/>
              </a:spcBef>
              <a:spcAft>
                <a:spcPct val="0"/>
              </a:spcAft>
              <a:buClrTx/>
              <a:buSzTx/>
              <a:buFontTx/>
              <a:buNone/>
              <a:tabLst>
                <a:tab pos="1487158" algn="l"/>
              </a:tabLst>
              <a:defRPr kumimoji="0" sz="1400" b="1" i="0" u="none" strike="noStrike" cap="none" spc="0" normalizeH="0" baseline="0">
                <a:ln w="3175">
                  <a:noFill/>
                </a:ln>
                <a:solidFill>
                  <a:schemeClr val="bg1"/>
                </a:solidFill>
                <a:effectLst/>
                <a:uLnTx/>
                <a:uFillTx/>
                <a:latin typeface="Segoe UI" panose="020B0502040204020203"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Models Gateway</a:t>
            </a:r>
          </a:p>
        </p:txBody>
      </p:sp>
      <p:sp>
        <p:nvSpPr>
          <p:cNvPr id="114" name="TextBox 55">
            <a:extLst>
              <a:ext uri="{FF2B5EF4-FFF2-40B4-BE49-F238E27FC236}">
                <a16:creationId xmlns:a16="http://schemas.microsoft.com/office/drawing/2014/main" id="{BD4F5E18-9A45-B365-2AFC-9CF324C1FD2F}"/>
              </a:ext>
              <a:ext uri="{C183D7F6-B498-43B3-948B-1728B52AA6E4}">
                <adec:decorative xmlns:adec="http://schemas.microsoft.com/office/drawing/2017/decorative" val="1"/>
              </a:ext>
            </a:extLst>
          </p:cNvPr>
          <p:cNvSpPr txBox="1"/>
          <p:nvPr/>
        </p:nvSpPr>
        <p:spPr>
          <a:xfrm>
            <a:off x="6894513" y="3730996"/>
            <a:ext cx="792000" cy="369332"/>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AWS Bedrock</a:t>
            </a:r>
          </a:p>
        </p:txBody>
      </p:sp>
      <p:sp>
        <p:nvSpPr>
          <p:cNvPr id="115" name="TextBox 55">
            <a:extLst>
              <a:ext uri="{FF2B5EF4-FFF2-40B4-BE49-F238E27FC236}">
                <a16:creationId xmlns:a16="http://schemas.microsoft.com/office/drawing/2014/main" id="{54FBE6BA-A0CF-E3C8-9F95-31871AB388E0}"/>
              </a:ext>
              <a:ext uri="{C183D7F6-B498-43B3-948B-1728B52AA6E4}">
                <adec:decorative xmlns:adec="http://schemas.microsoft.com/office/drawing/2017/decorative" val="1"/>
              </a:ext>
            </a:extLst>
          </p:cNvPr>
          <p:cNvSpPr txBox="1"/>
          <p:nvPr/>
        </p:nvSpPr>
        <p:spPr>
          <a:xfrm>
            <a:off x="9617950" y="3730996"/>
            <a:ext cx="792000" cy="184666"/>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Anthropic</a:t>
            </a:r>
          </a:p>
        </p:txBody>
      </p:sp>
      <p:sp>
        <p:nvSpPr>
          <p:cNvPr id="116" name="TextBox 55">
            <a:extLst>
              <a:ext uri="{FF2B5EF4-FFF2-40B4-BE49-F238E27FC236}">
                <a16:creationId xmlns:a16="http://schemas.microsoft.com/office/drawing/2014/main" id="{4958E1D9-70AA-697E-E87A-1F101974488C}"/>
              </a:ext>
              <a:ext uri="{C183D7F6-B498-43B3-948B-1728B52AA6E4}">
                <adec:decorative xmlns:adec="http://schemas.microsoft.com/office/drawing/2017/decorative" val="1"/>
              </a:ext>
            </a:extLst>
          </p:cNvPr>
          <p:cNvSpPr txBox="1"/>
          <p:nvPr/>
        </p:nvSpPr>
        <p:spPr>
          <a:xfrm>
            <a:off x="7811240" y="3730996"/>
            <a:ext cx="792000" cy="369332"/>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Google Vertex AI</a:t>
            </a:r>
          </a:p>
        </p:txBody>
      </p:sp>
      <p:sp>
        <p:nvSpPr>
          <p:cNvPr id="117" name="TextBox 55">
            <a:extLst>
              <a:ext uri="{FF2B5EF4-FFF2-40B4-BE49-F238E27FC236}">
                <a16:creationId xmlns:a16="http://schemas.microsoft.com/office/drawing/2014/main" id="{1D7E50A9-13C5-70A6-5B1C-1DF881870B9F}"/>
              </a:ext>
              <a:ext uri="{C183D7F6-B498-43B3-948B-1728B52AA6E4}">
                <adec:decorative xmlns:adec="http://schemas.microsoft.com/office/drawing/2017/decorative" val="1"/>
              </a:ext>
            </a:extLst>
          </p:cNvPr>
          <p:cNvSpPr txBox="1"/>
          <p:nvPr/>
        </p:nvSpPr>
        <p:spPr>
          <a:xfrm>
            <a:off x="10565242" y="3730996"/>
            <a:ext cx="792000" cy="184666"/>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Mistral</a:t>
            </a:r>
          </a:p>
        </p:txBody>
      </p:sp>
      <p:pic>
        <p:nvPicPr>
          <p:cNvPr id="118" name="Picture 4">
            <a:extLst>
              <a:ext uri="{FF2B5EF4-FFF2-40B4-BE49-F238E27FC236}">
                <a16:creationId xmlns:a16="http://schemas.microsoft.com/office/drawing/2014/main" id="{04AE5993-40B8-C842-83DD-BCD298B7EA51}"/>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722831" y="3418172"/>
            <a:ext cx="476822" cy="30516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49D5672-6794-D981-7369-42A8B5C14991}"/>
              </a:ext>
              <a:ext uri="{C183D7F6-B498-43B3-948B-1728B52AA6E4}">
                <adec:decorative xmlns:adec="http://schemas.microsoft.com/office/drawing/2017/decorative" val="1"/>
              </a:ext>
            </a:extLst>
          </p:cNvPr>
          <p:cNvPicPr>
            <a:picLocks noChangeAspect="1" noChangeArrowheads="1"/>
          </p:cNvPicPr>
          <p:nvPr/>
        </p:nvPicPr>
        <p:blipFill>
          <a:blip r:embed="rId9" cstate="print">
            <a:biLevel thresh="50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021728" y="3383008"/>
            <a:ext cx="357293" cy="357293"/>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a:extLst>
              <a:ext uri="{FF2B5EF4-FFF2-40B4-BE49-F238E27FC236}">
                <a16:creationId xmlns:a16="http://schemas.microsoft.com/office/drawing/2014/main" id="{65D1CB63-7976-7EBC-75C9-D8542AA64BD4}"/>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784585" y="3423099"/>
            <a:ext cx="377024" cy="26271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a:extLst>
              <a:ext uri="{FF2B5EF4-FFF2-40B4-BE49-F238E27FC236}">
                <a16:creationId xmlns:a16="http://schemas.microsoft.com/office/drawing/2014/main" id="{122A81D0-5490-66EE-A529-0EC2106D9A99}"/>
              </a:ext>
              <a:ext uri="{C183D7F6-B498-43B3-948B-1728B52AA6E4}">
                <adec:decorative xmlns:adec="http://schemas.microsoft.com/office/drawing/2017/decorative" val="1"/>
              </a:ext>
            </a:extLst>
          </p:cNvPr>
          <p:cNvPicPr>
            <a:picLocks noChangeAspect="1" noChangeArrowheads="1"/>
          </p:cNvPicPr>
          <p:nvPr/>
        </p:nvPicPr>
        <p:blipFill>
          <a:blip r:embed="rId12" cstate="print">
            <a:biLevel thresh="25000"/>
            <a:extLst>
              <a:ext uri="{28A0092B-C50C-407E-A947-70E740481C1C}">
                <a14:useLocalDpi xmlns:a14="http://schemas.microsoft.com/office/drawing/2010/main"/>
              </a:ext>
            </a:extLst>
          </a:blip>
          <a:srcRect/>
          <a:stretch>
            <a:fillRect/>
          </a:stretch>
        </p:blipFill>
        <p:spPr bwMode="auto">
          <a:xfrm>
            <a:off x="7137334" y="3396741"/>
            <a:ext cx="323170" cy="325695"/>
          </a:xfrm>
          <a:prstGeom prst="rect">
            <a:avLst/>
          </a:prstGeom>
          <a:noFill/>
          <a:extLst>
            <a:ext uri="{909E8E84-426E-40DD-AFC4-6F175D3DCCD1}">
              <a14:hiddenFill xmlns:a14="http://schemas.microsoft.com/office/drawing/2010/main">
                <a:solidFill>
                  <a:srgbClr val="FFFFFF"/>
                </a:solidFill>
              </a14:hiddenFill>
            </a:ext>
          </a:extLst>
        </p:spPr>
      </p:pic>
      <p:sp>
        <p:nvSpPr>
          <p:cNvPr id="1071" name="TextBox 55">
            <a:extLst>
              <a:ext uri="{FF2B5EF4-FFF2-40B4-BE49-F238E27FC236}">
                <a16:creationId xmlns:a16="http://schemas.microsoft.com/office/drawing/2014/main" id="{FFD78F77-1F9B-2BAC-01A9-D012D91EDFFD}"/>
              </a:ext>
              <a:ext uri="{C183D7F6-B498-43B3-948B-1728B52AA6E4}">
                <adec:decorative xmlns:adec="http://schemas.microsoft.com/office/drawing/2017/decorative" val="1"/>
              </a:ext>
            </a:extLst>
          </p:cNvPr>
          <p:cNvSpPr txBox="1"/>
          <p:nvPr/>
        </p:nvSpPr>
        <p:spPr>
          <a:xfrm>
            <a:off x="6025547" y="3730996"/>
            <a:ext cx="792000" cy="369332"/>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Microsoft Foundry</a:t>
            </a:r>
          </a:p>
        </p:txBody>
      </p:sp>
      <p:sp>
        <p:nvSpPr>
          <p:cNvPr id="3" name="Text Placeholder 2">
            <a:extLst>
              <a:ext uri="{FF2B5EF4-FFF2-40B4-BE49-F238E27FC236}">
                <a16:creationId xmlns:a16="http://schemas.microsoft.com/office/drawing/2014/main" id="{FCAFF946-9D9B-0AF3-A3B9-2883402D4660}"/>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API Management is a unified gateway </a:t>
            </a:r>
          </a:p>
        </p:txBody>
      </p:sp>
      <p:sp>
        <p:nvSpPr>
          <p:cNvPr id="36" name="TextBox 35">
            <a:extLst>
              <a:ext uri="{FF2B5EF4-FFF2-40B4-BE49-F238E27FC236}">
                <a16:creationId xmlns:a16="http://schemas.microsoft.com/office/drawing/2014/main" id="{40092DCC-3495-855F-F130-DDB6665FCF55}"/>
              </a:ext>
            </a:extLst>
          </p:cNvPr>
          <p:cNvSpPr txBox="1"/>
          <p:nvPr/>
        </p:nvSpPr>
        <p:spPr>
          <a:xfrm>
            <a:off x="1438568" y="3315105"/>
            <a:ext cx="2589300" cy="819268"/>
          </a:xfrm>
          <a:prstGeom prst="rect">
            <a:avLst/>
          </a:prstGeom>
          <a:noFill/>
        </p:spPr>
        <p:txBody>
          <a:bodyPr wrap="square" lIns="0" tIns="0" rIns="0" bIns="0" rtlCol="0" anchor="ctr">
            <a:noAutofit/>
          </a:bodyPr>
          <a:lstStyle/>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ysClr val="windowText" lastClr="000000"/>
                </a:solidFill>
                <a:effectLst/>
                <a:uLnTx/>
                <a:uFillTx/>
                <a:latin typeface="Segoe UI Variable Display Semib" pitchFamily="2" charset="0"/>
                <a:ea typeface="+mn-ea"/>
                <a:cs typeface="Segoe UI" pitchFamily="34" charset="0"/>
              </a:rPr>
              <a:t>API Management </a:t>
            </a:r>
          </a:p>
        </p:txBody>
      </p:sp>
      <p:pic>
        <p:nvPicPr>
          <p:cNvPr id="38" name="Picture 4">
            <a:extLst>
              <a:ext uri="{FF2B5EF4-FFF2-40B4-BE49-F238E27FC236}">
                <a16:creationId xmlns:a16="http://schemas.microsoft.com/office/drawing/2014/main" id="{6EF92ABD-CEDF-B74F-8938-FA1A49318795}"/>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824055" y="2879641"/>
            <a:ext cx="635294" cy="63529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ECC452B-441D-7EA6-7DFD-BE415C6C6756}"/>
              </a:ext>
              <a:ext uri="{C183D7F6-B498-43B3-948B-1728B52AA6E4}">
                <adec:decorative xmlns:adec="http://schemas.microsoft.com/office/drawing/2017/decorative" val="1"/>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062217" y="2884570"/>
            <a:ext cx="625435" cy="625435"/>
          </a:xfrm>
          <a:prstGeom prst="rect">
            <a:avLst/>
          </a:prstGeom>
        </p:spPr>
      </p:pic>
      <p:sp>
        <p:nvSpPr>
          <p:cNvPr id="43" name="TextBox 42">
            <a:extLst>
              <a:ext uri="{FF2B5EF4-FFF2-40B4-BE49-F238E27FC236}">
                <a16:creationId xmlns:a16="http://schemas.microsoft.com/office/drawing/2014/main" id="{1AF79D00-F407-F929-C716-EFCEEE3A9144}"/>
              </a:ext>
            </a:extLst>
          </p:cNvPr>
          <p:cNvSpPr txBox="1"/>
          <p:nvPr/>
        </p:nvSpPr>
        <p:spPr>
          <a:xfrm>
            <a:off x="5658176" y="2396370"/>
            <a:ext cx="5965109" cy="424123"/>
          </a:xfrm>
          <a:prstGeom prst="roundRect">
            <a:avLst>
              <a:gd name="adj" fmla="val 18365"/>
            </a:avLst>
          </a:prstGeom>
          <a:solidFill>
            <a:srgbClr val="41AFA1"/>
          </a:solidFill>
        </p:spPr>
        <p:txBody>
          <a:bodyPr wrap="none" lIns="0" tIns="0" rIns="0" bIns="0" rtlCol="0" anchor="ctr">
            <a:noAutofit/>
          </a:bodyPr>
          <a:lstStyle>
            <a:defPPr>
              <a:defRPr lang="en-US"/>
            </a:defPPr>
            <a:lvl1pPr algn="ctr" defTabSz="914437" fontAlgn="base">
              <a:spcBef>
                <a:spcPct val="0"/>
              </a:spcBef>
              <a:spcAft>
                <a:spcPct val="0"/>
              </a:spcAft>
              <a:tabLst>
                <a:tab pos="1487158" algn="l"/>
              </a:tabLst>
              <a:defRPr sz="1600">
                <a:ln w="3175">
                  <a:noFill/>
                </a:ln>
                <a:gradFill>
                  <a:gsLst>
                    <a:gs pos="53147">
                      <a:srgbClr val="FFFFFF"/>
                    </a:gs>
                    <a:gs pos="28000">
                      <a:srgbClr val="FFFFFF"/>
                    </a:gs>
                  </a:gsLst>
                  <a:path path="circle">
                    <a:fillToRect l="100000" b="100000"/>
                  </a:path>
                </a:gradFill>
                <a:latin typeface="Segoe UI Variable Display Semibold"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GB" sz="1600" b="1" i="0" u="none" strike="noStrike" kern="1200" cap="none" spc="0" normalizeH="0" baseline="0" noProof="0" dirty="0">
                <a:ln w="3175">
                  <a:noFill/>
                </a:ln>
                <a:solidFill>
                  <a:schemeClr val="bg1"/>
                </a:solidFill>
                <a:effectLst/>
                <a:uLnTx/>
                <a:uFillTx/>
                <a:latin typeface="Segoe UI" panose="020B0502040204020203" pitchFamily="34" charset="0"/>
              </a:rPr>
              <a:t>AI Gateway</a:t>
            </a:r>
          </a:p>
        </p:txBody>
      </p:sp>
      <p:sp>
        <p:nvSpPr>
          <p:cNvPr id="89" name="Rectangle: Rounded Corners 88">
            <a:extLst>
              <a:ext uri="{FF2B5EF4-FFF2-40B4-BE49-F238E27FC236}">
                <a16:creationId xmlns:a16="http://schemas.microsoft.com/office/drawing/2014/main" id="{6FD15217-1EE7-0109-D608-F005E8148409}"/>
              </a:ext>
              <a:ext uri="{C183D7F6-B498-43B3-948B-1728B52AA6E4}">
                <adec:decorative xmlns:adec="http://schemas.microsoft.com/office/drawing/2017/decorative" val="1"/>
              </a:ext>
            </a:extLst>
          </p:cNvPr>
          <p:cNvSpPr/>
          <p:nvPr/>
        </p:nvSpPr>
        <p:spPr>
          <a:xfrm>
            <a:off x="5629951" y="4436460"/>
            <a:ext cx="2916000" cy="1335309"/>
          </a:xfrm>
          <a:prstGeom prst="roundRect">
            <a:avLst>
              <a:gd name="adj" fmla="val 9669"/>
            </a:avLst>
          </a:prstGeom>
          <a:solidFill>
            <a:schemeClr val="bg1"/>
          </a:solidFill>
          <a:ln w="12700" cap="rnd">
            <a:solidFill>
              <a:srgbClr val="24242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49" rtl="0" eaLnBrk="1" fontAlgn="base" latinLnBrk="0" hangingPunct="1">
              <a:lnSpc>
                <a:spcPct val="100000"/>
              </a:lnSpc>
              <a:spcBef>
                <a:spcPts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Display" pitchFamily="2" charset="0"/>
              <a:ea typeface="+mn-ea"/>
              <a:cs typeface="+mn-cs"/>
            </a:endParaRPr>
          </a:p>
        </p:txBody>
      </p:sp>
      <p:pic>
        <p:nvPicPr>
          <p:cNvPr id="68" name="Picture 2">
            <a:extLst>
              <a:ext uri="{FF2B5EF4-FFF2-40B4-BE49-F238E27FC236}">
                <a16:creationId xmlns:a16="http://schemas.microsoft.com/office/drawing/2014/main" id="{EB512AC4-44AE-7533-4F10-B24FF8082DEE}"/>
              </a:ext>
              <a:ext uri="{C183D7F6-B498-43B3-948B-1728B52AA6E4}">
                <adec:decorative xmlns:adec="http://schemas.microsoft.com/office/drawing/2017/decorative" val="1"/>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353894" y="4892345"/>
            <a:ext cx="349798" cy="33729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a:extLst>
              <a:ext uri="{FF2B5EF4-FFF2-40B4-BE49-F238E27FC236}">
                <a16:creationId xmlns:a16="http://schemas.microsoft.com/office/drawing/2014/main" id="{32ED4CC9-5314-CA49-5FD9-125EFAC38677}"/>
              </a:ext>
              <a:ext uri="{C183D7F6-B498-43B3-948B-1728B52AA6E4}">
                <adec:decorative xmlns:adec="http://schemas.microsoft.com/office/drawing/2017/decorative" val="1"/>
              </a:ext>
            </a:extLst>
          </p:cNvPr>
          <p:cNvPicPr>
            <a:picLocks noChangeAspect="1" noChangeArrowheads="1"/>
          </p:cNvPicPr>
          <p:nvPr/>
        </p:nvPicPr>
        <p:blipFill>
          <a:blip r:embed="rId16" cstate="print">
            <a:biLevel thresh="75000"/>
            <a:extLst>
              <a:ext uri="{BEBA8EAE-BF5A-486C-A8C5-ECC9F3942E4B}">
                <a14:imgProps xmlns:a14="http://schemas.microsoft.com/office/drawing/2010/main">
                  <a14:imgLayer r:embed="rId17">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505277" y="4926745"/>
            <a:ext cx="278449" cy="268491"/>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55">
            <a:extLst>
              <a:ext uri="{FF2B5EF4-FFF2-40B4-BE49-F238E27FC236}">
                <a16:creationId xmlns:a16="http://schemas.microsoft.com/office/drawing/2014/main" id="{09F259C4-B9DD-53E7-4BEB-746C761B8503}"/>
              </a:ext>
              <a:ext uri="{C183D7F6-B498-43B3-948B-1728B52AA6E4}">
                <adec:decorative xmlns:adec="http://schemas.microsoft.com/office/drawing/2017/decorative" val="1"/>
              </a:ext>
            </a:extLst>
          </p:cNvPr>
          <p:cNvSpPr txBox="1"/>
          <p:nvPr/>
        </p:nvSpPr>
        <p:spPr>
          <a:xfrm>
            <a:off x="6288547" y="5262084"/>
            <a:ext cx="711909" cy="184666"/>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MCP</a:t>
            </a:r>
          </a:p>
        </p:txBody>
      </p:sp>
      <p:sp>
        <p:nvSpPr>
          <p:cNvPr id="95" name="TextBox 55">
            <a:extLst>
              <a:ext uri="{FF2B5EF4-FFF2-40B4-BE49-F238E27FC236}">
                <a16:creationId xmlns:a16="http://schemas.microsoft.com/office/drawing/2014/main" id="{5DF403D8-2CAE-6102-8441-0239AC156BD3}"/>
              </a:ext>
              <a:ext uri="{C183D7F6-B498-43B3-948B-1728B52AA6E4}">
                <adec:decorative xmlns:adec="http://schemas.microsoft.com/office/drawing/2017/decorative" val="1"/>
              </a:ext>
            </a:extLst>
          </p:cNvPr>
          <p:cNvSpPr txBox="1"/>
          <p:nvPr/>
        </p:nvSpPr>
        <p:spPr>
          <a:xfrm>
            <a:off x="7172839" y="5262084"/>
            <a:ext cx="711909" cy="184666"/>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chemeClr val="tx1"/>
                </a:solidFill>
              </a:rPr>
              <a:t>OpenAPI</a:t>
            </a:r>
            <a:endParaRPr lang="en-US" dirty="0">
              <a:solidFill>
                <a:schemeClr val="tx1"/>
              </a:solidFill>
            </a:endParaRPr>
          </a:p>
        </p:txBody>
      </p:sp>
      <p:sp>
        <p:nvSpPr>
          <p:cNvPr id="104" name="TextBox 55">
            <a:extLst>
              <a:ext uri="{FF2B5EF4-FFF2-40B4-BE49-F238E27FC236}">
                <a16:creationId xmlns:a16="http://schemas.microsoft.com/office/drawing/2014/main" id="{62DB2675-EC28-46F6-32E8-F5A83E9B526A}"/>
              </a:ext>
              <a:ext uri="{C183D7F6-B498-43B3-948B-1728B52AA6E4}">
                <adec:decorative xmlns:adec="http://schemas.microsoft.com/office/drawing/2017/decorative" val="1"/>
              </a:ext>
            </a:extLst>
          </p:cNvPr>
          <p:cNvSpPr txBox="1"/>
          <p:nvPr/>
        </p:nvSpPr>
        <p:spPr>
          <a:xfrm>
            <a:off x="6459096" y="4471280"/>
            <a:ext cx="1257709"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lang="en-US" sz="1400" b="1" dirty="0">
                <a:ln w="3175">
                  <a:noFill/>
                </a:ln>
                <a:latin typeface="Segoe UI" panose="020B0502040204020203" pitchFamily="34" charset="0"/>
                <a:cs typeface="Segoe UI" panose="020B0502040204020203" pitchFamily="34" charset="0"/>
              </a:rPr>
              <a:t>Tools Gateway</a:t>
            </a:r>
          </a:p>
        </p:txBody>
      </p:sp>
      <p:sp>
        <p:nvSpPr>
          <p:cNvPr id="121" name="Rectangle: Rounded Corners 120">
            <a:extLst>
              <a:ext uri="{FF2B5EF4-FFF2-40B4-BE49-F238E27FC236}">
                <a16:creationId xmlns:a16="http://schemas.microsoft.com/office/drawing/2014/main" id="{5CF536CF-5032-692E-5860-1DFE00B5A58E}"/>
              </a:ext>
              <a:ext uri="{C183D7F6-B498-43B3-948B-1728B52AA6E4}">
                <adec:decorative xmlns:adec="http://schemas.microsoft.com/office/drawing/2017/decorative" val="1"/>
              </a:ext>
            </a:extLst>
          </p:cNvPr>
          <p:cNvSpPr/>
          <p:nvPr/>
        </p:nvSpPr>
        <p:spPr>
          <a:xfrm>
            <a:off x="8700168" y="4436460"/>
            <a:ext cx="2916000" cy="1335309"/>
          </a:xfrm>
          <a:prstGeom prst="roundRect">
            <a:avLst>
              <a:gd name="adj" fmla="val 9669"/>
            </a:avLst>
          </a:prstGeom>
          <a:solidFill>
            <a:schemeClr val="bg1"/>
          </a:solidFill>
          <a:ln w="12700" cap="rnd">
            <a:solidFill>
              <a:srgbClr val="24242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49" rtl="0" eaLnBrk="1" fontAlgn="base" latinLnBrk="0" hangingPunct="1">
              <a:lnSpc>
                <a:spcPct val="100000"/>
              </a:lnSpc>
              <a:spcBef>
                <a:spcPts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Display" pitchFamily="2" charset="0"/>
              <a:ea typeface="+mn-ea"/>
              <a:cs typeface="+mn-cs"/>
            </a:endParaRPr>
          </a:p>
        </p:txBody>
      </p:sp>
      <p:sp>
        <p:nvSpPr>
          <p:cNvPr id="123" name="TextBox 55">
            <a:extLst>
              <a:ext uri="{FF2B5EF4-FFF2-40B4-BE49-F238E27FC236}">
                <a16:creationId xmlns:a16="http://schemas.microsoft.com/office/drawing/2014/main" id="{AEC3DD8B-8CC2-B6CF-D400-01E01AECAE0B}"/>
              </a:ext>
              <a:ext uri="{C183D7F6-B498-43B3-948B-1728B52AA6E4}">
                <adec:decorative xmlns:adec="http://schemas.microsoft.com/office/drawing/2017/decorative" val="1"/>
              </a:ext>
            </a:extLst>
          </p:cNvPr>
          <p:cNvSpPr txBox="1"/>
          <p:nvPr/>
        </p:nvSpPr>
        <p:spPr>
          <a:xfrm>
            <a:off x="9975000" y="5300718"/>
            <a:ext cx="1376475" cy="184666"/>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REST or other HTTP</a:t>
            </a:r>
          </a:p>
        </p:txBody>
      </p:sp>
      <p:sp>
        <p:nvSpPr>
          <p:cNvPr id="125" name="TextBox 55">
            <a:extLst>
              <a:ext uri="{FF2B5EF4-FFF2-40B4-BE49-F238E27FC236}">
                <a16:creationId xmlns:a16="http://schemas.microsoft.com/office/drawing/2014/main" id="{F926B423-7CD3-FF60-9A1D-DEC66CE61B4B}"/>
              </a:ext>
              <a:ext uri="{C183D7F6-B498-43B3-948B-1728B52AA6E4}">
                <adec:decorative xmlns:adec="http://schemas.microsoft.com/office/drawing/2017/decorative" val="1"/>
              </a:ext>
            </a:extLst>
          </p:cNvPr>
          <p:cNvSpPr txBox="1"/>
          <p:nvPr/>
        </p:nvSpPr>
        <p:spPr>
          <a:xfrm>
            <a:off x="9463222" y="4471416"/>
            <a:ext cx="1389891"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lang="en-US" sz="1400" b="1" dirty="0">
                <a:ln w="3175">
                  <a:noFill/>
                </a:ln>
                <a:latin typeface="Segoe UI" panose="020B0502040204020203" pitchFamily="34" charset="0"/>
                <a:cs typeface="Segoe UI" panose="020B0502040204020203" pitchFamily="34" charset="0"/>
              </a:rPr>
              <a:t>Agents Gateway</a:t>
            </a:r>
          </a:p>
        </p:txBody>
      </p:sp>
      <p:cxnSp>
        <p:nvCxnSpPr>
          <p:cNvPr id="1105" name="Connector: Elbow 1104">
            <a:extLst>
              <a:ext uri="{FF2B5EF4-FFF2-40B4-BE49-F238E27FC236}">
                <a16:creationId xmlns:a16="http://schemas.microsoft.com/office/drawing/2014/main" id="{E19646D4-F6D2-70D8-BC11-8BF6049E2D78}"/>
              </a:ext>
              <a:ext uri="{C183D7F6-B498-43B3-948B-1728B52AA6E4}">
                <adec:decorative xmlns:adec="http://schemas.microsoft.com/office/drawing/2017/decorative" val="1"/>
              </a:ext>
            </a:extLst>
          </p:cNvPr>
          <p:cNvCxnSpPr>
            <a:cxnSpLocks/>
            <a:endCxn id="1027" idx="1"/>
          </p:cNvCxnSpPr>
          <p:nvPr/>
        </p:nvCxnSpPr>
        <p:spPr>
          <a:xfrm flipV="1">
            <a:off x="4462460" y="1686351"/>
            <a:ext cx="1195862" cy="1563183"/>
          </a:xfrm>
          <a:prstGeom prst="bentConnector3">
            <a:avLst>
              <a:gd name="adj1" fmla="val 50000"/>
            </a:avLst>
          </a:prstGeom>
          <a:ln w="12700" cap="rnd">
            <a:solidFill>
              <a:schemeClr val="tx1"/>
            </a:solidFill>
            <a:headEnd type="none" w="lg" len="sm"/>
            <a:tailEnd type="arrow" w="med" len="sm"/>
          </a:ln>
        </p:spPr>
        <p:style>
          <a:lnRef idx="1">
            <a:schemeClr val="accent1"/>
          </a:lnRef>
          <a:fillRef idx="0">
            <a:schemeClr val="accent1"/>
          </a:fillRef>
          <a:effectRef idx="0">
            <a:schemeClr val="accent1"/>
          </a:effectRef>
          <a:fontRef idx="minor">
            <a:schemeClr val="tx1"/>
          </a:fontRef>
        </p:style>
      </p:cxnSp>
      <p:sp>
        <p:nvSpPr>
          <p:cNvPr id="47" name="Circle: Hollow 46" descr="AKS and key pillars">
            <a:extLst>
              <a:ext uri="{FF2B5EF4-FFF2-40B4-BE49-F238E27FC236}">
                <a16:creationId xmlns:a16="http://schemas.microsoft.com/office/drawing/2014/main" id="{00767E8A-F5E1-79A0-E5CC-BE14C9362261}"/>
              </a:ext>
              <a:ext uri="{C183D7F6-B498-43B3-948B-1728B52AA6E4}">
                <adec:decorative xmlns:adec="http://schemas.microsoft.com/office/drawing/2017/decorative" val="0"/>
              </a:ext>
            </a:extLst>
          </p:cNvPr>
          <p:cNvSpPr/>
          <p:nvPr/>
        </p:nvSpPr>
        <p:spPr bwMode="auto">
          <a:xfrm rot="16200000">
            <a:off x="983045" y="1753152"/>
            <a:ext cx="3529456" cy="3529453"/>
          </a:xfrm>
          <a:prstGeom prst="donut">
            <a:avLst>
              <a:gd name="adj" fmla="val 2036"/>
            </a:avLst>
          </a:prstGeom>
          <a:solidFill>
            <a:srgbClr val="0078D4"/>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14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Variable Display Semibold" pitchFamily="2" charset="0"/>
              <a:ea typeface="+mn-ea"/>
              <a:cs typeface="Segoe Sans Text Light" pitchFamily="2" charset="0"/>
            </a:endParaRPr>
          </a:p>
        </p:txBody>
      </p:sp>
      <p:grpSp>
        <p:nvGrpSpPr>
          <p:cNvPr id="48" name="Group 47" descr="Circular API Management lifecycle with seven steps: Design, Develop, Secure, Publish, Scale, Monitor, Analyze.">
            <a:extLst>
              <a:ext uri="{FF2B5EF4-FFF2-40B4-BE49-F238E27FC236}">
                <a16:creationId xmlns:a16="http://schemas.microsoft.com/office/drawing/2014/main" id="{593642BF-18CA-D8F1-333C-77C6E9656C72}"/>
              </a:ext>
            </a:extLst>
          </p:cNvPr>
          <p:cNvGrpSpPr/>
          <p:nvPr/>
        </p:nvGrpSpPr>
        <p:grpSpPr>
          <a:xfrm>
            <a:off x="592807" y="1352083"/>
            <a:ext cx="4313074" cy="4202281"/>
            <a:chOff x="548562" y="1990229"/>
            <a:chExt cx="4313074" cy="4202281"/>
          </a:xfrm>
          <a:gradFill>
            <a:gsLst>
              <a:gs pos="55000">
                <a:srgbClr val="0A6BBA"/>
              </a:gs>
              <a:gs pos="90000">
                <a:srgbClr val="318581"/>
              </a:gs>
              <a:gs pos="10000">
                <a:srgbClr val="F65567"/>
              </a:gs>
              <a:gs pos="35000">
                <a:srgbClr val="7656AD"/>
              </a:gs>
            </a:gsLst>
            <a:lin ang="13500000" scaled="0"/>
          </a:gradFill>
        </p:grpSpPr>
        <p:sp>
          <p:nvSpPr>
            <p:cNvPr id="49" name="Oval 48">
              <a:extLst>
                <a:ext uri="{FF2B5EF4-FFF2-40B4-BE49-F238E27FC236}">
                  <a16:creationId xmlns:a16="http://schemas.microsoft.com/office/drawing/2014/main" id="{E33C06AE-F4F2-99E1-8528-397E4D2E2940}"/>
                </a:ext>
                <a:ext uri="{C183D7F6-B498-43B3-948B-1728B52AA6E4}">
                  <adec:decorative xmlns:adec="http://schemas.microsoft.com/office/drawing/2017/decorative" val="1"/>
                </a:ext>
              </a:extLst>
            </p:cNvPr>
            <p:cNvSpPr/>
            <p:nvPr/>
          </p:nvSpPr>
          <p:spPr bwMode="auto">
            <a:xfrm>
              <a:off x="2285914" y="1990229"/>
              <a:ext cx="828854" cy="828854"/>
            </a:xfrm>
            <a:prstGeom prst="ellipse">
              <a:avLst/>
            </a:prstGeom>
            <a:solidFill>
              <a:srgbClr val="41AFA1"/>
            </a:solidFill>
            <a:ln w="63897" cap="flat">
              <a:noFill/>
              <a:prstDash val="solid"/>
              <a:miter/>
            </a:ln>
            <a:effectLst>
              <a:outerShdw blurRad="63500" dist="63500" dir="2400000" algn="tl" rotWithShape="0">
                <a:srgbClr val="000000">
                  <a:alpha val="10000"/>
                </a:srgbClr>
              </a:outerShdw>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400" dirty="0">
                  <a:solidFill>
                    <a:srgbClr val="FFFFFF"/>
                  </a:solidFill>
                  <a:latin typeface="Segoe UI Semibold" panose="020B0702040204020203" pitchFamily="34" charset="0"/>
                  <a:cs typeface="Segoe UI Semibold" panose="020B0702040204020203" pitchFamily="34" charset="0"/>
                </a:rPr>
                <a:t>Design</a:t>
              </a:r>
            </a:p>
          </p:txBody>
        </p:sp>
        <p:sp>
          <p:nvSpPr>
            <p:cNvPr id="50" name="Oval 49">
              <a:extLst>
                <a:ext uri="{FF2B5EF4-FFF2-40B4-BE49-F238E27FC236}">
                  <a16:creationId xmlns:a16="http://schemas.microsoft.com/office/drawing/2014/main" id="{BF773FD6-6C0F-83DE-414D-5EF6AFD2113E}"/>
                </a:ext>
                <a:ext uri="{C183D7F6-B498-43B3-948B-1728B52AA6E4}">
                  <adec:decorative xmlns:adec="http://schemas.microsoft.com/office/drawing/2017/decorative" val="1"/>
                </a:ext>
              </a:extLst>
            </p:cNvPr>
            <p:cNvSpPr/>
            <p:nvPr/>
          </p:nvSpPr>
          <p:spPr bwMode="auto">
            <a:xfrm>
              <a:off x="900885" y="2730739"/>
              <a:ext cx="828854" cy="828854"/>
            </a:xfrm>
            <a:prstGeom prst="ellipse">
              <a:avLst/>
            </a:prstGeom>
            <a:solidFill>
              <a:srgbClr val="41AFA1"/>
            </a:solidFill>
            <a:ln w="63897" cap="flat">
              <a:noFill/>
              <a:prstDash val="solid"/>
              <a:miter/>
            </a:ln>
            <a:effectLst>
              <a:outerShdw blurRad="63500" dist="63500" dir="2400000" algn="tl" rotWithShape="0">
                <a:srgbClr val="000000">
                  <a:alpha val="10000"/>
                </a:srgbClr>
              </a:outerShdw>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latin typeface="Segoe UI Semibold" panose="020B0702040204020203" pitchFamily="34" charset="0"/>
                  <a:cs typeface="Segoe UI Semibold" panose="020B0702040204020203" pitchFamily="34" charset="0"/>
                </a:rPr>
                <a:t>Analyze</a:t>
              </a:r>
            </a:p>
          </p:txBody>
        </p:sp>
        <p:sp>
          <p:nvSpPr>
            <p:cNvPr id="51" name="Oval 50">
              <a:extLst>
                <a:ext uri="{FF2B5EF4-FFF2-40B4-BE49-F238E27FC236}">
                  <a16:creationId xmlns:a16="http://schemas.microsoft.com/office/drawing/2014/main" id="{68A5778E-71D9-20D2-4870-ACBEA8A544DB}"/>
                </a:ext>
                <a:ext uri="{C183D7F6-B498-43B3-948B-1728B52AA6E4}">
                  <adec:decorative xmlns:adec="http://schemas.microsoft.com/office/drawing/2017/decorative" val="1"/>
                </a:ext>
              </a:extLst>
            </p:cNvPr>
            <p:cNvSpPr/>
            <p:nvPr/>
          </p:nvSpPr>
          <p:spPr bwMode="auto">
            <a:xfrm>
              <a:off x="3781966" y="2730739"/>
              <a:ext cx="828854" cy="828854"/>
            </a:xfrm>
            <a:prstGeom prst="ellipse">
              <a:avLst/>
            </a:prstGeom>
            <a:solidFill>
              <a:srgbClr val="41AFA1"/>
            </a:solidFill>
            <a:ln w="63897" cap="flat">
              <a:noFill/>
              <a:prstDash val="solid"/>
              <a:miter/>
            </a:ln>
            <a:effectLst>
              <a:outerShdw blurRad="63500" dist="63500" dir="2400000" algn="tl" rotWithShape="0">
                <a:srgbClr val="000000">
                  <a:alpha val="10000"/>
                </a:srgbClr>
              </a:outerShdw>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400" dirty="0">
                  <a:solidFill>
                    <a:srgbClr val="FFFFFF"/>
                  </a:solidFill>
                  <a:latin typeface="Segoe UI Semibold" panose="020B0702040204020203" pitchFamily="34" charset="0"/>
                  <a:cs typeface="Segoe UI Semibold" panose="020B0702040204020203" pitchFamily="34" charset="0"/>
                </a:rPr>
                <a:t>Develop</a:t>
              </a:r>
            </a:p>
          </p:txBody>
        </p:sp>
        <p:grpSp>
          <p:nvGrpSpPr>
            <p:cNvPr id="52" name="Group 51">
              <a:extLst>
                <a:ext uri="{FF2B5EF4-FFF2-40B4-BE49-F238E27FC236}">
                  <a16:creationId xmlns:a16="http://schemas.microsoft.com/office/drawing/2014/main" id="{A4B5BB72-D64A-CD03-8377-75465D638CCE}"/>
                </a:ext>
              </a:extLst>
            </p:cNvPr>
            <p:cNvGrpSpPr/>
            <p:nvPr/>
          </p:nvGrpSpPr>
          <p:grpSpPr>
            <a:xfrm>
              <a:off x="548562" y="4229375"/>
              <a:ext cx="4313074" cy="828854"/>
              <a:chOff x="564933" y="4305903"/>
              <a:chExt cx="4313074" cy="828854"/>
            </a:xfrm>
            <a:grpFill/>
          </p:grpSpPr>
          <p:sp>
            <p:nvSpPr>
              <p:cNvPr id="55" name="Oval 54">
                <a:extLst>
                  <a:ext uri="{FF2B5EF4-FFF2-40B4-BE49-F238E27FC236}">
                    <a16:creationId xmlns:a16="http://schemas.microsoft.com/office/drawing/2014/main" id="{8DEC1398-1081-AAE2-A0DE-8735D463CA39}"/>
                  </a:ext>
                  <a:ext uri="{C183D7F6-B498-43B3-948B-1728B52AA6E4}">
                    <adec:decorative xmlns:adec="http://schemas.microsoft.com/office/drawing/2017/decorative" val="1"/>
                  </a:ext>
                </a:extLst>
              </p:cNvPr>
              <p:cNvSpPr/>
              <p:nvPr/>
            </p:nvSpPr>
            <p:spPr bwMode="auto">
              <a:xfrm>
                <a:off x="4049153" y="4305903"/>
                <a:ext cx="828854" cy="828854"/>
              </a:xfrm>
              <a:prstGeom prst="ellipse">
                <a:avLst/>
              </a:prstGeom>
              <a:solidFill>
                <a:srgbClr val="41AFA1"/>
              </a:solidFill>
              <a:ln w="63897" cap="flat">
                <a:noFill/>
                <a:prstDash val="solid"/>
                <a:miter/>
              </a:ln>
              <a:effectLst>
                <a:outerShdw blurRad="63500" dist="63500" dir="2400000" algn="tl" rotWithShape="0">
                  <a:srgbClr val="000000">
                    <a:alpha val="10000"/>
                  </a:srgbClr>
                </a:outerShdw>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400" dirty="0">
                    <a:solidFill>
                      <a:srgbClr val="FFFFFF"/>
                    </a:solidFill>
                    <a:latin typeface="Segoe UI Semibold" panose="020B0702040204020203" pitchFamily="34" charset="0"/>
                    <a:cs typeface="Segoe UI Semibold" panose="020B0702040204020203" pitchFamily="34" charset="0"/>
                  </a:rPr>
                  <a:t>Secure</a:t>
                </a:r>
              </a:p>
            </p:txBody>
          </p:sp>
          <p:sp>
            <p:nvSpPr>
              <p:cNvPr id="57" name="Oval 56">
                <a:extLst>
                  <a:ext uri="{FF2B5EF4-FFF2-40B4-BE49-F238E27FC236}">
                    <a16:creationId xmlns:a16="http://schemas.microsoft.com/office/drawing/2014/main" id="{F6E6D2B6-FBE5-D1B7-E7D7-F48607A07004}"/>
                  </a:ext>
                  <a:ext uri="{C183D7F6-B498-43B3-948B-1728B52AA6E4}">
                    <adec:decorative xmlns:adec="http://schemas.microsoft.com/office/drawing/2017/decorative" val="1"/>
                  </a:ext>
                </a:extLst>
              </p:cNvPr>
              <p:cNvSpPr/>
              <p:nvPr/>
            </p:nvSpPr>
            <p:spPr bwMode="auto">
              <a:xfrm>
                <a:off x="564933" y="4305903"/>
                <a:ext cx="828854" cy="828854"/>
              </a:xfrm>
              <a:prstGeom prst="ellipse">
                <a:avLst/>
              </a:prstGeom>
              <a:solidFill>
                <a:srgbClr val="41AFA1"/>
              </a:solidFill>
              <a:ln w="63897" cap="flat">
                <a:noFill/>
                <a:prstDash val="solid"/>
                <a:miter/>
              </a:ln>
              <a:effectLst>
                <a:outerShdw blurRad="63500" dist="63500" dir="2400000" algn="tl" rotWithShape="0">
                  <a:srgbClr val="000000">
                    <a:alpha val="10000"/>
                  </a:srgbClr>
                </a:outerShdw>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latin typeface="Segoe UI Semibold" panose="020B0702040204020203" pitchFamily="34" charset="0"/>
                    <a:cs typeface="Segoe UI Semibold" panose="020B0702040204020203" pitchFamily="34" charset="0"/>
                  </a:rPr>
                  <a:t>Monitor</a:t>
                </a:r>
              </a:p>
            </p:txBody>
          </p:sp>
        </p:grpSp>
        <p:sp>
          <p:nvSpPr>
            <p:cNvPr id="53" name="Oval 52">
              <a:extLst>
                <a:ext uri="{FF2B5EF4-FFF2-40B4-BE49-F238E27FC236}">
                  <a16:creationId xmlns:a16="http://schemas.microsoft.com/office/drawing/2014/main" id="{2C1F5466-38F6-9EE5-B824-F23BD665AD47}"/>
                </a:ext>
                <a:ext uri="{C183D7F6-B498-43B3-948B-1728B52AA6E4}">
                  <adec:decorative xmlns:adec="http://schemas.microsoft.com/office/drawing/2017/decorative" val="1"/>
                </a:ext>
              </a:extLst>
            </p:cNvPr>
            <p:cNvSpPr/>
            <p:nvPr/>
          </p:nvSpPr>
          <p:spPr bwMode="auto">
            <a:xfrm>
              <a:off x="1565300" y="5363656"/>
              <a:ext cx="828854" cy="828854"/>
            </a:xfrm>
            <a:prstGeom prst="ellipse">
              <a:avLst/>
            </a:prstGeom>
            <a:solidFill>
              <a:srgbClr val="41AFA1"/>
            </a:solidFill>
            <a:ln w="63897" cap="flat">
              <a:noFill/>
              <a:prstDash val="solid"/>
              <a:miter/>
            </a:ln>
            <a:effectLst>
              <a:outerShdw blurRad="63500" dist="63500" dir="2400000" algn="tl" rotWithShape="0">
                <a:srgbClr val="000000">
                  <a:alpha val="10000"/>
                </a:srgbClr>
              </a:outerShdw>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400" dirty="0">
                  <a:solidFill>
                    <a:srgbClr val="FFFFFF"/>
                  </a:solidFill>
                  <a:latin typeface="Segoe UI Semibold" panose="020B0702040204020203" pitchFamily="34" charset="0"/>
                  <a:cs typeface="Segoe UI Semibold" panose="020B0702040204020203" pitchFamily="34" charset="0"/>
                </a:rPr>
                <a:t>Scale</a:t>
              </a:r>
            </a:p>
          </p:txBody>
        </p:sp>
        <p:sp>
          <p:nvSpPr>
            <p:cNvPr id="54" name="Oval 53">
              <a:extLst>
                <a:ext uri="{FF2B5EF4-FFF2-40B4-BE49-F238E27FC236}">
                  <a16:creationId xmlns:a16="http://schemas.microsoft.com/office/drawing/2014/main" id="{56F67F83-0707-4A21-D18C-B20D87E992C6}"/>
                </a:ext>
                <a:ext uri="{C183D7F6-B498-43B3-948B-1728B52AA6E4}">
                  <adec:decorative xmlns:adec="http://schemas.microsoft.com/office/drawing/2017/decorative" val="1"/>
                </a:ext>
              </a:extLst>
            </p:cNvPr>
            <p:cNvSpPr/>
            <p:nvPr/>
          </p:nvSpPr>
          <p:spPr bwMode="auto">
            <a:xfrm>
              <a:off x="3043110" y="5363656"/>
              <a:ext cx="828854" cy="828854"/>
            </a:xfrm>
            <a:prstGeom prst="ellipse">
              <a:avLst/>
            </a:prstGeom>
            <a:solidFill>
              <a:srgbClr val="41AFA1"/>
            </a:solidFill>
            <a:ln w="63897" cap="flat">
              <a:noFill/>
              <a:prstDash val="solid"/>
              <a:miter/>
            </a:ln>
            <a:effectLst>
              <a:outerShdw blurRad="63500" dist="63500" dir="2400000" algn="tl" rotWithShape="0">
                <a:srgbClr val="000000">
                  <a:alpha val="10000"/>
                </a:srgbClr>
              </a:outerShdw>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400" dirty="0">
                  <a:solidFill>
                    <a:srgbClr val="FFFFFF"/>
                  </a:solidFill>
                  <a:latin typeface="Segoe UI Semibold" panose="020B0702040204020203" pitchFamily="34" charset="0"/>
                  <a:cs typeface="Segoe UI Semibold" panose="020B0702040204020203" pitchFamily="34" charset="0"/>
                </a:rPr>
                <a:t>Publish</a:t>
              </a:r>
            </a:p>
          </p:txBody>
        </p:sp>
      </p:grpSp>
      <p:cxnSp>
        <p:nvCxnSpPr>
          <p:cNvPr id="8" name="Connector: Elbow 7">
            <a:extLst>
              <a:ext uri="{FF2B5EF4-FFF2-40B4-BE49-F238E27FC236}">
                <a16:creationId xmlns:a16="http://schemas.microsoft.com/office/drawing/2014/main" id="{9AC72DD7-939D-DB76-5BF0-6E3333C79D4C}"/>
              </a:ext>
              <a:ext uri="{C183D7F6-B498-43B3-948B-1728B52AA6E4}">
                <adec:decorative xmlns:adec="http://schemas.microsoft.com/office/drawing/2017/decorative" val="1"/>
              </a:ext>
            </a:extLst>
          </p:cNvPr>
          <p:cNvCxnSpPr>
            <a:cxnSpLocks/>
            <a:endCxn id="43" idx="1"/>
          </p:cNvCxnSpPr>
          <p:nvPr/>
        </p:nvCxnSpPr>
        <p:spPr>
          <a:xfrm>
            <a:off x="5064869" y="2608432"/>
            <a:ext cx="593307" cy="0"/>
          </a:xfrm>
          <a:prstGeom prst="straightConnector1">
            <a:avLst/>
          </a:prstGeom>
          <a:ln w="12700" cap="rnd">
            <a:solidFill>
              <a:schemeClr val="tx1"/>
            </a:solidFill>
            <a:headEnd type="none" w="lg" len="sm"/>
            <a:tailEnd type="arrow" w="med" len="sm"/>
          </a:ln>
        </p:spPr>
        <p:style>
          <a:lnRef idx="1">
            <a:schemeClr val="accent1"/>
          </a:lnRef>
          <a:fillRef idx="0">
            <a:schemeClr val="accent1"/>
          </a:fillRef>
          <a:effectRef idx="0">
            <a:schemeClr val="accent1"/>
          </a:effectRef>
          <a:fontRef idx="minor">
            <a:schemeClr val="tx1"/>
          </a:fontRef>
        </p:style>
      </p:cxnSp>
      <p:pic>
        <p:nvPicPr>
          <p:cNvPr id="19" name="Picture 8">
            <a:extLst>
              <a:ext uri="{FF2B5EF4-FFF2-40B4-BE49-F238E27FC236}">
                <a16:creationId xmlns:a16="http://schemas.microsoft.com/office/drawing/2014/main" id="{DF58C255-8234-41AB-608B-9F540BEE0152}"/>
              </a:ext>
              <a:ext uri="{C183D7F6-B498-43B3-948B-1728B52AA6E4}">
                <adec:decorative xmlns:adec="http://schemas.microsoft.com/office/drawing/2017/decorative" val="1"/>
              </a:ext>
            </a:extLst>
          </p:cNvPr>
          <p:cNvPicPr>
            <a:picLocks noChangeAspect="1" noChangeArrowheads="1"/>
          </p:cNvPicPr>
          <p:nvPr/>
        </p:nvPicPr>
        <p:blipFill rotWithShape="1">
          <a:blip r:embed="rId18" cstate="hqprint">
            <a:biLevel thresh="7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8940245" y="3406297"/>
            <a:ext cx="283116" cy="2719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B78EDE5-498D-C422-A1AF-40DC8F5E9BA9}"/>
              </a:ext>
              <a:ext uri="{C183D7F6-B498-43B3-948B-1728B52AA6E4}">
                <adec:decorative xmlns:adec="http://schemas.microsoft.com/office/drawing/2017/decorative" val="1"/>
              </a:ext>
            </a:extLst>
          </p:cNvPr>
          <p:cNvPicPr>
            <a:picLocks noChangeAspect="1" noChangeArrowheads="1"/>
          </p:cNvPicPr>
          <p:nvPr/>
        </p:nvPicPr>
        <p:blipFill rotWithShape="1">
          <a:blip r:embed="rId20" cstate="hqprint">
            <a:extLst>
              <a:ext uri="{28A0092B-C50C-407E-A947-70E740481C1C}">
                <a14:useLocalDpi xmlns:a14="http://schemas.microsoft.com/office/drawing/2010/main"/>
              </a:ext>
            </a:extLst>
          </a:blip>
          <a:srcRect/>
          <a:stretch>
            <a:fillRect/>
          </a:stretch>
        </p:blipFill>
        <p:spPr bwMode="auto">
          <a:xfrm>
            <a:off x="9337348" y="4887610"/>
            <a:ext cx="362193" cy="346760"/>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55">
            <a:extLst>
              <a:ext uri="{FF2B5EF4-FFF2-40B4-BE49-F238E27FC236}">
                <a16:creationId xmlns:a16="http://schemas.microsoft.com/office/drawing/2014/main" id="{6279DC68-1BB1-B089-AD10-0AEC7AC9E542}"/>
              </a:ext>
              <a:ext uri="{C183D7F6-B498-43B3-948B-1728B52AA6E4}">
                <adec:decorative xmlns:adec="http://schemas.microsoft.com/office/drawing/2017/decorative" val="1"/>
              </a:ext>
            </a:extLst>
          </p:cNvPr>
          <p:cNvSpPr txBox="1"/>
          <p:nvPr/>
        </p:nvSpPr>
        <p:spPr>
          <a:xfrm>
            <a:off x="9131234" y="5280420"/>
            <a:ext cx="740443" cy="184666"/>
          </a:xfrm>
          <a:prstGeom prst="rect">
            <a:avLst/>
          </a:prstGeom>
          <a:no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A2A</a:t>
            </a:r>
          </a:p>
        </p:txBody>
      </p:sp>
      <p:pic>
        <p:nvPicPr>
          <p:cNvPr id="30" name="Picture 29">
            <a:extLst>
              <a:ext uri="{FF2B5EF4-FFF2-40B4-BE49-F238E27FC236}">
                <a16:creationId xmlns:a16="http://schemas.microsoft.com/office/drawing/2014/main" id="{986E2E60-57B5-1CC0-3182-A1C8FBCC499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16768" y="4852082"/>
            <a:ext cx="369375" cy="417816"/>
          </a:xfrm>
          <a:prstGeom prst="rect">
            <a:avLst/>
          </a:prstGeom>
        </p:spPr>
      </p:pic>
      <p:sp>
        <p:nvSpPr>
          <p:cNvPr id="4" name="TextBox 3">
            <a:extLst>
              <a:ext uri="{FF2B5EF4-FFF2-40B4-BE49-F238E27FC236}">
                <a16:creationId xmlns:a16="http://schemas.microsoft.com/office/drawing/2014/main" id="{D513573D-13DF-F30C-58C6-5CDD266503F9}"/>
              </a:ext>
            </a:extLst>
          </p:cNvPr>
          <p:cNvSpPr txBox="1"/>
          <p:nvPr/>
        </p:nvSpPr>
        <p:spPr>
          <a:xfrm>
            <a:off x="528956" y="756138"/>
            <a:ext cx="8168815" cy="276999"/>
          </a:xfrm>
          <a:prstGeom prst="rect">
            <a:avLst/>
          </a:prstGeom>
          <a:noFill/>
        </p:spPr>
        <p:txBody>
          <a:bodyPr wrap="square" lIns="0" tIns="0" rIns="0" bIns="0">
            <a:spAutoFit/>
          </a:body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Sans Text" pitchFamily="2" charset="0"/>
                <a:cs typeface="Segoe Sans Text" pitchFamily="2" charset="0"/>
              </a:rPr>
              <a:t>For traditional, model, tool, and agent APIs</a:t>
            </a:r>
          </a:p>
        </p:txBody>
      </p:sp>
      <p:pic>
        <p:nvPicPr>
          <p:cNvPr id="2" name="Graphic 1">
            <a:extLst>
              <a:ext uri="{FF2B5EF4-FFF2-40B4-BE49-F238E27FC236}">
                <a16:creationId xmlns:a16="http://schemas.microsoft.com/office/drawing/2014/main" id="{B7E9FAC0-15E8-42FF-0473-328E82F84DC8}"/>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63640" y="3364992"/>
            <a:ext cx="301752" cy="301752"/>
          </a:xfrm>
          <a:prstGeom prst="rect">
            <a:avLst/>
          </a:prstGeom>
        </p:spPr>
      </p:pic>
    </p:spTree>
    <p:extLst>
      <p:ext uri="{BB962C8B-B14F-4D97-AF65-F5344CB8AC3E}">
        <p14:creationId xmlns:p14="http://schemas.microsoft.com/office/powerpoint/2010/main" val="10272507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63" presetClass="path" presetSubtype="0" decel="100000" fill="hold" grpId="1" nodeType="withEffect">
                                  <p:stCondLst>
                                    <p:cond delay="200"/>
                                  </p:stCondLst>
                                  <p:childTnLst>
                                    <p:animMotion origin="layout" path="M -0.01841 0.00123 L 0.00052 0.00123 " pathEditMode="relative" rAng="0" ptsTypes="AA">
                                      <p:cBhvr>
                                        <p:cTn id="9" dur="750" fill="hold"/>
                                        <p:tgtEl>
                                          <p:spTgt spid="36"/>
                                        </p:tgtEl>
                                        <p:attrNameLst>
                                          <p:attrName>ppt_x</p:attrName>
                                          <p:attrName>ppt_y</p:attrName>
                                        </p:attrNameLst>
                                      </p:cBhvr>
                                      <p:rCtr x="938" y="0"/>
                                    </p:animMotion>
                                  </p:childTnLst>
                                </p:cTn>
                              </p:par>
                              <p:par>
                                <p:cTn id="10" presetID="10" presetClass="entr" presetSubtype="0" fill="hold" nodeType="withEffect">
                                  <p:stCondLst>
                                    <p:cond delay="2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63" presetClass="path" presetSubtype="0" decel="100000" fill="hold" nodeType="withEffect">
                                  <p:stCondLst>
                                    <p:cond delay="200"/>
                                  </p:stCondLst>
                                  <p:childTnLst>
                                    <p:animMotion origin="layout" path="M -0.01841 0.00123 L 0.00052 0.00123 " pathEditMode="relative" rAng="0" ptsTypes="AA">
                                      <p:cBhvr>
                                        <p:cTn id="14" dur="750" fill="hold"/>
                                        <p:tgtEl>
                                          <p:spTgt spid="38"/>
                                        </p:tgtEl>
                                        <p:attrNameLst>
                                          <p:attrName>ppt_x</p:attrName>
                                          <p:attrName>ppt_y</p:attrName>
                                        </p:attrNameLst>
                                      </p:cBhvr>
                                      <p:rCtr x="938" y="0"/>
                                    </p:animMotion>
                                  </p:childTnLst>
                                </p:cTn>
                              </p:par>
                              <p:par>
                                <p:cTn id="15" presetID="10" presetClass="entr" presetSubtype="0" fill="hold" nodeType="withEffect">
                                  <p:stCondLst>
                                    <p:cond delay="2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63" presetClass="path" presetSubtype="0" decel="100000" fill="hold" nodeType="withEffect">
                                  <p:stCondLst>
                                    <p:cond delay="200"/>
                                  </p:stCondLst>
                                  <p:childTnLst>
                                    <p:animMotion origin="layout" path="M -0.01841 0.00123 L 0.00052 0.00123 " pathEditMode="relative" rAng="0" ptsTypes="AA">
                                      <p:cBhvr>
                                        <p:cTn id="19" dur="750" fill="hold"/>
                                        <p:tgtEl>
                                          <p:spTgt spid="39"/>
                                        </p:tgtEl>
                                        <p:attrNameLst>
                                          <p:attrName>ppt_x</p:attrName>
                                          <p:attrName>ppt_y</p:attrName>
                                        </p:attrNameLst>
                                      </p:cBhvr>
                                      <p:rCtr x="938" y="0"/>
                                    </p:animMotion>
                                  </p:childTnLst>
                                </p:cTn>
                              </p:par>
                              <p:par>
                                <p:cTn id="20" presetID="18" presetClass="entr" presetSubtype="3" fill="hold" nodeType="withEffect">
                                  <p:stCondLst>
                                    <p:cond delay="400"/>
                                  </p:stCondLst>
                                  <p:childTnLst>
                                    <p:set>
                                      <p:cBhvr>
                                        <p:cTn id="21" dur="1" fill="hold">
                                          <p:stCondLst>
                                            <p:cond delay="0"/>
                                          </p:stCondLst>
                                        </p:cTn>
                                        <p:tgtEl>
                                          <p:spTgt spid="1105"/>
                                        </p:tgtEl>
                                        <p:attrNameLst>
                                          <p:attrName>style.visibility</p:attrName>
                                        </p:attrNameLst>
                                      </p:cBhvr>
                                      <p:to>
                                        <p:strVal val="visible"/>
                                      </p:to>
                                    </p:set>
                                    <p:animEffect transition="in" filter="strips(upRight)">
                                      <p:cBhvr>
                                        <p:cTn id="22" dur="500"/>
                                        <p:tgtEl>
                                          <p:spTgt spid="1105"/>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400"/>
                                  </p:stCondLst>
                                  <p:childTnLst>
                                    <p:animMotion origin="layout" path="M -0.01836 0.00116 L 0.00052 0.00116 " pathEditMode="relative" rAng="0" ptsTypes="AA">
                                      <p:cBhvr>
                                        <p:cTn id="27" dur="750" fill="hold"/>
                                        <p:tgtEl>
                                          <p:spTgt spid="43"/>
                                        </p:tgtEl>
                                        <p:attrNameLst>
                                          <p:attrName>ppt_x</p:attrName>
                                          <p:attrName>ppt_y</p:attrName>
                                        </p:attrNameLst>
                                      </p:cBhvr>
                                      <p:rCtr x="938" y="0"/>
                                    </p:animMotion>
                                  </p:childTnLst>
                                </p:cTn>
                              </p:par>
                              <p:par>
                                <p:cTn id="28" presetID="10" presetClass="entr" presetSubtype="0" fill="hold" grpId="0" nodeType="withEffect">
                                  <p:stCondLst>
                                    <p:cond delay="600"/>
                                  </p:stCondLst>
                                  <p:childTnLst>
                                    <p:set>
                                      <p:cBhvr>
                                        <p:cTn id="29" dur="1" fill="hold">
                                          <p:stCondLst>
                                            <p:cond delay="0"/>
                                          </p:stCondLst>
                                        </p:cTn>
                                        <p:tgtEl>
                                          <p:spTgt spid="1027"/>
                                        </p:tgtEl>
                                        <p:attrNameLst>
                                          <p:attrName>style.visibility</p:attrName>
                                        </p:attrNameLst>
                                      </p:cBhvr>
                                      <p:to>
                                        <p:strVal val="visible"/>
                                      </p:to>
                                    </p:set>
                                    <p:animEffect transition="in" filter="fade">
                                      <p:cBhvr>
                                        <p:cTn id="30" dur="500"/>
                                        <p:tgtEl>
                                          <p:spTgt spid="1027"/>
                                        </p:tgtEl>
                                      </p:cBhvr>
                                    </p:animEffect>
                                  </p:childTnLst>
                                </p:cTn>
                              </p:par>
                              <p:par>
                                <p:cTn id="31" presetID="63" presetClass="path" presetSubtype="0" decel="100000" fill="hold" grpId="1" nodeType="withEffect">
                                  <p:stCondLst>
                                    <p:cond delay="600"/>
                                  </p:stCondLst>
                                  <p:childTnLst>
                                    <p:animMotion origin="layout" path="M -0.01836 0.00116 L 0.00052 0.00116 " pathEditMode="relative" rAng="0" ptsTypes="AA">
                                      <p:cBhvr>
                                        <p:cTn id="32" dur="750" fill="hold"/>
                                        <p:tgtEl>
                                          <p:spTgt spid="1027"/>
                                        </p:tgtEl>
                                        <p:attrNameLst>
                                          <p:attrName>ppt_x</p:attrName>
                                          <p:attrName>ppt_y</p:attrName>
                                        </p:attrNameLst>
                                      </p:cBhvr>
                                      <p:rCtr x="938" y="0"/>
                                    </p:animMotion>
                                  </p:childTnLst>
                                </p:cTn>
                              </p:par>
                              <p:par>
                                <p:cTn id="33" presetID="10" presetClass="entr" presetSubtype="0" fill="hold" grpId="0" nodeType="withEffect">
                                  <p:stCondLst>
                                    <p:cond delay="600"/>
                                  </p:stCondLst>
                                  <p:childTnLst>
                                    <p:set>
                                      <p:cBhvr>
                                        <p:cTn id="34" dur="1" fill="hold">
                                          <p:stCondLst>
                                            <p:cond delay="0"/>
                                          </p:stCondLst>
                                        </p:cTn>
                                        <p:tgtEl>
                                          <p:spTgt spid="1029"/>
                                        </p:tgtEl>
                                        <p:attrNameLst>
                                          <p:attrName>style.visibility</p:attrName>
                                        </p:attrNameLst>
                                      </p:cBhvr>
                                      <p:to>
                                        <p:strVal val="visible"/>
                                      </p:to>
                                    </p:set>
                                    <p:animEffect transition="in" filter="fade">
                                      <p:cBhvr>
                                        <p:cTn id="35" dur="500"/>
                                        <p:tgtEl>
                                          <p:spTgt spid="1029"/>
                                        </p:tgtEl>
                                      </p:cBhvr>
                                    </p:animEffect>
                                  </p:childTnLst>
                                </p:cTn>
                              </p:par>
                              <p:par>
                                <p:cTn id="36" presetID="63" presetClass="path" presetSubtype="0" decel="100000" fill="hold" grpId="1" nodeType="withEffect">
                                  <p:stCondLst>
                                    <p:cond delay="600"/>
                                  </p:stCondLst>
                                  <p:childTnLst>
                                    <p:animMotion origin="layout" path="M -0.01836 0.00116 L 0.00052 0.00116 " pathEditMode="relative" rAng="0" ptsTypes="AA">
                                      <p:cBhvr>
                                        <p:cTn id="37" dur="750" fill="hold"/>
                                        <p:tgtEl>
                                          <p:spTgt spid="1029"/>
                                        </p:tgtEl>
                                        <p:attrNameLst>
                                          <p:attrName>ppt_x</p:attrName>
                                          <p:attrName>ppt_y</p:attrName>
                                        </p:attrNameLst>
                                      </p:cBhvr>
                                      <p:rCtr x="938" y="0"/>
                                    </p:animMotion>
                                  </p:childTnLst>
                                </p:cTn>
                              </p:par>
                              <p:par>
                                <p:cTn id="38" presetID="10" presetClass="entr" presetSubtype="0" fill="hold" nodeType="withEffect">
                                  <p:stCondLst>
                                    <p:cond delay="60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63" presetClass="path" presetSubtype="0" decel="100000" fill="hold" nodeType="withEffect">
                                  <p:stCondLst>
                                    <p:cond delay="600"/>
                                  </p:stCondLst>
                                  <p:childTnLst>
                                    <p:animMotion origin="layout" path="M -0.01835 0.00115 L 0.00053 0.00115 " pathEditMode="relative" rAng="0" ptsTypes="AA">
                                      <p:cBhvr>
                                        <p:cTn id="42" dur="750" fill="hold"/>
                                        <p:tgtEl>
                                          <p:spTgt spid="56"/>
                                        </p:tgtEl>
                                        <p:attrNameLst>
                                          <p:attrName>ppt_x</p:attrName>
                                          <p:attrName>ppt_y</p:attrName>
                                        </p:attrNameLst>
                                      </p:cBhvr>
                                      <p:rCtr x="938" y="0"/>
                                    </p:animMotion>
                                  </p:childTnLst>
                                </p:cTn>
                              </p:par>
                              <p:par>
                                <p:cTn id="43" presetID="10" presetClass="entr" presetSubtype="0" fill="hold" grpId="0" nodeType="withEffect">
                                  <p:stCondLst>
                                    <p:cond delay="60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par>
                                <p:cTn id="46" presetID="63" presetClass="path" presetSubtype="0" decel="100000" fill="hold" grpId="1" nodeType="withEffect">
                                  <p:stCondLst>
                                    <p:cond delay="600"/>
                                  </p:stCondLst>
                                  <p:childTnLst>
                                    <p:animMotion origin="layout" path="M -0.01835 0.00115 L 0.00053 0.00115 " pathEditMode="relative" rAng="0" ptsTypes="AA">
                                      <p:cBhvr>
                                        <p:cTn id="47" dur="750" fill="hold"/>
                                        <p:tgtEl>
                                          <p:spTgt spid="80"/>
                                        </p:tgtEl>
                                        <p:attrNameLst>
                                          <p:attrName>ppt_x</p:attrName>
                                          <p:attrName>ppt_y</p:attrName>
                                        </p:attrNameLst>
                                      </p:cBhvr>
                                      <p:rCtr x="938" y="0"/>
                                    </p:animMotion>
                                  </p:childTnLst>
                                </p:cTn>
                              </p:par>
                              <p:par>
                                <p:cTn id="48" presetID="10" presetClass="entr" presetSubtype="0" fill="hold" nodeType="withEffect">
                                  <p:stCondLst>
                                    <p:cond delay="60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63" presetClass="path" presetSubtype="0" decel="100000" fill="hold" nodeType="withEffect">
                                  <p:stCondLst>
                                    <p:cond delay="600"/>
                                  </p:stCondLst>
                                  <p:childTnLst>
                                    <p:animMotion origin="layout" path="M -0.01836 0.00115 L 0.00052 0.00115 " pathEditMode="relative" rAng="0" ptsTypes="AA">
                                      <p:cBhvr>
                                        <p:cTn id="52" dur="750" fill="hold"/>
                                        <p:tgtEl>
                                          <p:spTgt spid="1026"/>
                                        </p:tgtEl>
                                        <p:attrNameLst>
                                          <p:attrName>ppt_x</p:attrName>
                                          <p:attrName>ppt_y</p:attrName>
                                        </p:attrNameLst>
                                      </p:cBhvr>
                                      <p:rCtr x="938" y="0"/>
                                    </p:animMotion>
                                  </p:childTnLst>
                                </p:cTn>
                              </p:par>
                              <p:par>
                                <p:cTn id="53" presetID="10" presetClass="entr" presetSubtype="0" fill="hold" grpId="0" nodeType="withEffect">
                                  <p:stCondLst>
                                    <p:cond delay="60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par>
                                <p:cTn id="56" presetID="63" presetClass="path" presetSubtype="0" decel="100000" fill="hold" grpId="1" nodeType="withEffect">
                                  <p:stCondLst>
                                    <p:cond delay="600"/>
                                  </p:stCondLst>
                                  <p:childTnLst>
                                    <p:animMotion origin="layout" path="M -0.01836 0.00115 L 0.00052 0.00115 " pathEditMode="relative" rAng="0" ptsTypes="AA">
                                      <p:cBhvr>
                                        <p:cTn id="57" dur="750" fill="hold"/>
                                        <p:tgtEl>
                                          <p:spTgt spid="81"/>
                                        </p:tgtEl>
                                        <p:attrNameLst>
                                          <p:attrName>ppt_x</p:attrName>
                                          <p:attrName>ppt_y</p:attrName>
                                        </p:attrNameLst>
                                      </p:cBhvr>
                                      <p:rCtr x="938" y="0"/>
                                    </p:animMotion>
                                  </p:childTnLst>
                                </p:cTn>
                              </p:par>
                              <p:par>
                                <p:cTn id="58" presetID="10" presetClass="entr" presetSubtype="0" fill="hold" nodeType="withEffect">
                                  <p:stCondLst>
                                    <p:cond delay="600"/>
                                  </p:stCondLst>
                                  <p:childTnLst>
                                    <p:set>
                                      <p:cBhvr>
                                        <p:cTn id="59" dur="1" fill="hold">
                                          <p:stCondLst>
                                            <p:cond delay="0"/>
                                          </p:stCondLst>
                                        </p:cTn>
                                        <p:tgtEl>
                                          <p:spTgt spid="1030"/>
                                        </p:tgtEl>
                                        <p:attrNameLst>
                                          <p:attrName>style.visibility</p:attrName>
                                        </p:attrNameLst>
                                      </p:cBhvr>
                                      <p:to>
                                        <p:strVal val="visible"/>
                                      </p:to>
                                    </p:set>
                                    <p:animEffect transition="in" filter="fade">
                                      <p:cBhvr>
                                        <p:cTn id="60" dur="500"/>
                                        <p:tgtEl>
                                          <p:spTgt spid="1030"/>
                                        </p:tgtEl>
                                      </p:cBhvr>
                                    </p:animEffect>
                                  </p:childTnLst>
                                </p:cTn>
                              </p:par>
                              <p:par>
                                <p:cTn id="61" presetID="63" presetClass="path" presetSubtype="0" decel="100000" fill="hold" nodeType="withEffect">
                                  <p:stCondLst>
                                    <p:cond delay="600"/>
                                  </p:stCondLst>
                                  <p:childTnLst>
                                    <p:animMotion origin="layout" path="M -0.01836 0.00116 L 0.00053 0.00116 " pathEditMode="relative" rAng="0" ptsTypes="AA">
                                      <p:cBhvr>
                                        <p:cTn id="62" dur="750" fill="hold"/>
                                        <p:tgtEl>
                                          <p:spTgt spid="1030"/>
                                        </p:tgtEl>
                                        <p:attrNameLst>
                                          <p:attrName>ppt_x</p:attrName>
                                          <p:attrName>ppt_y</p:attrName>
                                        </p:attrNameLst>
                                      </p:cBhvr>
                                      <p:rCtr x="938" y="0"/>
                                    </p:animMotion>
                                  </p:childTnLst>
                                </p:cTn>
                              </p:par>
                              <p:par>
                                <p:cTn id="63" presetID="10" presetClass="entr" presetSubtype="0" fill="hold" grpId="0" nodeType="withEffect">
                                  <p:stCondLst>
                                    <p:cond delay="60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par>
                                <p:cTn id="66" presetID="63" presetClass="path" presetSubtype="0" decel="100000" fill="hold" grpId="1" nodeType="withEffect">
                                  <p:stCondLst>
                                    <p:cond delay="600"/>
                                  </p:stCondLst>
                                  <p:childTnLst>
                                    <p:animMotion origin="layout" path="M -0.01836 0.00116 L 0.00053 0.00116 " pathEditMode="relative" rAng="0" ptsTypes="AA">
                                      <p:cBhvr>
                                        <p:cTn id="67" dur="750" fill="hold"/>
                                        <p:tgtEl>
                                          <p:spTgt spid="82"/>
                                        </p:tgtEl>
                                        <p:attrNameLst>
                                          <p:attrName>ppt_x</p:attrName>
                                          <p:attrName>ppt_y</p:attrName>
                                        </p:attrNameLst>
                                      </p:cBhvr>
                                      <p:rCtr x="938" y="0"/>
                                    </p:animMotion>
                                  </p:childTnLst>
                                </p:cTn>
                              </p:par>
                              <p:par>
                                <p:cTn id="68" presetID="10" presetClass="entr" presetSubtype="0" fill="hold" nodeType="withEffect">
                                  <p:stCondLst>
                                    <p:cond delay="600"/>
                                  </p:stCondLst>
                                  <p:childTnLst>
                                    <p:set>
                                      <p:cBhvr>
                                        <p:cTn id="69" dur="1" fill="hold">
                                          <p:stCondLst>
                                            <p:cond delay="0"/>
                                          </p:stCondLst>
                                        </p:cTn>
                                        <p:tgtEl>
                                          <p:spTgt spid="1032"/>
                                        </p:tgtEl>
                                        <p:attrNameLst>
                                          <p:attrName>style.visibility</p:attrName>
                                        </p:attrNameLst>
                                      </p:cBhvr>
                                      <p:to>
                                        <p:strVal val="visible"/>
                                      </p:to>
                                    </p:set>
                                    <p:animEffect transition="in" filter="fade">
                                      <p:cBhvr>
                                        <p:cTn id="70" dur="500"/>
                                        <p:tgtEl>
                                          <p:spTgt spid="1032"/>
                                        </p:tgtEl>
                                      </p:cBhvr>
                                    </p:animEffect>
                                  </p:childTnLst>
                                </p:cTn>
                              </p:par>
                              <p:par>
                                <p:cTn id="71" presetID="63" presetClass="path" presetSubtype="0" decel="100000" fill="hold" nodeType="withEffect">
                                  <p:stCondLst>
                                    <p:cond delay="600"/>
                                  </p:stCondLst>
                                  <p:childTnLst>
                                    <p:animMotion origin="layout" path="M -0.01835 0.00116 L 0.00053 0.00116 " pathEditMode="relative" rAng="0" ptsTypes="AA">
                                      <p:cBhvr>
                                        <p:cTn id="72" dur="750" fill="hold"/>
                                        <p:tgtEl>
                                          <p:spTgt spid="1032"/>
                                        </p:tgtEl>
                                        <p:attrNameLst>
                                          <p:attrName>ppt_x</p:attrName>
                                          <p:attrName>ppt_y</p:attrName>
                                        </p:attrNameLst>
                                      </p:cBhvr>
                                      <p:rCtr x="938" y="0"/>
                                    </p:animMotion>
                                  </p:childTnLst>
                                </p:cTn>
                              </p:par>
                              <p:par>
                                <p:cTn id="73" presetID="10" presetClass="entr" presetSubtype="0" fill="hold" grpId="0" nodeType="withEffect">
                                  <p:stCondLst>
                                    <p:cond delay="600"/>
                                  </p:stCondLst>
                                  <p:childTnLst>
                                    <p:set>
                                      <p:cBhvr>
                                        <p:cTn id="74" dur="1" fill="hold">
                                          <p:stCondLst>
                                            <p:cond delay="0"/>
                                          </p:stCondLst>
                                        </p:cTn>
                                        <p:tgtEl>
                                          <p:spTgt spid="83"/>
                                        </p:tgtEl>
                                        <p:attrNameLst>
                                          <p:attrName>style.visibility</p:attrName>
                                        </p:attrNameLst>
                                      </p:cBhvr>
                                      <p:to>
                                        <p:strVal val="visible"/>
                                      </p:to>
                                    </p:set>
                                    <p:animEffect transition="in" filter="fade">
                                      <p:cBhvr>
                                        <p:cTn id="75" dur="500"/>
                                        <p:tgtEl>
                                          <p:spTgt spid="83"/>
                                        </p:tgtEl>
                                      </p:cBhvr>
                                    </p:animEffect>
                                  </p:childTnLst>
                                </p:cTn>
                              </p:par>
                              <p:par>
                                <p:cTn id="76" presetID="63" presetClass="path" presetSubtype="0" decel="100000" fill="hold" grpId="1" nodeType="withEffect">
                                  <p:stCondLst>
                                    <p:cond delay="600"/>
                                  </p:stCondLst>
                                  <p:childTnLst>
                                    <p:animMotion origin="layout" path="M -0.01835 0.00116 L 0.00053 0.00116 " pathEditMode="relative" rAng="0" ptsTypes="AA">
                                      <p:cBhvr>
                                        <p:cTn id="77" dur="750" fill="hold"/>
                                        <p:tgtEl>
                                          <p:spTgt spid="83"/>
                                        </p:tgtEl>
                                        <p:attrNameLst>
                                          <p:attrName>ppt_x</p:attrName>
                                          <p:attrName>ppt_y</p:attrName>
                                        </p:attrNameLst>
                                      </p:cBhvr>
                                      <p:rCtr x="938" y="0"/>
                                    </p:animMotion>
                                  </p:childTnLst>
                                </p:cTn>
                              </p:par>
                              <p:par>
                                <p:cTn id="78" presetID="10" presetClass="entr" presetSubtype="0" fill="hold" grpId="0" nodeType="withEffect">
                                  <p:stCondLst>
                                    <p:cond delay="80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par>
                                <p:cTn id="81" presetID="63" presetClass="path" presetSubtype="0" decel="100000" fill="hold" grpId="1" nodeType="withEffect">
                                  <p:stCondLst>
                                    <p:cond delay="800"/>
                                  </p:stCondLst>
                                  <p:childTnLst>
                                    <p:animMotion origin="layout" path="M -0.01836 0.00115 L 0.00052 0.00115 " pathEditMode="relative" rAng="0" ptsTypes="AA">
                                      <p:cBhvr>
                                        <p:cTn id="82" dur="750" fill="hold"/>
                                        <p:tgtEl>
                                          <p:spTgt spid="105"/>
                                        </p:tgtEl>
                                        <p:attrNameLst>
                                          <p:attrName>ppt_x</p:attrName>
                                          <p:attrName>ppt_y</p:attrName>
                                        </p:attrNameLst>
                                      </p:cBhvr>
                                      <p:rCtr x="938" y="0"/>
                                    </p:animMotion>
                                  </p:childTnLst>
                                </p:cTn>
                              </p:par>
                              <p:par>
                                <p:cTn id="83" presetID="10" presetClass="entr" presetSubtype="0" fill="hold" grpId="0" nodeType="withEffect">
                                  <p:stCondLst>
                                    <p:cond delay="800"/>
                                  </p:stCondLst>
                                  <p:childTnLst>
                                    <p:set>
                                      <p:cBhvr>
                                        <p:cTn id="84" dur="1" fill="hold">
                                          <p:stCondLst>
                                            <p:cond delay="0"/>
                                          </p:stCondLst>
                                        </p:cTn>
                                        <p:tgtEl>
                                          <p:spTgt spid="110"/>
                                        </p:tgtEl>
                                        <p:attrNameLst>
                                          <p:attrName>style.visibility</p:attrName>
                                        </p:attrNameLst>
                                      </p:cBhvr>
                                      <p:to>
                                        <p:strVal val="visible"/>
                                      </p:to>
                                    </p:set>
                                    <p:animEffect transition="in" filter="fade">
                                      <p:cBhvr>
                                        <p:cTn id="85" dur="500"/>
                                        <p:tgtEl>
                                          <p:spTgt spid="110"/>
                                        </p:tgtEl>
                                      </p:cBhvr>
                                    </p:animEffect>
                                  </p:childTnLst>
                                </p:cTn>
                              </p:par>
                              <p:par>
                                <p:cTn id="86" presetID="63" presetClass="path" presetSubtype="0" decel="100000" fill="hold" grpId="1" nodeType="withEffect">
                                  <p:stCondLst>
                                    <p:cond delay="800"/>
                                  </p:stCondLst>
                                  <p:childTnLst>
                                    <p:animMotion origin="layout" path="M -0.01836 0.00115 L 0.00052 0.00115 " pathEditMode="relative" rAng="0" ptsTypes="AA">
                                      <p:cBhvr>
                                        <p:cTn id="87" dur="750" fill="hold"/>
                                        <p:tgtEl>
                                          <p:spTgt spid="110"/>
                                        </p:tgtEl>
                                        <p:attrNameLst>
                                          <p:attrName>ppt_x</p:attrName>
                                          <p:attrName>ppt_y</p:attrName>
                                        </p:attrNameLst>
                                      </p:cBhvr>
                                      <p:rCtr x="938" y="0"/>
                                    </p:animMotion>
                                  </p:childTnLst>
                                </p:cTn>
                              </p:par>
                              <p:par>
                                <p:cTn id="88" presetID="10" presetClass="entr" presetSubtype="0" fill="hold" grpId="0" nodeType="withEffect">
                                  <p:stCondLst>
                                    <p:cond delay="800"/>
                                  </p:stCondLst>
                                  <p:childTnLst>
                                    <p:set>
                                      <p:cBhvr>
                                        <p:cTn id="89" dur="1" fill="hold">
                                          <p:stCondLst>
                                            <p:cond delay="0"/>
                                          </p:stCondLst>
                                        </p:cTn>
                                        <p:tgtEl>
                                          <p:spTgt spid="112"/>
                                        </p:tgtEl>
                                        <p:attrNameLst>
                                          <p:attrName>style.visibility</p:attrName>
                                        </p:attrNameLst>
                                      </p:cBhvr>
                                      <p:to>
                                        <p:strVal val="visible"/>
                                      </p:to>
                                    </p:set>
                                    <p:animEffect transition="in" filter="fade">
                                      <p:cBhvr>
                                        <p:cTn id="90" dur="500"/>
                                        <p:tgtEl>
                                          <p:spTgt spid="112"/>
                                        </p:tgtEl>
                                      </p:cBhvr>
                                    </p:animEffect>
                                  </p:childTnLst>
                                </p:cTn>
                              </p:par>
                              <p:par>
                                <p:cTn id="91" presetID="63" presetClass="path" presetSubtype="0" decel="100000" fill="hold" grpId="1" nodeType="withEffect">
                                  <p:stCondLst>
                                    <p:cond delay="800"/>
                                  </p:stCondLst>
                                  <p:childTnLst>
                                    <p:animMotion origin="layout" path="M -0.01836 0.00115 L 0.00052 0.00115 " pathEditMode="relative" rAng="0" ptsTypes="AA">
                                      <p:cBhvr>
                                        <p:cTn id="92" dur="750" fill="hold"/>
                                        <p:tgtEl>
                                          <p:spTgt spid="112"/>
                                        </p:tgtEl>
                                        <p:attrNameLst>
                                          <p:attrName>ppt_x</p:attrName>
                                          <p:attrName>ppt_y</p:attrName>
                                        </p:attrNameLst>
                                      </p:cBhvr>
                                      <p:rCtr x="938" y="0"/>
                                    </p:animMotion>
                                  </p:childTnLst>
                                </p:cTn>
                              </p:par>
                              <p:par>
                                <p:cTn id="93" presetID="10" presetClass="entr" presetSubtype="0" fill="hold" grpId="0" nodeType="withEffect">
                                  <p:stCondLst>
                                    <p:cond delay="800"/>
                                  </p:stCondLst>
                                  <p:childTnLst>
                                    <p:set>
                                      <p:cBhvr>
                                        <p:cTn id="94" dur="1" fill="hold">
                                          <p:stCondLst>
                                            <p:cond delay="0"/>
                                          </p:stCondLst>
                                        </p:cTn>
                                        <p:tgtEl>
                                          <p:spTgt spid="114"/>
                                        </p:tgtEl>
                                        <p:attrNameLst>
                                          <p:attrName>style.visibility</p:attrName>
                                        </p:attrNameLst>
                                      </p:cBhvr>
                                      <p:to>
                                        <p:strVal val="visible"/>
                                      </p:to>
                                    </p:set>
                                    <p:animEffect transition="in" filter="fade">
                                      <p:cBhvr>
                                        <p:cTn id="95" dur="500"/>
                                        <p:tgtEl>
                                          <p:spTgt spid="114"/>
                                        </p:tgtEl>
                                      </p:cBhvr>
                                    </p:animEffect>
                                  </p:childTnLst>
                                </p:cTn>
                              </p:par>
                              <p:par>
                                <p:cTn id="96" presetID="63" presetClass="path" presetSubtype="0" decel="100000" fill="hold" grpId="1" nodeType="withEffect">
                                  <p:stCondLst>
                                    <p:cond delay="800"/>
                                  </p:stCondLst>
                                  <p:childTnLst>
                                    <p:animMotion origin="layout" path="M -0.01836 0.00116 L 0.00052 0.00116 " pathEditMode="relative" rAng="0" ptsTypes="AA">
                                      <p:cBhvr>
                                        <p:cTn id="97" dur="750" fill="hold"/>
                                        <p:tgtEl>
                                          <p:spTgt spid="114"/>
                                        </p:tgtEl>
                                        <p:attrNameLst>
                                          <p:attrName>ppt_x</p:attrName>
                                          <p:attrName>ppt_y</p:attrName>
                                        </p:attrNameLst>
                                      </p:cBhvr>
                                      <p:rCtr x="938" y="0"/>
                                    </p:animMotion>
                                  </p:childTnLst>
                                </p:cTn>
                              </p:par>
                              <p:par>
                                <p:cTn id="98" presetID="10" presetClass="entr" presetSubtype="0" fill="hold" grpId="0" nodeType="withEffect">
                                  <p:stCondLst>
                                    <p:cond delay="800"/>
                                  </p:stCondLst>
                                  <p:childTnLst>
                                    <p:set>
                                      <p:cBhvr>
                                        <p:cTn id="99" dur="1" fill="hold">
                                          <p:stCondLst>
                                            <p:cond delay="0"/>
                                          </p:stCondLst>
                                        </p:cTn>
                                        <p:tgtEl>
                                          <p:spTgt spid="115"/>
                                        </p:tgtEl>
                                        <p:attrNameLst>
                                          <p:attrName>style.visibility</p:attrName>
                                        </p:attrNameLst>
                                      </p:cBhvr>
                                      <p:to>
                                        <p:strVal val="visible"/>
                                      </p:to>
                                    </p:set>
                                    <p:animEffect transition="in" filter="fade">
                                      <p:cBhvr>
                                        <p:cTn id="100" dur="500"/>
                                        <p:tgtEl>
                                          <p:spTgt spid="115"/>
                                        </p:tgtEl>
                                      </p:cBhvr>
                                    </p:animEffect>
                                  </p:childTnLst>
                                </p:cTn>
                              </p:par>
                              <p:par>
                                <p:cTn id="101" presetID="63" presetClass="path" presetSubtype="0" decel="100000" fill="hold" grpId="1" nodeType="withEffect">
                                  <p:stCondLst>
                                    <p:cond delay="800"/>
                                  </p:stCondLst>
                                  <p:childTnLst>
                                    <p:animMotion origin="layout" path="M -0.01836 0.00115 L 0.00053 0.00115 " pathEditMode="relative" rAng="0" ptsTypes="AA">
                                      <p:cBhvr>
                                        <p:cTn id="102" dur="750" fill="hold"/>
                                        <p:tgtEl>
                                          <p:spTgt spid="115"/>
                                        </p:tgtEl>
                                        <p:attrNameLst>
                                          <p:attrName>ppt_x</p:attrName>
                                          <p:attrName>ppt_y</p:attrName>
                                        </p:attrNameLst>
                                      </p:cBhvr>
                                      <p:rCtr x="938" y="0"/>
                                    </p:animMotion>
                                  </p:childTnLst>
                                </p:cTn>
                              </p:par>
                              <p:par>
                                <p:cTn id="103" presetID="10" presetClass="entr" presetSubtype="0" fill="hold" grpId="0" nodeType="withEffect">
                                  <p:stCondLst>
                                    <p:cond delay="800"/>
                                  </p:stCondLst>
                                  <p:childTnLst>
                                    <p:set>
                                      <p:cBhvr>
                                        <p:cTn id="104" dur="1" fill="hold">
                                          <p:stCondLst>
                                            <p:cond delay="0"/>
                                          </p:stCondLst>
                                        </p:cTn>
                                        <p:tgtEl>
                                          <p:spTgt spid="116"/>
                                        </p:tgtEl>
                                        <p:attrNameLst>
                                          <p:attrName>style.visibility</p:attrName>
                                        </p:attrNameLst>
                                      </p:cBhvr>
                                      <p:to>
                                        <p:strVal val="visible"/>
                                      </p:to>
                                    </p:set>
                                    <p:animEffect transition="in" filter="fade">
                                      <p:cBhvr>
                                        <p:cTn id="105" dur="500"/>
                                        <p:tgtEl>
                                          <p:spTgt spid="116"/>
                                        </p:tgtEl>
                                      </p:cBhvr>
                                    </p:animEffect>
                                  </p:childTnLst>
                                </p:cTn>
                              </p:par>
                              <p:par>
                                <p:cTn id="106" presetID="63" presetClass="path" presetSubtype="0" decel="100000" fill="hold" grpId="1" nodeType="withEffect">
                                  <p:stCondLst>
                                    <p:cond delay="800"/>
                                  </p:stCondLst>
                                  <p:childTnLst>
                                    <p:animMotion origin="layout" path="M -0.01836 0.00116 L 0.00052 0.00116 " pathEditMode="relative" rAng="0" ptsTypes="AA">
                                      <p:cBhvr>
                                        <p:cTn id="107" dur="750" fill="hold"/>
                                        <p:tgtEl>
                                          <p:spTgt spid="116"/>
                                        </p:tgtEl>
                                        <p:attrNameLst>
                                          <p:attrName>ppt_x</p:attrName>
                                          <p:attrName>ppt_y</p:attrName>
                                        </p:attrNameLst>
                                      </p:cBhvr>
                                      <p:rCtr x="938" y="0"/>
                                    </p:animMotion>
                                  </p:childTnLst>
                                </p:cTn>
                              </p:par>
                              <p:par>
                                <p:cTn id="108" presetID="10" presetClass="entr" presetSubtype="0" fill="hold" grpId="0" nodeType="withEffect">
                                  <p:stCondLst>
                                    <p:cond delay="800"/>
                                  </p:stCondLst>
                                  <p:childTnLst>
                                    <p:set>
                                      <p:cBhvr>
                                        <p:cTn id="109" dur="1" fill="hold">
                                          <p:stCondLst>
                                            <p:cond delay="0"/>
                                          </p:stCondLst>
                                        </p:cTn>
                                        <p:tgtEl>
                                          <p:spTgt spid="117"/>
                                        </p:tgtEl>
                                        <p:attrNameLst>
                                          <p:attrName>style.visibility</p:attrName>
                                        </p:attrNameLst>
                                      </p:cBhvr>
                                      <p:to>
                                        <p:strVal val="visible"/>
                                      </p:to>
                                    </p:set>
                                    <p:animEffect transition="in" filter="fade">
                                      <p:cBhvr>
                                        <p:cTn id="110" dur="500"/>
                                        <p:tgtEl>
                                          <p:spTgt spid="117"/>
                                        </p:tgtEl>
                                      </p:cBhvr>
                                    </p:animEffect>
                                  </p:childTnLst>
                                </p:cTn>
                              </p:par>
                              <p:par>
                                <p:cTn id="111" presetID="63" presetClass="path" presetSubtype="0" decel="100000" fill="hold" grpId="1" nodeType="withEffect">
                                  <p:stCondLst>
                                    <p:cond delay="800"/>
                                  </p:stCondLst>
                                  <p:childTnLst>
                                    <p:animMotion origin="layout" path="M -0.01836 0.00115 L 0.00052 0.00115 " pathEditMode="relative" rAng="0" ptsTypes="AA">
                                      <p:cBhvr>
                                        <p:cTn id="112" dur="750" fill="hold"/>
                                        <p:tgtEl>
                                          <p:spTgt spid="117"/>
                                        </p:tgtEl>
                                        <p:attrNameLst>
                                          <p:attrName>ppt_x</p:attrName>
                                          <p:attrName>ppt_y</p:attrName>
                                        </p:attrNameLst>
                                      </p:cBhvr>
                                      <p:rCtr x="938" y="0"/>
                                    </p:animMotion>
                                  </p:childTnLst>
                                </p:cTn>
                              </p:par>
                              <p:par>
                                <p:cTn id="113" presetID="10" presetClass="entr" presetSubtype="0" fill="hold" nodeType="withEffect">
                                  <p:stCondLst>
                                    <p:cond delay="800"/>
                                  </p:stCondLst>
                                  <p:childTnLst>
                                    <p:set>
                                      <p:cBhvr>
                                        <p:cTn id="114" dur="1" fill="hold">
                                          <p:stCondLst>
                                            <p:cond delay="0"/>
                                          </p:stCondLst>
                                        </p:cTn>
                                        <p:tgtEl>
                                          <p:spTgt spid="118"/>
                                        </p:tgtEl>
                                        <p:attrNameLst>
                                          <p:attrName>style.visibility</p:attrName>
                                        </p:attrNameLst>
                                      </p:cBhvr>
                                      <p:to>
                                        <p:strVal val="visible"/>
                                      </p:to>
                                    </p:set>
                                    <p:animEffect transition="in" filter="fade">
                                      <p:cBhvr>
                                        <p:cTn id="115" dur="500"/>
                                        <p:tgtEl>
                                          <p:spTgt spid="118"/>
                                        </p:tgtEl>
                                      </p:cBhvr>
                                    </p:animEffect>
                                  </p:childTnLst>
                                </p:cTn>
                              </p:par>
                              <p:par>
                                <p:cTn id="116" presetID="63" presetClass="path" presetSubtype="0" decel="100000" fill="hold" nodeType="withEffect">
                                  <p:stCondLst>
                                    <p:cond delay="800"/>
                                  </p:stCondLst>
                                  <p:childTnLst>
                                    <p:animMotion origin="layout" path="M -0.01836 0.00116 L 0.00052 0.00116 " pathEditMode="relative" rAng="0" ptsTypes="AA">
                                      <p:cBhvr>
                                        <p:cTn id="117" dur="750" fill="hold"/>
                                        <p:tgtEl>
                                          <p:spTgt spid="118"/>
                                        </p:tgtEl>
                                        <p:attrNameLst>
                                          <p:attrName>ppt_x</p:attrName>
                                          <p:attrName>ppt_y</p:attrName>
                                        </p:attrNameLst>
                                      </p:cBhvr>
                                      <p:rCtr x="938" y="0"/>
                                    </p:animMotion>
                                  </p:childTnLst>
                                </p:cTn>
                              </p:par>
                              <p:par>
                                <p:cTn id="118" presetID="10" presetClass="entr" presetSubtype="0" fill="hold" nodeType="withEffect">
                                  <p:stCondLst>
                                    <p:cond delay="800"/>
                                  </p:stCondLst>
                                  <p:childTnLst>
                                    <p:set>
                                      <p:cBhvr>
                                        <p:cTn id="119" dur="1" fill="hold">
                                          <p:stCondLst>
                                            <p:cond delay="0"/>
                                          </p:stCondLst>
                                        </p:cTn>
                                        <p:tgtEl>
                                          <p:spTgt spid="1038"/>
                                        </p:tgtEl>
                                        <p:attrNameLst>
                                          <p:attrName>style.visibility</p:attrName>
                                        </p:attrNameLst>
                                      </p:cBhvr>
                                      <p:to>
                                        <p:strVal val="visible"/>
                                      </p:to>
                                    </p:set>
                                    <p:animEffect transition="in" filter="fade">
                                      <p:cBhvr>
                                        <p:cTn id="120" dur="500"/>
                                        <p:tgtEl>
                                          <p:spTgt spid="1038"/>
                                        </p:tgtEl>
                                      </p:cBhvr>
                                    </p:animEffect>
                                  </p:childTnLst>
                                </p:cTn>
                              </p:par>
                              <p:par>
                                <p:cTn id="121" presetID="63" presetClass="path" presetSubtype="0" decel="100000" fill="hold" nodeType="withEffect">
                                  <p:stCondLst>
                                    <p:cond delay="800"/>
                                  </p:stCondLst>
                                  <p:childTnLst>
                                    <p:animMotion origin="layout" path="M -0.01836 0.00116 L 0.00052 0.00116 " pathEditMode="relative" rAng="0" ptsTypes="AA">
                                      <p:cBhvr>
                                        <p:cTn id="122" dur="750" fill="hold"/>
                                        <p:tgtEl>
                                          <p:spTgt spid="1038"/>
                                        </p:tgtEl>
                                        <p:attrNameLst>
                                          <p:attrName>ppt_x</p:attrName>
                                          <p:attrName>ppt_y</p:attrName>
                                        </p:attrNameLst>
                                      </p:cBhvr>
                                      <p:rCtr x="938" y="0"/>
                                    </p:animMotion>
                                  </p:childTnLst>
                                </p:cTn>
                              </p:par>
                              <p:par>
                                <p:cTn id="123" presetID="10" presetClass="entr" presetSubtype="0" fill="hold" nodeType="withEffect">
                                  <p:stCondLst>
                                    <p:cond delay="800"/>
                                  </p:stCondLst>
                                  <p:childTnLst>
                                    <p:set>
                                      <p:cBhvr>
                                        <p:cTn id="124" dur="1" fill="hold">
                                          <p:stCondLst>
                                            <p:cond delay="0"/>
                                          </p:stCondLst>
                                        </p:cTn>
                                        <p:tgtEl>
                                          <p:spTgt spid="119"/>
                                        </p:tgtEl>
                                        <p:attrNameLst>
                                          <p:attrName>style.visibility</p:attrName>
                                        </p:attrNameLst>
                                      </p:cBhvr>
                                      <p:to>
                                        <p:strVal val="visible"/>
                                      </p:to>
                                    </p:set>
                                    <p:animEffect transition="in" filter="fade">
                                      <p:cBhvr>
                                        <p:cTn id="125" dur="500"/>
                                        <p:tgtEl>
                                          <p:spTgt spid="119"/>
                                        </p:tgtEl>
                                      </p:cBhvr>
                                    </p:animEffect>
                                  </p:childTnLst>
                                </p:cTn>
                              </p:par>
                              <p:par>
                                <p:cTn id="126" presetID="63" presetClass="path" presetSubtype="0" decel="100000" fill="hold" nodeType="withEffect">
                                  <p:stCondLst>
                                    <p:cond delay="800"/>
                                  </p:stCondLst>
                                  <p:childTnLst>
                                    <p:animMotion origin="layout" path="M -0.01836 0.00116 L 0.00052 0.00116 " pathEditMode="relative" rAng="0" ptsTypes="AA">
                                      <p:cBhvr>
                                        <p:cTn id="127" dur="750" fill="hold"/>
                                        <p:tgtEl>
                                          <p:spTgt spid="119"/>
                                        </p:tgtEl>
                                        <p:attrNameLst>
                                          <p:attrName>ppt_x</p:attrName>
                                          <p:attrName>ppt_y</p:attrName>
                                        </p:attrNameLst>
                                      </p:cBhvr>
                                      <p:rCtr x="938" y="0"/>
                                    </p:animMotion>
                                  </p:childTnLst>
                                </p:cTn>
                              </p:par>
                              <p:par>
                                <p:cTn id="128" presetID="10" presetClass="entr" presetSubtype="0" fill="hold" nodeType="withEffect">
                                  <p:stCondLst>
                                    <p:cond delay="800"/>
                                  </p:stCondLst>
                                  <p:childTnLst>
                                    <p:set>
                                      <p:cBhvr>
                                        <p:cTn id="129" dur="1" fill="hold">
                                          <p:stCondLst>
                                            <p:cond delay="0"/>
                                          </p:stCondLst>
                                        </p:cTn>
                                        <p:tgtEl>
                                          <p:spTgt spid="120"/>
                                        </p:tgtEl>
                                        <p:attrNameLst>
                                          <p:attrName>style.visibility</p:attrName>
                                        </p:attrNameLst>
                                      </p:cBhvr>
                                      <p:to>
                                        <p:strVal val="visible"/>
                                      </p:to>
                                    </p:set>
                                    <p:animEffect transition="in" filter="fade">
                                      <p:cBhvr>
                                        <p:cTn id="130" dur="500"/>
                                        <p:tgtEl>
                                          <p:spTgt spid="120"/>
                                        </p:tgtEl>
                                      </p:cBhvr>
                                    </p:animEffect>
                                  </p:childTnLst>
                                </p:cTn>
                              </p:par>
                              <p:par>
                                <p:cTn id="131" presetID="63" presetClass="path" presetSubtype="0" decel="100000" fill="hold" nodeType="withEffect">
                                  <p:stCondLst>
                                    <p:cond delay="800"/>
                                  </p:stCondLst>
                                  <p:childTnLst>
                                    <p:animMotion origin="layout" path="M -0.01836 0.00116 L 0.00052 0.00116 " pathEditMode="relative" rAng="0" ptsTypes="AA">
                                      <p:cBhvr>
                                        <p:cTn id="132" dur="750" fill="hold"/>
                                        <p:tgtEl>
                                          <p:spTgt spid="120"/>
                                        </p:tgtEl>
                                        <p:attrNameLst>
                                          <p:attrName>ppt_x</p:attrName>
                                          <p:attrName>ppt_y</p:attrName>
                                        </p:attrNameLst>
                                      </p:cBhvr>
                                      <p:rCtr x="938" y="0"/>
                                    </p:animMotion>
                                  </p:childTnLst>
                                </p:cTn>
                              </p:par>
                              <p:par>
                                <p:cTn id="133" presetID="10" presetClass="entr" presetSubtype="0" fill="hold" grpId="0" nodeType="withEffect">
                                  <p:stCondLst>
                                    <p:cond delay="800"/>
                                  </p:stCondLst>
                                  <p:childTnLst>
                                    <p:set>
                                      <p:cBhvr>
                                        <p:cTn id="134" dur="1" fill="hold">
                                          <p:stCondLst>
                                            <p:cond delay="0"/>
                                          </p:stCondLst>
                                        </p:cTn>
                                        <p:tgtEl>
                                          <p:spTgt spid="1071"/>
                                        </p:tgtEl>
                                        <p:attrNameLst>
                                          <p:attrName>style.visibility</p:attrName>
                                        </p:attrNameLst>
                                      </p:cBhvr>
                                      <p:to>
                                        <p:strVal val="visible"/>
                                      </p:to>
                                    </p:set>
                                    <p:animEffect transition="in" filter="fade">
                                      <p:cBhvr>
                                        <p:cTn id="135" dur="500"/>
                                        <p:tgtEl>
                                          <p:spTgt spid="1071"/>
                                        </p:tgtEl>
                                      </p:cBhvr>
                                    </p:animEffect>
                                  </p:childTnLst>
                                </p:cTn>
                              </p:par>
                              <p:par>
                                <p:cTn id="136" presetID="63" presetClass="path" presetSubtype="0" decel="100000" fill="hold" grpId="1" nodeType="withEffect">
                                  <p:stCondLst>
                                    <p:cond delay="800"/>
                                  </p:stCondLst>
                                  <p:childTnLst>
                                    <p:animMotion origin="layout" path="M -0.01836 0.00116 L 0.00052 0.00116 " pathEditMode="relative" rAng="0" ptsTypes="AA">
                                      <p:cBhvr>
                                        <p:cTn id="137" dur="750" fill="hold"/>
                                        <p:tgtEl>
                                          <p:spTgt spid="1071"/>
                                        </p:tgtEl>
                                        <p:attrNameLst>
                                          <p:attrName>ppt_x</p:attrName>
                                          <p:attrName>ppt_y</p:attrName>
                                        </p:attrNameLst>
                                      </p:cBhvr>
                                      <p:rCtr x="938" y="0"/>
                                    </p:animMotion>
                                  </p:childTnLst>
                                </p:cTn>
                              </p:par>
                              <p:par>
                                <p:cTn id="138" presetID="10" presetClass="entr" presetSubtype="0" fill="hold" grpId="0" nodeType="withEffect">
                                  <p:stCondLst>
                                    <p:cond delay="1000"/>
                                  </p:stCondLst>
                                  <p:childTnLst>
                                    <p:set>
                                      <p:cBhvr>
                                        <p:cTn id="139" dur="1" fill="hold">
                                          <p:stCondLst>
                                            <p:cond delay="0"/>
                                          </p:stCondLst>
                                        </p:cTn>
                                        <p:tgtEl>
                                          <p:spTgt spid="89"/>
                                        </p:tgtEl>
                                        <p:attrNameLst>
                                          <p:attrName>style.visibility</p:attrName>
                                        </p:attrNameLst>
                                      </p:cBhvr>
                                      <p:to>
                                        <p:strVal val="visible"/>
                                      </p:to>
                                    </p:set>
                                    <p:animEffect transition="in" filter="fade">
                                      <p:cBhvr>
                                        <p:cTn id="140" dur="500"/>
                                        <p:tgtEl>
                                          <p:spTgt spid="89"/>
                                        </p:tgtEl>
                                      </p:cBhvr>
                                    </p:animEffect>
                                  </p:childTnLst>
                                </p:cTn>
                              </p:par>
                              <p:par>
                                <p:cTn id="141" presetID="63" presetClass="path" presetSubtype="0" decel="100000" fill="hold" grpId="1" nodeType="withEffect">
                                  <p:stCondLst>
                                    <p:cond delay="1000"/>
                                  </p:stCondLst>
                                  <p:childTnLst>
                                    <p:animMotion origin="layout" path="M -0.01836 0.00116 L 0.00052 0.00116 " pathEditMode="relative" rAng="0" ptsTypes="AA">
                                      <p:cBhvr>
                                        <p:cTn id="142" dur="750" fill="hold"/>
                                        <p:tgtEl>
                                          <p:spTgt spid="89"/>
                                        </p:tgtEl>
                                        <p:attrNameLst>
                                          <p:attrName>ppt_x</p:attrName>
                                          <p:attrName>ppt_y</p:attrName>
                                        </p:attrNameLst>
                                      </p:cBhvr>
                                      <p:rCtr x="938" y="0"/>
                                    </p:animMotion>
                                  </p:childTnLst>
                                </p:cTn>
                              </p:par>
                              <p:par>
                                <p:cTn id="143" presetID="10" presetClass="entr" presetSubtype="0" fill="hold" nodeType="withEffect">
                                  <p:stCondLst>
                                    <p:cond delay="1000"/>
                                  </p:stCondLst>
                                  <p:childTnLst>
                                    <p:set>
                                      <p:cBhvr>
                                        <p:cTn id="144" dur="1" fill="hold">
                                          <p:stCondLst>
                                            <p:cond delay="0"/>
                                          </p:stCondLst>
                                        </p:cTn>
                                        <p:tgtEl>
                                          <p:spTgt spid="68"/>
                                        </p:tgtEl>
                                        <p:attrNameLst>
                                          <p:attrName>style.visibility</p:attrName>
                                        </p:attrNameLst>
                                      </p:cBhvr>
                                      <p:to>
                                        <p:strVal val="visible"/>
                                      </p:to>
                                    </p:set>
                                    <p:animEffect transition="in" filter="fade">
                                      <p:cBhvr>
                                        <p:cTn id="145" dur="500"/>
                                        <p:tgtEl>
                                          <p:spTgt spid="68"/>
                                        </p:tgtEl>
                                      </p:cBhvr>
                                    </p:animEffect>
                                  </p:childTnLst>
                                </p:cTn>
                              </p:par>
                              <p:par>
                                <p:cTn id="146" presetID="63" presetClass="path" presetSubtype="0" decel="100000" fill="hold" nodeType="withEffect">
                                  <p:stCondLst>
                                    <p:cond delay="1000"/>
                                  </p:stCondLst>
                                  <p:childTnLst>
                                    <p:animMotion origin="layout" path="M -0.01836 0.00116 L 0.00052 0.00116 " pathEditMode="relative" rAng="0" ptsTypes="AA">
                                      <p:cBhvr>
                                        <p:cTn id="147" dur="750" fill="hold"/>
                                        <p:tgtEl>
                                          <p:spTgt spid="68"/>
                                        </p:tgtEl>
                                        <p:attrNameLst>
                                          <p:attrName>ppt_x</p:attrName>
                                          <p:attrName>ppt_y</p:attrName>
                                        </p:attrNameLst>
                                      </p:cBhvr>
                                      <p:rCtr x="938" y="0"/>
                                    </p:animMotion>
                                  </p:childTnLst>
                                </p:cTn>
                              </p:par>
                              <p:par>
                                <p:cTn id="148" presetID="10" presetClass="entr" presetSubtype="0" fill="hold" nodeType="withEffect">
                                  <p:stCondLst>
                                    <p:cond delay="1000"/>
                                  </p:stCondLst>
                                  <p:childTnLst>
                                    <p:set>
                                      <p:cBhvr>
                                        <p:cTn id="149" dur="1" fill="hold">
                                          <p:stCondLst>
                                            <p:cond delay="0"/>
                                          </p:stCondLst>
                                        </p:cTn>
                                        <p:tgtEl>
                                          <p:spTgt spid="93"/>
                                        </p:tgtEl>
                                        <p:attrNameLst>
                                          <p:attrName>style.visibility</p:attrName>
                                        </p:attrNameLst>
                                      </p:cBhvr>
                                      <p:to>
                                        <p:strVal val="visible"/>
                                      </p:to>
                                    </p:set>
                                    <p:animEffect transition="in" filter="fade">
                                      <p:cBhvr>
                                        <p:cTn id="150" dur="500"/>
                                        <p:tgtEl>
                                          <p:spTgt spid="93"/>
                                        </p:tgtEl>
                                      </p:cBhvr>
                                    </p:animEffect>
                                  </p:childTnLst>
                                </p:cTn>
                              </p:par>
                              <p:par>
                                <p:cTn id="151" presetID="63" presetClass="path" presetSubtype="0" decel="100000" fill="hold" nodeType="withEffect">
                                  <p:stCondLst>
                                    <p:cond delay="1000"/>
                                  </p:stCondLst>
                                  <p:childTnLst>
                                    <p:animMotion origin="layout" path="M -0.01836 0.00116 L 0.00052 0.00116 " pathEditMode="relative" rAng="0" ptsTypes="AA">
                                      <p:cBhvr>
                                        <p:cTn id="152" dur="750" fill="hold"/>
                                        <p:tgtEl>
                                          <p:spTgt spid="93"/>
                                        </p:tgtEl>
                                        <p:attrNameLst>
                                          <p:attrName>ppt_x</p:attrName>
                                          <p:attrName>ppt_y</p:attrName>
                                        </p:attrNameLst>
                                      </p:cBhvr>
                                      <p:rCtr x="938" y="0"/>
                                    </p:animMotion>
                                  </p:childTnLst>
                                </p:cTn>
                              </p:par>
                              <p:par>
                                <p:cTn id="153" presetID="10" presetClass="entr" presetSubtype="0" fill="hold" grpId="0" nodeType="withEffect">
                                  <p:stCondLst>
                                    <p:cond delay="1000"/>
                                  </p:stCondLst>
                                  <p:childTnLst>
                                    <p:set>
                                      <p:cBhvr>
                                        <p:cTn id="154" dur="1" fill="hold">
                                          <p:stCondLst>
                                            <p:cond delay="0"/>
                                          </p:stCondLst>
                                        </p:cTn>
                                        <p:tgtEl>
                                          <p:spTgt spid="94"/>
                                        </p:tgtEl>
                                        <p:attrNameLst>
                                          <p:attrName>style.visibility</p:attrName>
                                        </p:attrNameLst>
                                      </p:cBhvr>
                                      <p:to>
                                        <p:strVal val="visible"/>
                                      </p:to>
                                    </p:set>
                                    <p:animEffect transition="in" filter="fade">
                                      <p:cBhvr>
                                        <p:cTn id="155" dur="500"/>
                                        <p:tgtEl>
                                          <p:spTgt spid="94"/>
                                        </p:tgtEl>
                                      </p:cBhvr>
                                    </p:animEffect>
                                  </p:childTnLst>
                                </p:cTn>
                              </p:par>
                              <p:par>
                                <p:cTn id="156" presetID="63" presetClass="path" presetSubtype="0" decel="100000" fill="hold" grpId="1" nodeType="withEffect">
                                  <p:stCondLst>
                                    <p:cond delay="1000"/>
                                  </p:stCondLst>
                                  <p:childTnLst>
                                    <p:animMotion origin="layout" path="M -0.01836 0.00116 L 0.00052 0.00116 " pathEditMode="relative" rAng="0" ptsTypes="AA">
                                      <p:cBhvr>
                                        <p:cTn id="157" dur="750" fill="hold"/>
                                        <p:tgtEl>
                                          <p:spTgt spid="94"/>
                                        </p:tgtEl>
                                        <p:attrNameLst>
                                          <p:attrName>ppt_x</p:attrName>
                                          <p:attrName>ppt_y</p:attrName>
                                        </p:attrNameLst>
                                      </p:cBhvr>
                                      <p:rCtr x="938" y="0"/>
                                    </p:animMotion>
                                  </p:childTnLst>
                                </p:cTn>
                              </p:par>
                              <p:par>
                                <p:cTn id="158" presetID="10" presetClass="entr" presetSubtype="0" fill="hold" grpId="0" nodeType="withEffect">
                                  <p:stCondLst>
                                    <p:cond delay="1000"/>
                                  </p:stCondLst>
                                  <p:childTnLst>
                                    <p:set>
                                      <p:cBhvr>
                                        <p:cTn id="159" dur="1" fill="hold">
                                          <p:stCondLst>
                                            <p:cond delay="0"/>
                                          </p:stCondLst>
                                        </p:cTn>
                                        <p:tgtEl>
                                          <p:spTgt spid="95"/>
                                        </p:tgtEl>
                                        <p:attrNameLst>
                                          <p:attrName>style.visibility</p:attrName>
                                        </p:attrNameLst>
                                      </p:cBhvr>
                                      <p:to>
                                        <p:strVal val="visible"/>
                                      </p:to>
                                    </p:set>
                                    <p:animEffect transition="in" filter="fade">
                                      <p:cBhvr>
                                        <p:cTn id="160" dur="500"/>
                                        <p:tgtEl>
                                          <p:spTgt spid="95"/>
                                        </p:tgtEl>
                                      </p:cBhvr>
                                    </p:animEffect>
                                  </p:childTnLst>
                                </p:cTn>
                              </p:par>
                              <p:par>
                                <p:cTn id="161" presetID="63" presetClass="path" presetSubtype="0" decel="100000" fill="hold" grpId="1" nodeType="withEffect">
                                  <p:stCondLst>
                                    <p:cond delay="1000"/>
                                  </p:stCondLst>
                                  <p:childTnLst>
                                    <p:animMotion origin="layout" path="M -0.01836 0.00116 L 0.00052 0.00116 " pathEditMode="relative" rAng="0" ptsTypes="AA">
                                      <p:cBhvr>
                                        <p:cTn id="162" dur="750" fill="hold"/>
                                        <p:tgtEl>
                                          <p:spTgt spid="95"/>
                                        </p:tgtEl>
                                        <p:attrNameLst>
                                          <p:attrName>ppt_x</p:attrName>
                                          <p:attrName>ppt_y</p:attrName>
                                        </p:attrNameLst>
                                      </p:cBhvr>
                                      <p:rCtr x="938" y="0"/>
                                    </p:animMotion>
                                  </p:childTnLst>
                                </p:cTn>
                              </p:par>
                              <p:par>
                                <p:cTn id="163" presetID="10" presetClass="entr" presetSubtype="0" fill="hold" grpId="0" nodeType="withEffect">
                                  <p:stCondLst>
                                    <p:cond delay="1000"/>
                                  </p:stCondLst>
                                  <p:childTnLst>
                                    <p:set>
                                      <p:cBhvr>
                                        <p:cTn id="164" dur="1" fill="hold">
                                          <p:stCondLst>
                                            <p:cond delay="0"/>
                                          </p:stCondLst>
                                        </p:cTn>
                                        <p:tgtEl>
                                          <p:spTgt spid="104"/>
                                        </p:tgtEl>
                                        <p:attrNameLst>
                                          <p:attrName>style.visibility</p:attrName>
                                        </p:attrNameLst>
                                      </p:cBhvr>
                                      <p:to>
                                        <p:strVal val="visible"/>
                                      </p:to>
                                    </p:set>
                                    <p:animEffect transition="in" filter="fade">
                                      <p:cBhvr>
                                        <p:cTn id="165" dur="500"/>
                                        <p:tgtEl>
                                          <p:spTgt spid="104"/>
                                        </p:tgtEl>
                                      </p:cBhvr>
                                    </p:animEffect>
                                  </p:childTnLst>
                                </p:cTn>
                              </p:par>
                              <p:par>
                                <p:cTn id="166" presetID="63" presetClass="path" presetSubtype="0" decel="100000" fill="hold" grpId="1" nodeType="withEffect">
                                  <p:stCondLst>
                                    <p:cond delay="1000"/>
                                  </p:stCondLst>
                                  <p:childTnLst>
                                    <p:animMotion origin="layout" path="M -0.01836 0.00115 L 0.00052 0.00115 " pathEditMode="relative" rAng="0" ptsTypes="AA">
                                      <p:cBhvr>
                                        <p:cTn id="167" dur="750" fill="hold"/>
                                        <p:tgtEl>
                                          <p:spTgt spid="104"/>
                                        </p:tgtEl>
                                        <p:attrNameLst>
                                          <p:attrName>ppt_x</p:attrName>
                                          <p:attrName>ppt_y</p:attrName>
                                        </p:attrNameLst>
                                      </p:cBhvr>
                                      <p:rCtr x="938" y="0"/>
                                    </p:animMotion>
                                  </p:childTnLst>
                                </p:cTn>
                              </p:par>
                              <p:par>
                                <p:cTn id="168" presetID="10" presetClass="entr" presetSubtype="0" fill="hold" grpId="0" nodeType="withEffect">
                                  <p:stCondLst>
                                    <p:cond delay="1200"/>
                                  </p:stCondLst>
                                  <p:childTnLst>
                                    <p:set>
                                      <p:cBhvr>
                                        <p:cTn id="169" dur="1" fill="hold">
                                          <p:stCondLst>
                                            <p:cond delay="0"/>
                                          </p:stCondLst>
                                        </p:cTn>
                                        <p:tgtEl>
                                          <p:spTgt spid="121"/>
                                        </p:tgtEl>
                                        <p:attrNameLst>
                                          <p:attrName>style.visibility</p:attrName>
                                        </p:attrNameLst>
                                      </p:cBhvr>
                                      <p:to>
                                        <p:strVal val="visible"/>
                                      </p:to>
                                    </p:set>
                                    <p:animEffect transition="in" filter="fade">
                                      <p:cBhvr>
                                        <p:cTn id="170" dur="500"/>
                                        <p:tgtEl>
                                          <p:spTgt spid="121"/>
                                        </p:tgtEl>
                                      </p:cBhvr>
                                    </p:animEffect>
                                  </p:childTnLst>
                                </p:cTn>
                              </p:par>
                              <p:par>
                                <p:cTn id="171" presetID="63" presetClass="path" presetSubtype="0" decel="100000" fill="hold" grpId="1" nodeType="withEffect">
                                  <p:stCondLst>
                                    <p:cond delay="1200"/>
                                  </p:stCondLst>
                                  <p:childTnLst>
                                    <p:animMotion origin="layout" path="M -0.01836 0.00116 L 0.00052 0.00116 " pathEditMode="relative" rAng="0" ptsTypes="AA">
                                      <p:cBhvr>
                                        <p:cTn id="172" dur="750" fill="hold"/>
                                        <p:tgtEl>
                                          <p:spTgt spid="121"/>
                                        </p:tgtEl>
                                        <p:attrNameLst>
                                          <p:attrName>ppt_x</p:attrName>
                                          <p:attrName>ppt_y</p:attrName>
                                        </p:attrNameLst>
                                      </p:cBhvr>
                                      <p:rCtr x="938" y="0"/>
                                    </p:animMotion>
                                  </p:childTnLst>
                                </p:cTn>
                              </p:par>
                              <p:par>
                                <p:cTn id="173" presetID="10" presetClass="entr" presetSubtype="0" fill="hold" grpId="0" nodeType="withEffect">
                                  <p:stCondLst>
                                    <p:cond delay="1200"/>
                                  </p:stCondLst>
                                  <p:childTnLst>
                                    <p:set>
                                      <p:cBhvr>
                                        <p:cTn id="174" dur="1" fill="hold">
                                          <p:stCondLst>
                                            <p:cond delay="0"/>
                                          </p:stCondLst>
                                        </p:cTn>
                                        <p:tgtEl>
                                          <p:spTgt spid="123"/>
                                        </p:tgtEl>
                                        <p:attrNameLst>
                                          <p:attrName>style.visibility</p:attrName>
                                        </p:attrNameLst>
                                      </p:cBhvr>
                                      <p:to>
                                        <p:strVal val="visible"/>
                                      </p:to>
                                    </p:set>
                                    <p:animEffect transition="in" filter="fade">
                                      <p:cBhvr>
                                        <p:cTn id="175" dur="500"/>
                                        <p:tgtEl>
                                          <p:spTgt spid="123"/>
                                        </p:tgtEl>
                                      </p:cBhvr>
                                    </p:animEffect>
                                  </p:childTnLst>
                                </p:cTn>
                              </p:par>
                              <p:par>
                                <p:cTn id="176" presetID="63" presetClass="path" presetSubtype="0" decel="100000" fill="hold" grpId="1" nodeType="withEffect">
                                  <p:stCondLst>
                                    <p:cond delay="1200"/>
                                  </p:stCondLst>
                                  <p:childTnLst>
                                    <p:animMotion origin="layout" path="M -0.01836 0.00116 L 0.00052 0.00116 " pathEditMode="relative" rAng="0" ptsTypes="AA">
                                      <p:cBhvr>
                                        <p:cTn id="177" dur="750" fill="hold"/>
                                        <p:tgtEl>
                                          <p:spTgt spid="123"/>
                                        </p:tgtEl>
                                        <p:attrNameLst>
                                          <p:attrName>ppt_x</p:attrName>
                                          <p:attrName>ppt_y</p:attrName>
                                        </p:attrNameLst>
                                      </p:cBhvr>
                                      <p:rCtr x="938" y="0"/>
                                    </p:animMotion>
                                  </p:childTnLst>
                                </p:cTn>
                              </p:par>
                              <p:par>
                                <p:cTn id="178" presetID="10" presetClass="entr" presetSubtype="0" fill="hold" grpId="0" nodeType="withEffect">
                                  <p:stCondLst>
                                    <p:cond delay="1200"/>
                                  </p:stCondLst>
                                  <p:childTnLst>
                                    <p:set>
                                      <p:cBhvr>
                                        <p:cTn id="179" dur="1" fill="hold">
                                          <p:stCondLst>
                                            <p:cond delay="0"/>
                                          </p:stCondLst>
                                        </p:cTn>
                                        <p:tgtEl>
                                          <p:spTgt spid="125"/>
                                        </p:tgtEl>
                                        <p:attrNameLst>
                                          <p:attrName>style.visibility</p:attrName>
                                        </p:attrNameLst>
                                      </p:cBhvr>
                                      <p:to>
                                        <p:strVal val="visible"/>
                                      </p:to>
                                    </p:set>
                                    <p:animEffect transition="in" filter="fade">
                                      <p:cBhvr>
                                        <p:cTn id="180" dur="500"/>
                                        <p:tgtEl>
                                          <p:spTgt spid="125"/>
                                        </p:tgtEl>
                                      </p:cBhvr>
                                    </p:animEffect>
                                  </p:childTnLst>
                                </p:cTn>
                              </p:par>
                              <p:par>
                                <p:cTn id="181" presetID="63" presetClass="path" presetSubtype="0" decel="100000" fill="hold" grpId="1" nodeType="withEffect">
                                  <p:stCondLst>
                                    <p:cond delay="1200"/>
                                  </p:stCondLst>
                                  <p:childTnLst>
                                    <p:animMotion origin="layout" path="M -0.01836 0.00115 L 0.00052 0.00115 " pathEditMode="relative" rAng="0" ptsTypes="AA">
                                      <p:cBhvr>
                                        <p:cTn id="182" dur="750" fill="hold"/>
                                        <p:tgtEl>
                                          <p:spTgt spid="125"/>
                                        </p:tgtEl>
                                        <p:attrNameLst>
                                          <p:attrName>ppt_x</p:attrName>
                                          <p:attrName>ppt_y</p:attrName>
                                        </p:attrNameLst>
                                      </p:cBhvr>
                                      <p:rCtr x="938" y="0"/>
                                    </p:animMotion>
                                  </p:childTnLst>
                                </p:cTn>
                              </p:par>
                              <p:par>
                                <p:cTn id="183" presetID="10" presetClass="entr" presetSubtype="0" fill="hold" nodeType="withEffect">
                                  <p:stCondLst>
                                    <p:cond delay="200"/>
                                  </p:stCondLst>
                                  <p:childTnLst>
                                    <p:set>
                                      <p:cBhvr>
                                        <p:cTn id="184" dur="1" fill="hold">
                                          <p:stCondLst>
                                            <p:cond delay="0"/>
                                          </p:stCondLst>
                                        </p:cTn>
                                        <p:tgtEl>
                                          <p:spTgt spid="48"/>
                                        </p:tgtEl>
                                        <p:attrNameLst>
                                          <p:attrName>style.visibility</p:attrName>
                                        </p:attrNameLst>
                                      </p:cBhvr>
                                      <p:to>
                                        <p:strVal val="visible"/>
                                      </p:to>
                                    </p:set>
                                    <p:animEffect transition="in" filter="fade">
                                      <p:cBhvr>
                                        <p:cTn id="185" dur="500"/>
                                        <p:tgtEl>
                                          <p:spTgt spid="48"/>
                                        </p:tgtEl>
                                      </p:cBhvr>
                                    </p:animEffect>
                                  </p:childTnLst>
                                </p:cTn>
                              </p:par>
                              <p:par>
                                <p:cTn id="186" presetID="63" presetClass="path" presetSubtype="0" decel="100000" fill="hold" nodeType="withEffect">
                                  <p:stCondLst>
                                    <p:cond delay="200"/>
                                  </p:stCondLst>
                                  <p:childTnLst>
                                    <p:animMotion origin="layout" path="M -0.01841 0.00123 L 0.00052 0.00123 " pathEditMode="relative" rAng="0" ptsTypes="AA">
                                      <p:cBhvr>
                                        <p:cTn id="187" dur="750" fill="hold"/>
                                        <p:tgtEl>
                                          <p:spTgt spid="48"/>
                                        </p:tgtEl>
                                        <p:attrNameLst>
                                          <p:attrName>ppt_x</p:attrName>
                                          <p:attrName>ppt_y</p:attrName>
                                        </p:attrNameLst>
                                      </p:cBhvr>
                                      <p:rCtr x="938" y="0"/>
                                    </p:animMotion>
                                  </p:childTnLst>
                                </p:cTn>
                              </p:par>
                              <p:par>
                                <p:cTn id="188" presetID="10" presetClass="entr" presetSubtype="0" fill="hold" grpId="0" nodeType="withEffect">
                                  <p:stCondLst>
                                    <p:cond delay="200"/>
                                  </p:stCondLst>
                                  <p:childTnLst>
                                    <p:set>
                                      <p:cBhvr>
                                        <p:cTn id="189" dur="1" fill="hold">
                                          <p:stCondLst>
                                            <p:cond delay="0"/>
                                          </p:stCondLst>
                                        </p:cTn>
                                        <p:tgtEl>
                                          <p:spTgt spid="47"/>
                                        </p:tgtEl>
                                        <p:attrNameLst>
                                          <p:attrName>style.visibility</p:attrName>
                                        </p:attrNameLst>
                                      </p:cBhvr>
                                      <p:to>
                                        <p:strVal val="visible"/>
                                      </p:to>
                                    </p:set>
                                    <p:animEffect transition="in" filter="fade">
                                      <p:cBhvr>
                                        <p:cTn id="190" dur="500"/>
                                        <p:tgtEl>
                                          <p:spTgt spid="47"/>
                                        </p:tgtEl>
                                      </p:cBhvr>
                                    </p:animEffect>
                                  </p:childTnLst>
                                </p:cTn>
                              </p:par>
                              <p:par>
                                <p:cTn id="191" presetID="63" presetClass="path" presetSubtype="0" decel="100000" fill="hold" grpId="1" nodeType="withEffect">
                                  <p:stCondLst>
                                    <p:cond delay="200"/>
                                  </p:stCondLst>
                                  <p:childTnLst>
                                    <p:animMotion origin="layout" path="M -0.01841 0.00123 L 0.00052 0.00123 " pathEditMode="relative" rAng="0" ptsTypes="AA">
                                      <p:cBhvr>
                                        <p:cTn id="192" dur="750" fill="hold"/>
                                        <p:tgtEl>
                                          <p:spTgt spid="47"/>
                                        </p:tgtEl>
                                        <p:attrNameLst>
                                          <p:attrName>ppt_x</p:attrName>
                                          <p:attrName>ppt_y</p:attrName>
                                        </p:attrNameLst>
                                      </p:cBhvr>
                                      <p:rCtr x="938" y="0"/>
                                    </p:animMotion>
                                  </p:childTnLst>
                                </p:cTn>
                              </p:par>
                              <p:par>
                                <p:cTn id="193" presetID="18" presetClass="entr" presetSubtype="3" fill="hold" nodeType="withEffect">
                                  <p:stCondLst>
                                    <p:cond delay="400"/>
                                  </p:stCondLst>
                                  <p:childTnLst>
                                    <p:set>
                                      <p:cBhvr>
                                        <p:cTn id="194" dur="1" fill="hold">
                                          <p:stCondLst>
                                            <p:cond delay="0"/>
                                          </p:stCondLst>
                                        </p:cTn>
                                        <p:tgtEl>
                                          <p:spTgt spid="8"/>
                                        </p:tgtEl>
                                        <p:attrNameLst>
                                          <p:attrName>style.visibility</p:attrName>
                                        </p:attrNameLst>
                                      </p:cBhvr>
                                      <p:to>
                                        <p:strVal val="visible"/>
                                      </p:to>
                                    </p:set>
                                    <p:animEffect transition="in" filter="strips(upRight)">
                                      <p:cBhvr>
                                        <p:cTn id="195" dur="500"/>
                                        <p:tgtEl>
                                          <p:spTgt spid="8"/>
                                        </p:tgtEl>
                                      </p:cBhvr>
                                    </p:animEffect>
                                  </p:childTnLst>
                                </p:cTn>
                              </p:par>
                              <p:par>
                                <p:cTn id="196" presetID="10" presetClass="entr" presetSubtype="0" fill="hold" nodeType="withEffect">
                                  <p:stCondLst>
                                    <p:cond delay="1200"/>
                                  </p:stCondLst>
                                  <p:childTnLst>
                                    <p:set>
                                      <p:cBhvr>
                                        <p:cTn id="197" dur="1" fill="hold">
                                          <p:stCondLst>
                                            <p:cond delay="0"/>
                                          </p:stCondLst>
                                        </p:cTn>
                                        <p:tgtEl>
                                          <p:spTgt spid="30"/>
                                        </p:tgtEl>
                                        <p:attrNameLst>
                                          <p:attrName>style.visibility</p:attrName>
                                        </p:attrNameLst>
                                      </p:cBhvr>
                                      <p:to>
                                        <p:strVal val="visible"/>
                                      </p:to>
                                    </p:set>
                                    <p:animEffect transition="in" filter="fade">
                                      <p:cBhvr>
                                        <p:cTn id="198" dur="500"/>
                                        <p:tgtEl>
                                          <p:spTgt spid="30"/>
                                        </p:tgtEl>
                                      </p:cBhvr>
                                    </p:animEffect>
                                  </p:childTnLst>
                                </p:cTn>
                              </p:par>
                              <p:par>
                                <p:cTn id="199" presetID="63" presetClass="path" presetSubtype="0" decel="100000" fill="hold" nodeType="withEffect">
                                  <p:stCondLst>
                                    <p:cond delay="1200"/>
                                  </p:stCondLst>
                                  <p:childTnLst>
                                    <p:animMotion origin="layout" path="M -0.01836 0.00116 L 0.00052 0.00116 " pathEditMode="relative" rAng="0" ptsTypes="AA">
                                      <p:cBhvr>
                                        <p:cTn id="200" dur="750" fill="hold"/>
                                        <p:tgtEl>
                                          <p:spTgt spid="30"/>
                                        </p:tgtEl>
                                        <p:attrNameLst>
                                          <p:attrName>ppt_x</p:attrName>
                                          <p:attrName>ppt_y</p:attrName>
                                        </p:attrNameLst>
                                      </p:cBhvr>
                                      <p:rCtr x="938" y="0"/>
                                    </p:animMotion>
                                  </p:childTnLst>
                                </p:cTn>
                              </p:par>
                              <p:par>
                                <p:cTn id="201" presetID="10" presetClass="entr" presetSubtype="0" fill="hold" nodeType="withEffect">
                                  <p:stCondLst>
                                    <p:cond delay="1200"/>
                                  </p:stCondLst>
                                  <p:childTnLst>
                                    <p:set>
                                      <p:cBhvr>
                                        <p:cTn id="202" dur="1" fill="hold">
                                          <p:stCondLst>
                                            <p:cond delay="0"/>
                                          </p:stCondLst>
                                        </p:cTn>
                                        <p:tgtEl>
                                          <p:spTgt spid="1036"/>
                                        </p:tgtEl>
                                        <p:attrNameLst>
                                          <p:attrName>style.visibility</p:attrName>
                                        </p:attrNameLst>
                                      </p:cBhvr>
                                      <p:to>
                                        <p:strVal val="visible"/>
                                      </p:to>
                                    </p:set>
                                    <p:animEffect transition="in" filter="fade">
                                      <p:cBhvr>
                                        <p:cTn id="203" dur="500"/>
                                        <p:tgtEl>
                                          <p:spTgt spid="1036"/>
                                        </p:tgtEl>
                                      </p:cBhvr>
                                    </p:animEffect>
                                  </p:childTnLst>
                                </p:cTn>
                              </p:par>
                              <p:par>
                                <p:cTn id="204" presetID="63" presetClass="path" presetSubtype="0" decel="100000" fill="hold" nodeType="withEffect">
                                  <p:stCondLst>
                                    <p:cond delay="1200"/>
                                  </p:stCondLst>
                                  <p:childTnLst>
                                    <p:animMotion origin="layout" path="M -0.01836 0.00116 L 0.00052 0.00116 " pathEditMode="relative" rAng="0" ptsTypes="AA">
                                      <p:cBhvr>
                                        <p:cTn id="205" dur="750" fill="hold"/>
                                        <p:tgtEl>
                                          <p:spTgt spid="1036"/>
                                        </p:tgtEl>
                                        <p:attrNameLst>
                                          <p:attrName>ppt_x</p:attrName>
                                          <p:attrName>ppt_y</p:attrName>
                                        </p:attrNameLst>
                                      </p:cBhvr>
                                      <p:rCtr x="938" y="0"/>
                                    </p:animMotion>
                                  </p:childTnLst>
                                </p:cTn>
                              </p:par>
                              <p:par>
                                <p:cTn id="206" presetID="10" presetClass="entr" presetSubtype="0" fill="hold" grpId="0" nodeType="withEffect">
                                  <p:stCondLst>
                                    <p:cond delay="1200"/>
                                  </p:stCondLst>
                                  <p:childTnLst>
                                    <p:set>
                                      <p:cBhvr>
                                        <p:cTn id="207" dur="1" fill="hold">
                                          <p:stCondLst>
                                            <p:cond delay="0"/>
                                          </p:stCondLst>
                                        </p:cTn>
                                        <p:tgtEl>
                                          <p:spTgt spid="90"/>
                                        </p:tgtEl>
                                        <p:attrNameLst>
                                          <p:attrName>style.visibility</p:attrName>
                                        </p:attrNameLst>
                                      </p:cBhvr>
                                      <p:to>
                                        <p:strVal val="visible"/>
                                      </p:to>
                                    </p:set>
                                    <p:animEffect transition="in" filter="fade">
                                      <p:cBhvr>
                                        <p:cTn id="208" dur="500"/>
                                        <p:tgtEl>
                                          <p:spTgt spid="90"/>
                                        </p:tgtEl>
                                      </p:cBhvr>
                                    </p:animEffect>
                                  </p:childTnLst>
                                </p:cTn>
                              </p:par>
                              <p:par>
                                <p:cTn id="209" presetID="63" presetClass="path" presetSubtype="0" decel="100000" fill="hold" grpId="1" nodeType="withEffect">
                                  <p:stCondLst>
                                    <p:cond delay="1200"/>
                                  </p:stCondLst>
                                  <p:childTnLst>
                                    <p:animMotion origin="layout" path="M -0.01836 0.00116 L 0.00052 0.00116 " pathEditMode="relative" rAng="0" ptsTypes="AA">
                                      <p:cBhvr>
                                        <p:cTn id="210" dur="750" fill="hold"/>
                                        <p:tgtEl>
                                          <p:spTgt spid="90"/>
                                        </p:tgtEl>
                                        <p:attrNameLst>
                                          <p:attrName>ppt_x</p:attrName>
                                          <p:attrName>ppt_y</p:attrName>
                                        </p:attrNameLst>
                                      </p:cBhvr>
                                      <p:rCtr x="938" y="0"/>
                                    </p:animMotion>
                                  </p:childTnLst>
                                </p:cTn>
                              </p:par>
                              <p:par>
                                <p:cTn id="211" presetID="10" presetClass="entr" presetSubtype="0" fill="hold" nodeType="withEffect">
                                  <p:stCondLst>
                                    <p:cond delay="800"/>
                                  </p:stCondLst>
                                  <p:childTnLst>
                                    <p:set>
                                      <p:cBhvr>
                                        <p:cTn id="212" dur="1" fill="hold">
                                          <p:stCondLst>
                                            <p:cond delay="0"/>
                                          </p:stCondLst>
                                        </p:cTn>
                                        <p:tgtEl>
                                          <p:spTgt spid="19"/>
                                        </p:tgtEl>
                                        <p:attrNameLst>
                                          <p:attrName>style.visibility</p:attrName>
                                        </p:attrNameLst>
                                      </p:cBhvr>
                                      <p:to>
                                        <p:strVal val="visible"/>
                                      </p:to>
                                    </p:set>
                                    <p:animEffect transition="in" filter="fade">
                                      <p:cBhvr>
                                        <p:cTn id="213" dur="500"/>
                                        <p:tgtEl>
                                          <p:spTgt spid="19"/>
                                        </p:tgtEl>
                                      </p:cBhvr>
                                    </p:animEffect>
                                  </p:childTnLst>
                                </p:cTn>
                              </p:par>
                              <p:par>
                                <p:cTn id="214" presetID="63" presetClass="path" presetSubtype="0" decel="100000" fill="hold" nodeType="withEffect">
                                  <p:stCondLst>
                                    <p:cond delay="800"/>
                                  </p:stCondLst>
                                  <p:childTnLst>
                                    <p:animMotion origin="layout" path="M -0.01836 0.00116 L 0.00052 0.00116 " pathEditMode="relative" rAng="0" ptsTypes="AA">
                                      <p:cBhvr>
                                        <p:cTn id="215" dur="750" fill="hold"/>
                                        <p:tgtEl>
                                          <p:spTgt spid="19"/>
                                        </p:tgtEl>
                                        <p:attrNameLst>
                                          <p:attrName>ppt_x</p:attrName>
                                          <p:attrName>ppt_y</p:attrName>
                                        </p:attrNameLst>
                                      </p:cBhvr>
                                      <p:rCtr x="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nimBg="1"/>
      <p:bldP spid="1027" grpId="1" animBg="1"/>
      <p:bldP spid="1029" grpId="0"/>
      <p:bldP spid="1029" grpId="1"/>
      <p:bldP spid="80" grpId="0"/>
      <p:bldP spid="80" grpId="1"/>
      <p:bldP spid="81" grpId="0"/>
      <p:bldP spid="81" grpId="1"/>
      <p:bldP spid="82" grpId="0"/>
      <p:bldP spid="82" grpId="1"/>
      <p:bldP spid="83" grpId="0"/>
      <p:bldP spid="83" grpId="1"/>
      <p:bldP spid="105" grpId="0" animBg="1"/>
      <p:bldP spid="105" grpId="1" animBg="1"/>
      <p:bldP spid="110" grpId="0"/>
      <p:bldP spid="110" grpId="1"/>
      <p:bldP spid="112" grpId="0"/>
      <p:bldP spid="112" grpId="1"/>
      <p:bldP spid="114" grpId="0"/>
      <p:bldP spid="114" grpId="1"/>
      <p:bldP spid="115" grpId="0"/>
      <p:bldP spid="115" grpId="1"/>
      <p:bldP spid="116" grpId="0"/>
      <p:bldP spid="116" grpId="1"/>
      <p:bldP spid="117" grpId="0"/>
      <p:bldP spid="117" grpId="1"/>
      <p:bldP spid="1071" grpId="0"/>
      <p:bldP spid="1071" grpId="1"/>
      <p:bldP spid="36" grpId="0"/>
      <p:bldP spid="36" grpId="1"/>
      <p:bldP spid="43" grpId="0" animBg="1"/>
      <p:bldP spid="43" grpId="1" animBg="1"/>
      <p:bldP spid="89" grpId="0" animBg="1"/>
      <p:bldP spid="89" grpId="1" animBg="1"/>
      <p:bldP spid="94" grpId="0"/>
      <p:bldP spid="94" grpId="1"/>
      <p:bldP spid="95" grpId="0"/>
      <p:bldP spid="95" grpId="1"/>
      <p:bldP spid="104" grpId="0"/>
      <p:bldP spid="104" grpId="1"/>
      <p:bldP spid="121" grpId="0" animBg="1"/>
      <p:bldP spid="121" grpId="1" animBg="1"/>
      <p:bldP spid="123" grpId="0"/>
      <p:bldP spid="123" grpId="1"/>
      <p:bldP spid="125" grpId="0"/>
      <p:bldP spid="125" grpId="1"/>
      <p:bldP spid="47" grpId="0" animBg="1"/>
      <p:bldP spid="47" grpId="1" animBg="1"/>
      <p:bldP spid="90" grpId="0"/>
      <p:bldP spid="9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35C61-4F07-F399-1C6B-9F048B03BA21}"/>
            </a:ext>
          </a:extLst>
        </p:cNvPr>
        <p:cNvGrpSpPr/>
        <p:nvPr/>
      </p:nvGrpSpPr>
      <p:grpSpPr>
        <a:xfrm>
          <a:off x="0" y="0"/>
          <a:ext cx="0" cy="0"/>
          <a:chOff x="0" y="0"/>
          <a:chExt cx="0" cy="0"/>
        </a:xfrm>
      </p:grpSpPr>
      <p:cxnSp>
        <p:nvCxnSpPr>
          <p:cNvPr id="1114" name="Straight Connector 1113" descr="Arrow pointing from Clients to AI Gateway">
            <a:extLst>
              <a:ext uri="{FF2B5EF4-FFF2-40B4-BE49-F238E27FC236}">
                <a16:creationId xmlns:a16="http://schemas.microsoft.com/office/drawing/2014/main" id="{279A38F9-C866-D7FD-29E6-A5CCBA86E84D}"/>
              </a:ext>
            </a:extLst>
          </p:cNvPr>
          <p:cNvCxnSpPr>
            <a:cxnSpLocks/>
          </p:cNvCxnSpPr>
          <p:nvPr/>
        </p:nvCxnSpPr>
        <p:spPr>
          <a:xfrm>
            <a:off x="3545338" y="4143374"/>
            <a:ext cx="477982" cy="0"/>
          </a:xfrm>
          <a:prstGeom prst="line">
            <a:avLst/>
          </a:prstGeom>
          <a:ln w="12700" cap="rnd">
            <a:solidFill>
              <a:schemeClr val="tx1"/>
            </a:solidFill>
            <a:headEnd type="none" w="lg" len="sm"/>
            <a:tailEnd type="arrow" w="med" len="sm"/>
          </a:ln>
        </p:spPr>
        <p:style>
          <a:lnRef idx="1">
            <a:schemeClr val="accent1"/>
          </a:lnRef>
          <a:fillRef idx="0">
            <a:schemeClr val="accent1"/>
          </a:fillRef>
          <a:effectRef idx="0">
            <a:schemeClr val="accent1"/>
          </a:effectRef>
          <a:fontRef idx="minor">
            <a:schemeClr val="tx1"/>
          </a:fontRef>
        </p:style>
      </p:cxnSp>
      <p:sp>
        <p:nvSpPr>
          <p:cNvPr id="1112" name="Rectangle: Top Corners Rounded 1111">
            <a:extLst>
              <a:ext uri="{FF2B5EF4-FFF2-40B4-BE49-F238E27FC236}">
                <a16:creationId xmlns:a16="http://schemas.microsoft.com/office/drawing/2014/main" id="{80DB0DC2-7524-D9AC-59AF-37528CE1FD12}"/>
              </a:ext>
            </a:extLst>
          </p:cNvPr>
          <p:cNvSpPr/>
          <p:nvPr/>
        </p:nvSpPr>
        <p:spPr bwMode="auto">
          <a:xfrm>
            <a:off x="1012509" y="1503163"/>
            <a:ext cx="1970054" cy="514550"/>
          </a:xfrm>
          <a:prstGeom prst="round2SameRect">
            <a:avLst>
              <a:gd name="adj1" fmla="val 31188"/>
              <a:gd name="adj2" fmla="val 0"/>
            </a:avLst>
          </a:prstGeom>
          <a:solidFill>
            <a:srgbClr val="41AFA1"/>
          </a:solidFill>
        </p:spPr>
        <p:txBody>
          <a:bodyPr wrap="none" lIns="0" tIns="0" rIns="0" bIns="0" rtlCol="0" anchor="ctr">
            <a:noAutofit/>
          </a:bodyPr>
          <a:lstStyle/>
          <a:p>
            <a:pPr algn="ctr" defTabSz="914437" fontAlgn="base">
              <a:spcBef>
                <a:spcPct val="0"/>
              </a:spcBef>
              <a:spcAft>
                <a:spcPct val="0"/>
              </a:spcAft>
              <a:tabLst>
                <a:tab pos="1487158" algn="l"/>
              </a:tabLst>
            </a:pPr>
            <a:r>
              <a:rPr lang="en-US" sz="1600" b="1">
                <a:ln w="3175">
                  <a:noFill/>
                </a:ln>
                <a:solidFill>
                  <a:schemeClr val="bg1"/>
                </a:solidFill>
                <a:latin typeface="Segoe UI" panose="020B0502040204020203" pitchFamily="34" charset="0"/>
                <a:cs typeface="Segoe UI" pitchFamily="34" charset="0"/>
              </a:rPr>
              <a:t>Clients</a:t>
            </a:r>
          </a:p>
        </p:txBody>
      </p:sp>
      <p:sp>
        <p:nvSpPr>
          <p:cNvPr id="1113" name="Rectangle: Rounded Corners 1112">
            <a:extLst>
              <a:ext uri="{FF2B5EF4-FFF2-40B4-BE49-F238E27FC236}">
                <a16:creationId xmlns:a16="http://schemas.microsoft.com/office/drawing/2014/main" id="{BE96D278-741E-9C40-CF15-6F06BCC0E930}"/>
              </a:ext>
              <a:ext uri="{C183D7F6-B498-43B3-948B-1728B52AA6E4}">
                <adec:decorative xmlns:adec="http://schemas.microsoft.com/office/drawing/2017/decorative" val="1"/>
              </a:ext>
            </a:extLst>
          </p:cNvPr>
          <p:cNvSpPr/>
          <p:nvPr/>
        </p:nvSpPr>
        <p:spPr>
          <a:xfrm>
            <a:off x="581947" y="2017712"/>
            <a:ext cx="2831178" cy="4251325"/>
          </a:xfrm>
          <a:prstGeom prst="roundRect">
            <a:avLst>
              <a:gd name="adj" fmla="val 6913"/>
            </a:avLst>
          </a:prstGeom>
          <a:noFill/>
          <a:ln w="12700" cap="rnd">
            <a:solidFill>
              <a:srgbClr val="24242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49" fontAlgn="base">
              <a:spcAft>
                <a:spcPct val="0"/>
              </a:spcAft>
            </a:pPr>
            <a:endParaRPr lang="en-US" sz="1200">
              <a:solidFill>
                <a:srgbClr val="FFFFFF"/>
              </a:solidFill>
              <a:latin typeface="Segoe UI Variable Display" pitchFamily="2" charset="0"/>
            </a:endParaRPr>
          </a:p>
        </p:txBody>
      </p:sp>
      <p:sp>
        <p:nvSpPr>
          <p:cNvPr id="2" name="Text Placeholder 1">
            <a:extLst>
              <a:ext uri="{FF2B5EF4-FFF2-40B4-BE49-F238E27FC236}">
                <a16:creationId xmlns:a16="http://schemas.microsoft.com/office/drawing/2014/main" id="{EAFF1B68-8917-B8D9-23EC-5ADC36E06075}"/>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AI Gateway as the bridge to mediate AI usage</a:t>
            </a:r>
          </a:p>
        </p:txBody>
      </p:sp>
      <p:sp>
        <p:nvSpPr>
          <p:cNvPr id="3" name="Rectangle: Top Corners Rounded 2">
            <a:extLst>
              <a:ext uri="{FF2B5EF4-FFF2-40B4-BE49-F238E27FC236}">
                <a16:creationId xmlns:a16="http://schemas.microsoft.com/office/drawing/2014/main" id="{B2CC0398-6F3F-1042-54D6-2FE545DB340C}"/>
              </a:ext>
            </a:extLst>
          </p:cNvPr>
          <p:cNvSpPr/>
          <p:nvPr/>
        </p:nvSpPr>
        <p:spPr bwMode="auto">
          <a:xfrm>
            <a:off x="8667748" y="1503163"/>
            <a:ext cx="2622142" cy="514550"/>
          </a:xfrm>
          <a:prstGeom prst="round2SameRect">
            <a:avLst>
              <a:gd name="adj1" fmla="val 31188"/>
              <a:gd name="adj2" fmla="val 0"/>
            </a:avLst>
          </a:prstGeom>
          <a:solidFill>
            <a:srgbClr val="41AFA1"/>
          </a:solidFill>
        </p:spPr>
        <p:txBody>
          <a:bodyPr wrap="none" lIns="0" tIns="0" rIns="0" bIns="0" rtlCol="0" anchor="ctr">
            <a:noAutofit/>
          </a:bodyPr>
          <a:lstStyle/>
          <a:p>
            <a:pPr algn="ctr" defTabSz="914437" fontAlgn="base">
              <a:spcBef>
                <a:spcPct val="0"/>
              </a:spcBef>
              <a:spcAft>
                <a:spcPct val="0"/>
              </a:spcAft>
              <a:tabLst>
                <a:tab pos="1487158" algn="l"/>
              </a:tabLst>
            </a:pPr>
            <a:r>
              <a:rPr lang="en-US" sz="1600" b="1" dirty="0">
                <a:ln w="3175">
                  <a:noFill/>
                </a:ln>
                <a:solidFill>
                  <a:schemeClr val="bg1"/>
                </a:solidFill>
                <a:latin typeface="Segoe UI" panose="020B0502040204020203" pitchFamily="34" charset="0"/>
                <a:cs typeface="Segoe UI" pitchFamily="34" charset="0"/>
              </a:rPr>
              <a:t>AI models, tools, agents</a:t>
            </a:r>
          </a:p>
        </p:txBody>
      </p:sp>
      <p:sp>
        <p:nvSpPr>
          <p:cNvPr id="8" name="Rectangle: Rounded Corners 7">
            <a:extLst>
              <a:ext uri="{FF2B5EF4-FFF2-40B4-BE49-F238E27FC236}">
                <a16:creationId xmlns:a16="http://schemas.microsoft.com/office/drawing/2014/main" id="{AA426F28-60B1-62DC-559A-EEDFD769E6C0}"/>
              </a:ext>
              <a:ext uri="{C183D7F6-B498-43B3-948B-1728B52AA6E4}">
                <adec:decorative xmlns:adec="http://schemas.microsoft.com/office/drawing/2017/decorative" val="1"/>
              </a:ext>
            </a:extLst>
          </p:cNvPr>
          <p:cNvSpPr/>
          <p:nvPr/>
        </p:nvSpPr>
        <p:spPr>
          <a:xfrm>
            <a:off x="8347587" y="2017712"/>
            <a:ext cx="3262465" cy="4251325"/>
          </a:xfrm>
          <a:prstGeom prst="roundRect">
            <a:avLst>
              <a:gd name="adj" fmla="val 6913"/>
            </a:avLst>
          </a:prstGeom>
          <a:noFill/>
          <a:ln w="12700" cap="rnd">
            <a:solidFill>
              <a:srgbClr val="24242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49" fontAlgn="base">
              <a:spcAft>
                <a:spcPct val="0"/>
              </a:spcAft>
            </a:pPr>
            <a:endParaRPr lang="en-US" sz="1200">
              <a:solidFill>
                <a:srgbClr val="FFFFFF"/>
              </a:solidFill>
              <a:latin typeface="Segoe UI Variable Display" pitchFamily="2" charset="0"/>
            </a:endParaRPr>
          </a:p>
        </p:txBody>
      </p:sp>
      <p:sp>
        <p:nvSpPr>
          <p:cNvPr id="14" name="TextBox 55">
            <a:extLst>
              <a:ext uri="{FF2B5EF4-FFF2-40B4-BE49-F238E27FC236}">
                <a16:creationId xmlns:a16="http://schemas.microsoft.com/office/drawing/2014/main" id="{CDE48397-0D47-644E-5C51-E9A1E2A08AA9}"/>
              </a:ext>
              <a:ext uri="{C183D7F6-B498-43B3-948B-1728B52AA6E4}">
                <adec:decorative xmlns:adec="http://schemas.microsoft.com/office/drawing/2017/decorative" val="1"/>
              </a:ext>
            </a:extLst>
          </p:cNvPr>
          <p:cNvSpPr txBox="1"/>
          <p:nvPr/>
        </p:nvSpPr>
        <p:spPr>
          <a:xfrm>
            <a:off x="9499659" y="2186756"/>
            <a:ext cx="958320" cy="430887"/>
          </a:xfrm>
          <a:prstGeom prst="rect">
            <a:avLst/>
          </a:prstGeom>
          <a:noFill/>
        </p:spPr>
        <p:txBody>
          <a:bodyPr wrap="square" lIns="0" tIns="0" rIns="0" bIns="0" rtlCol="0">
            <a:spAutoFit/>
          </a:bodyPr>
          <a:lstStyle>
            <a:defPPr>
              <a:defRPr lang="en-US"/>
            </a:defPPr>
            <a:lvl1pPr marR="0" lvl="0" indent="0" algn="ctr" defTabSz="932449" fontAlgn="base">
              <a:lnSpc>
                <a:spcPct val="100000"/>
              </a:lnSpc>
              <a:spcBef>
                <a:spcPts val="0"/>
              </a:spcBef>
              <a:spcAft>
                <a:spcPct val="0"/>
              </a:spcAft>
              <a:buClrTx/>
              <a:buSzTx/>
              <a:buFontTx/>
              <a:buNone/>
              <a:tabLst/>
              <a:defRPr kumimoji="0" sz="14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AI Models</a:t>
            </a:r>
          </a:p>
        </p:txBody>
      </p:sp>
      <p:cxnSp>
        <p:nvCxnSpPr>
          <p:cNvPr id="57" name="Straight Connector 56">
            <a:extLst>
              <a:ext uri="{FF2B5EF4-FFF2-40B4-BE49-F238E27FC236}">
                <a16:creationId xmlns:a16="http://schemas.microsoft.com/office/drawing/2014/main" id="{52C3DAA7-6134-54C2-C3A4-EAADB23CC091}"/>
              </a:ext>
              <a:ext uri="{C183D7F6-B498-43B3-948B-1728B52AA6E4}">
                <adec:decorative xmlns:adec="http://schemas.microsoft.com/office/drawing/2017/decorative" val="1"/>
              </a:ext>
            </a:extLst>
          </p:cNvPr>
          <p:cNvCxnSpPr/>
          <p:nvPr/>
        </p:nvCxnSpPr>
        <p:spPr>
          <a:xfrm>
            <a:off x="8354961" y="3387375"/>
            <a:ext cx="3254427" cy="0"/>
          </a:xfrm>
          <a:prstGeom prst="line">
            <a:avLst/>
          </a:prstGeom>
          <a:solidFill>
            <a:srgbClr val="111010"/>
          </a:solidFill>
          <a:ln w="12700" cap="rnd">
            <a:solidFill>
              <a:srgbClr val="24242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58" name="TextBox 55">
            <a:extLst>
              <a:ext uri="{FF2B5EF4-FFF2-40B4-BE49-F238E27FC236}">
                <a16:creationId xmlns:a16="http://schemas.microsoft.com/office/drawing/2014/main" id="{E2A19BA8-75FA-DF2C-7A0C-BD4E5E6DE25D}"/>
              </a:ext>
              <a:ext uri="{C183D7F6-B498-43B3-948B-1728B52AA6E4}">
                <adec:decorative xmlns:adec="http://schemas.microsoft.com/office/drawing/2017/decorative" val="1"/>
              </a:ext>
            </a:extLst>
          </p:cNvPr>
          <p:cNvSpPr txBox="1"/>
          <p:nvPr/>
        </p:nvSpPr>
        <p:spPr>
          <a:xfrm>
            <a:off x="8736002" y="3619655"/>
            <a:ext cx="2485634" cy="301518"/>
          </a:xfrm>
          <a:prstGeom prst="rect">
            <a:avLst/>
          </a:prstGeom>
          <a:noFill/>
        </p:spPr>
        <p:txBody>
          <a:bodyPr wrap="square" lIns="0" tIns="0" rIns="0" bIns="0" rtlCol="0">
            <a:spAutoFit/>
          </a:bodyPr>
          <a:lstStyle>
            <a:defPPr>
              <a:defRPr lang="en-US"/>
            </a:defPPr>
            <a:lvl1pPr marR="0" lvl="0" indent="0" algn="ctr" defTabSz="932449" fontAlgn="base">
              <a:lnSpc>
                <a:spcPct val="100000"/>
              </a:lnSpc>
              <a:spcBef>
                <a:spcPts val="0"/>
              </a:spcBef>
              <a:spcAft>
                <a:spcPct val="0"/>
              </a:spcAft>
              <a:buClrTx/>
              <a:buSzTx/>
              <a:buFontTx/>
              <a:buNone/>
              <a:tabLst/>
              <a:defRPr kumimoji="0" sz="14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Tools (MCP servers &amp; APIs)</a:t>
            </a:r>
          </a:p>
        </p:txBody>
      </p:sp>
      <p:pic>
        <p:nvPicPr>
          <p:cNvPr id="59" name="Picture 2" descr="OpenAPI Initiative – The OpenAPI Initiative provides an open source,  technical community, within which industry participants may easily  contribute to building a vendor-neutral, portable and an open specification  for providing technical metadata">
            <a:extLst>
              <a:ext uri="{FF2B5EF4-FFF2-40B4-BE49-F238E27FC236}">
                <a16:creationId xmlns:a16="http://schemas.microsoft.com/office/drawing/2014/main" id="{AB73BD09-9173-95D5-F55E-E928953CA8E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12746" y="4067510"/>
            <a:ext cx="349798" cy="33729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MCP (Model Context Protocol) Logo Fr... · LobeHub">
            <a:extLst>
              <a:ext uri="{FF2B5EF4-FFF2-40B4-BE49-F238E27FC236}">
                <a16:creationId xmlns:a16="http://schemas.microsoft.com/office/drawing/2014/main" id="{56F6DDD1-71D1-5E9F-93ED-9EC28C574B57}"/>
              </a:ext>
            </a:extLst>
          </p:cNvPr>
          <p:cNvPicPr>
            <a:picLocks noChangeAspect="1" noChangeArrowheads="1"/>
          </p:cNvPicPr>
          <p:nvPr/>
        </p:nvPicPr>
        <p:blipFill>
          <a:blip r:embed="rId4" cstate="print">
            <a:biLevel thresh="75000"/>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365841" y="4101910"/>
            <a:ext cx="278449" cy="268491"/>
          </a:xfrm>
          <a:prstGeom prst="rect">
            <a:avLst/>
          </a:prstGeom>
          <a:noFill/>
        </p:spPr>
      </p:pic>
      <p:cxnSp>
        <p:nvCxnSpPr>
          <p:cNvPr id="84" name="Straight Connector 83">
            <a:extLst>
              <a:ext uri="{FF2B5EF4-FFF2-40B4-BE49-F238E27FC236}">
                <a16:creationId xmlns:a16="http://schemas.microsoft.com/office/drawing/2014/main" id="{86E4C3E7-2405-7F4F-1B88-42B52ADD533E}"/>
              </a:ext>
              <a:ext uri="{C183D7F6-B498-43B3-948B-1728B52AA6E4}">
                <adec:decorative xmlns:adec="http://schemas.microsoft.com/office/drawing/2017/decorative" val="1"/>
              </a:ext>
            </a:extLst>
          </p:cNvPr>
          <p:cNvCxnSpPr/>
          <p:nvPr/>
        </p:nvCxnSpPr>
        <p:spPr>
          <a:xfrm>
            <a:off x="8354961" y="4750367"/>
            <a:ext cx="3254427" cy="0"/>
          </a:xfrm>
          <a:prstGeom prst="line">
            <a:avLst/>
          </a:prstGeom>
          <a:solidFill>
            <a:srgbClr val="111010"/>
          </a:solidFill>
          <a:ln w="12700" cap="rnd">
            <a:solidFill>
              <a:srgbClr val="24242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11" name="TextBox 55">
            <a:extLst>
              <a:ext uri="{FF2B5EF4-FFF2-40B4-BE49-F238E27FC236}">
                <a16:creationId xmlns:a16="http://schemas.microsoft.com/office/drawing/2014/main" id="{63ED5F9C-1440-1A43-1DE8-834E2ADAC10E}"/>
              </a:ext>
              <a:ext uri="{C183D7F6-B498-43B3-948B-1728B52AA6E4}">
                <adec:decorative xmlns:adec="http://schemas.microsoft.com/office/drawing/2017/decorative" val="1"/>
              </a:ext>
            </a:extLst>
          </p:cNvPr>
          <p:cNvSpPr txBox="1"/>
          <p:nvPr/>
        </p:nvSpPr>
        <p:spPr>
          <a:xfrm>
            <a:off x="8736002" y="4994991"/>
            <a:ext cx="2485634" cy="215444"/>
          </a:xfrm>
          <a:prstGeom prst="rect">
            <a:avLst/>
          </a:prstGeom>
          <a:noFill/>
        </p:spPr>
        <p:txBody>
          <a:bodyPr wrap="square" lIns="0" tIns="0" rIns="0" bIns="0" rtlCol="0">
            <a:spAutoFit/>
          </a:bodyPr>
          <a:lstStyle>
            <a:defPPr>
              <a:defRPr lang="en-US"/>
            </a:defPPr>
            <a:lvl1pPr marR="0" lvl="0" indent="0" algn="ctr" defTabSz="932449" fontAlgn="base">
              <a:lnSpc>
                <a:spcPct val="100000"/>
              </a:lnSpc>
              <a:spcBef>
                <a:spcPts val="0"/>
              </a:spcBef>
              <a:spcAft>
                <a:spcPct val="0"/>
              </a:spcAft>
              <a:buClrTx/>
              <a:buSzTx/>
              <a:buFontTx/>
              <a:buNone/>
              <a:tabLst/>
              <a:defRPr kumimoji="0" sz="1400" b="0" i="0" u="none" strike="noStrike" cap="none" spc="0" normalizeH="0" baseline="0">
                <a:ln>
                  <a:noFill/>
                </a:ln>
                <a:solidFill>
                  <a:sysClr val="windowText" lastClr="000000"/>
                </a:solidFill>
                <a:effectLst/>
                <a:uLnTx/>
                <a:uFillTx/>
                <a:latin typeface="Segoe UI Semibold" panose="020B0702040204020203" pitchFamily="34" charset="0"/>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Agents</a:t>
            </a:r>
          </a:p>
        </p:txBody>
      </p:sp>
      <p:sp>
        <p:nvSpPr>
          <p:cNvPr id="1048" name="Rectangle: Rounded Corners 15">
            <a:extLst>
              <a:ext uri="{FF2B5EF4-FFF2-40B4-BE49-F238E27FC236}">
                <a16:creationId xmlns:a16="http://schemas.microsoft.com/office/drawing/2014/main" id="{7B38B9CE-8298-146E-13FB-F09E10D8C019}"/>
              </a:ext>
              <a:ext uri="{C183D7F6-B498-43B3-948B-1728B52AA6E4}">
                <adec:decorative xmlns:adec="http://schemas.microsoft.com/office/drawing/2017/decorative" val="1"/>
              </a:ext>
            </a:extLst>
          </p:cNvPr>
          <p:cNvSpPr>
            <a:spLocks/>
          </p:cNvSpPr>
          <p:nvPr/>
        </p:nvSpPr>
        <p:spPr bwMode="auto">
          <a:xfrm>
            <a:off x="4155533" y="2017713"/>
            <a:ext cx="3449645" cy="4251326"/>
          </a:xfrm>
          <a:prstGeom prst="roundRect">
            <a:avLst>
              <a:gd name="adj" fmla="val 7315"/>
            </a:avLst>
          </a:prstGeom>
          <a:noFill/>
          <a:ln w="12700" cap="rnd">
            <a:solidFill>
              <a:srgbClr val="24242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Aft>
                <a:spcPct val="0"/>
              </a:spcAft>
            </a:pPr>
            <a:endParaRPr lang="en-US" sz="1200" dirty="0">
              <a:solidFill>
                <a:srgbClr val="FFFFFF"/>
              </a:solidFill>
              <a:latin typeface="Segoe UI Variable Display" pitchFamily="2" charset="0"/>
            </a:endParaRPr>
          </a:p>
        </p:txBody>
      </p:sp>
      <p:sp>
        <p:nvSpPr>
          <p:cNvPr id="1053" name="Text Placeholder 6">
            <a:extLst>
              <a:ext uri="{FF2B5EF4-FFF2-40B4-BE49-F238E27FC236}">
                <a16:creationId xmlns:a16="http://schemas.microsoft.com/office/drawing/2014/main" id="{061884E5-612E-3288-D9B7-D21AF56DAEDB}"/>
              </a:ext>
            </a:extLst>
          </p:cNvPr>
          <p:cNvSpPr txBox="1">
            <a:spLocks/>
          </p:cNvSpPr>
          <p:nvPr/>
        </p:nvSpPr>
        <p:spPr>
          <a:xfrm>
            <a:off x="5613123" y="5581682"/>
            <a:ext cx="938756"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Sans Text Light" pitchFamily="2" charset="0"/>
                <a:ea typeface="+mn-ea"/>
                <a:cs typeface="Segoe Sans Text Ligh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Light" pitchFamily="2" charset="0"/>
                <a:ea typeface="+mn-ea"/>
                <a:cs typeface="Segoe Sans Text Ligh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Light" pitchFamily="2" charset="0"/>
                <a:ea typeface="+mn-ea"/>
                <a:cs typeface="Segoe Sans Text Ligh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Light" pitchFamily="2" charset="0"/>
                <a:ea typeface="+mn-ea"/>
                <a:cs typeface="Segoe Sans Text Ligh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Light" pitchFamily="2" charset="0"/>
                <a:ea typeface="+mn-ea"/>
                <a:cs typeface="Segoe Sans Text Ligh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Velocity</a:t>
            </a:r>
          </a:p>
        </p:txBody>
      </p:sp>
      <p:grpSp>
        <p:nvGrpSpPr>
          <p:cNvPr id="1055" name="Group 1054">
            <a:extLst>
              <a:ext uri="{FF2B5EF4-FFF2-40B4-BE49-F238E27FC236}">
                <a16:creationId xmlns:a16="http://schemas.microsoft.com/office/drawing/2014/main" id="{B1F3DC13-42F8-CF3F-6A5E-0272ADE603C6}"/>
              </a:ext>
              <a:ext uri="{C183D7F6-B498-43B3-948B-1728B52AA6E4}">
                <adec:decorative xmlns:adec="http://schemas.microsoft.com/office/drawing/2017/decorative" val="1"/>
              </a:ext>
            </a:extLst>
          </p:cNvPr>
          <p:cNvGrpSpPr/>
          <p:nvPr/>
        </p:nvGrpSpPr>
        <p:grpSpPr>
          <a:xfrm>
            <a:off x="4789621" y="5439861"/>
            <a:ext cx="501643" cy="499086"/>
            <a:chOff x="7648866" y="3729390"/>
            <a:chExt cx="1075317" cy="1069835"/>
          </a:xfrm>
          <a:solidFill>
            <a:srgbClr val="0078D4"/>
          </a:solidFill>
        </p:grpSpPr>
        <p:sp>
          <p:nvSpPr>
            <p:cNvPr id="1056" name="Oval 1055">
              <a:extLst>
                <a:ext uri="{FF2B5EF4-FFF2-40B4-BE49-F238E27FC236}">
                  <a16:creationId xmlns:a16="http://schemas.microsoft.com/office/drawing/2014/main" id="{A0F5B29E-785A-3976-238E-575619500FC7}"/>
                </a:ext>
                <a:ext uri="{C183D7F6-B498-43B3-948B-1728B52AA6E4}">
                  <adec:decorative xmlns:adec="http://schemas.microsoft.com/office/drawing/2017/decorative" val="1"/>
                </a:ext>
              </a:extLst>
            </p:cNvPr>
            <p:cNvSpPr/>
            <p:nvPr/>
          </p:nvSpPr>
          <p:spPr bwMode="auto">
            <a:xfrm>
              <a:off x="7648866" y="3729390"/>
              <a:ext cx="1075317" cy="1069835"/>
            </a:xfrm>
            <a:prstGeom prst="ellipse">
              <a:avLst/>
            </a:prstGeom>
            <a:grp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2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Display Semib" pitchFamily="2" charset="0"/>
                <a:ea typeface="+mn-ea"/>
                <a:cs typeface="+mn-cs"/>
              </a:endParaRPr>
            </a:p>
          </p:txBody>
        </p:sp>
        <p:pic>
          <p:nvPicPr>
            <p:cNvPr id="1057" name="Graphic 1056" descr="Gauge with solid fill">
              <a:extLst>
                <a:ext uri="{FF2B5EF4-FFF2-40B4-BE49-F238E27FC236}">
                  <a16:creationId xmlns:a16="http://schemas.microsoft.com/office/drawing/2014/main" id="{739C9D7D-CB72-46DE-5135-4310297390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3023" y="3850464"/>
              <a:ext cx="687003" cy="687003"/>
            </a:xfrm>
            <a:prstGeom prst="rect">
              <a:avLst/>
            </a:prstGeom>
          </p:spPr>
        </p:pic>
      </p:grpSp>
      <p:sp>
        <p:nvSpPr>
          <p:cNvPr id="1068" name="Text Placeholder 4">
            <a:extLst>
              <a:ext uri="{FF2B5EF4-FFF2-40B4-BE49-F238E27FC236}">
                <a16:creationId xmlns:a16="http://schemas.microsoft.com/office/drawing/2014/main" id="{834D47BA-075D-D548-8339-C07CDF51E7FD}"/>
              </a:ext>
            </a:extLst>
          </p:cNvPr>
          <p:cNvSpPr txBox="1">
            <a:spLocks/>
          </p:cNvSpPr>
          <p:nvPr/>
        </p:nvSpPr>
        <p:spPr>
          <a:xfrm>
            <a:off x="5613123" y="3616275"/>
            <a:ext cx="1386431"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Sans Text Light" pitchFamily="2" charset="0"/>
                <a:ea typeface="+mn-ea"/>
                <a:cs typeface="Segoe Sans Text Ligh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Light" pitchFamily="2" charset="0"/>
                <a:ea typeface="+mn-ea"/>
                <a:cs typeface="Segoe Sans Text Ligh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Light" pitchFamily="2" charset="0"/>
                <a:ea typeface="+mn-ea"/>
                <a:cs typeface="Segoe Sans Text Ligh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Light" pitchFamily="2" charset="0"/>
                <a:ea typeface="+mn-ea"/>
                <a:cs typeface="Segoe Sans Text Ligh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Light" pitchFamily="2" charset="0"/>
                <a:ea typeface="+mn-ea"/>
                <a:cs typeface="Segoe Sans Text Ligh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effectLst/>
                <a:uLnTx/>
                <a:uFillTx/>
                <a:latin typeface="Segoe UI Variable Display Semib" pitchFamily="2" charset="0"/>
                <a:ea typeface="+mn-ea"/>
                <a:cs typeface="Segoe Sans Text Light" pitchFamily="2" charset="0"/>
              </a:rPr>
              <a:t>Scalability</a:t>
            </a:r>
          </a:p>
        </p:txBody>
      </p:sp>
      <p:grpSp>
        <p:nvGrpSpPr>
          <p:cNvPr id="1067" name="Group 1066">
            <a:extLst>
              <a:ext uri="{FF2B5EF4-FFF2-40B4-BE49-F238E27FC236}">
                <a16:creationId xmlns:a16="http://schemas.microsoft.com/office/drawing/2014/main" id="{2E0696F3-AECB-D530-7566-9E90EB041DB0}"/>
              </a:ext>
              <a:ext uri="{C183D7F6-B498-43B3-948B-1728B52AA6E4}">
                <adec:decorative xmlns:adec="http://schemas.microsoft.com/office/drawing/2017/decorative" val="1"/>
              </a:ext>
            </a:extLst>
          </p:cNvPr>
          <p:cNvGrpSpPr/>
          <p:nvPr/>
        </p:nvGrpSpPr>
        <p:grpSpPr>
          <a:xfrm>
            <a:off x="4789621" y="3432774"/>
            <a:ext cx="501643" cy="499086"/>
            <a:chOff x="5507608" y="-1442311"/>
            <a:chExt cx="1075317" cy="1069835"/>
          </a:xfrm>
          <a:solidFill>
            <a:srgbClr val="0078D4"/>
          </a:solidFill>
        </p:grpSpPr>
        <p:sp>
          <p:nvSpPr>
            <p:cNvPr id="1070" name="Oval 1069">
              <a:extLst>
                <a:ext uri="{FF2B5EF4-FFF2-40B4-BE49-F238E27FC236}">
                  <a16:creationId xmlns:a16="http://schemas.microsoft.com/office/drawing/2014/main" id="{80191FFA-431B-B7F2-87F8-D4FC687758BC}"/>
                </a:ext>
                <a:ext uri="{C183D7F6-B498-43B3-948B-1728B52AA6E4}">
                  <adec:decorative xmlns:adec="http://schemas.microsoft.com/office/drawing/2017/decorative" val="1"/>
                </a:ext>
              </a:extLst>
            </p:cNvPr>
            <p:cNvSpPr/>
            <p:nvPr/>
          </p:nvSpPr>
          <p:spPr bwMode="auto">
            <a:xfrm>
              <a:off x="5507608" y="-1442311"/>
              <a:ext cx="1075317" cy="1069835"/>
            </a:xfrm>
            <a:prstGeom prst="ellipse">
              <a:avLst/>
            </a:prstGeom>
            <a:grp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2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Display Semib" pitchFamily="2" charset="0"/>
                <a:ea typeface="+mn-ea"/>
                <a:cs typeface="+mn-cs"/>
              </a:endParaRPr>
            </a:p>
          </p:txBody>
        </p:sp>
        <p:pic>
          <p:nvPicPr>
            <p:cNvPr id="1073" name="Graphic 1072" descr="Maximise with solid fill">
              <a:extLst>
                <a:ext uri="{FF2B5EF4-FFF2-40B4-BE49-F238E27FC236}">
                  <a16:creationId xmlns:a16="http://schemas.microsoft.com/office/drawing/2014/main" id="{E486A585-7C8A-5DC7-9716-3B89402B8EC3}"/>
                </a:ext>
              </a:extLst>
            </p:cNvPr>
            <p:cNvPicPr>
              <a:picLocks noChangeAspect="1"/>
            </p:cNvPicPr>
            <p:nvPr/>
          </p:nvPicPr>
          <p:blipFill>
            <a:blip r:embed="rId8">
              <a:extLst>
                <a:ext uri="{96DAC541-7B7A-43D3-8B79-37D633B846F1}">
                  <asvg:svgBlip xmlns:asvg="http://schemas.microsoft.com/office/drawing/2016/SVG/main" r:embed="rId9"/>
                </a:ext>
              </a:extLst>
            </a:blip>
            <a:srcRect l="69" r="69"/>
            <a:stretch/>
          </p:blipFill>
          <p:spPr>
            <a:xfrm>
              <a:off x="5761775" y="-1191279"/>
              <a:ext cx="566983" cy="567771"/>
            </a:xfrm>
            <a:prstGeom prst="rect">
              <a:avLst/>
            </a:prstGeom>
          </p:spPr>
        </p:pic>
      </p:grpSp>
      <p:sp>
        <p:nvSpPr>
          <p:cNvPr id="1084" name="Text Placeholder 6">
            <a:extLst>
              <a:ext uri="{FF2B5EF4-FFF2-40B4-BE49-F238E27FC236}">
                <a16:creationId xmlns:a16="http://schemas.microsoft.com/office/drawing/2014/main" id="{B1ECCF29-AC99-96B6-B6B9-8CDDAAA3050B}"/>
              </a:ext>
            </a:extLst>
          </p:cNvPr>
          <p:cNvSpPr txBox="1">
            <a:spLocks/>
          </p:cNvSpPr>
          <p:nvPr/>
        </p:nvSpPr>
        <p:spPr>
          <a:xfrm>
            <a:off x="5613124" y="4893653"/>
            <a:ext cx="1338806"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Sans Text Light" pitchFamily="2" charset="0"/>
                <a:ea typeface="+mn-ea"/>
                <a:cs typeface="Segoe Sans Text Ligh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Light" pitchFamily="2" charset="0"/>
                <a:ea typeface="+mn-ea"/>
                <a:cs typeface="Segoe Sans Text Ligh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Light" pitchFamily="2" charset="0"/>
                <a:ea typeface="+mn-ea"/>
                <a:cs typeface="Segoe Sans Text Ligh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Light" pitchFamily="2" charset="0"/>
                <a:ea typeface="+mn-ea"/>
                <a:cs typeface="Segoe Sans Text Ligh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Light" pitchFamily="2" charset="0"/>
                <a:ea typeface="+mn-ea"/>
                <a:cs typeface="Segoe Sans Text Ligh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Observability</a:t>
            </a:r>
          </a:p>
        </p:txBody>
      </p:sp>
      <p:grpSp>
        <p:nvGrpSpPr>
          <p:cNvPr id="1087" name="Group 1086">
            <a:extLst>
              <a:ext uri="{FF2B5EF4-FFF2-40B4-BE49-F238E27FC236}">
                <a16:creationId xmlns:a16="http://schemas.microsoft.com/office/drawing/2014/main" id="{E05F6F41-9781-795A-00D4-FA3319F9065C}"/>
              </a:ext>
              <a:ext uri="{C183D7F6-B498-43B3-948B-1728B52AA6E4}">
                <adec:decorative xmlns:adec="http://schemas.microsoft.com/office/drawing/2017/decorative" val="1"/>
              </a:ext>
            </a:extLst>
          </p:cNvPr>
          <p:cNvGrpSpPr/>
          <p:nvPr/>
        </p:nvGrpSpPr>
        <p:grpSpPr>
          <a:xfrm>
            <a:off x="4789621" y="4770832"/>
            <a:ext cx="501643" cy="499086"/>
            <a:chOff x="7793799" y="2011035"/>
            <a:chExt cx="1075317" cy="1069835"/>
          </a:xfrm>
          <a:solidFill>
            <a:srgbClr val="0078D4"/>
          </a:solidFill>
        </p:grpSpPr>
        <p:sp>
          <p:nvSpPr>
            <p:cNvPr id="1083" name="Oval 1082">
              <a:extLst>
                <a:ext uri="{FF2B5EF4-FFF2-40B4-BE49-F238E27FC236}">
                  <a16:creationId xmlns:a16="http://schemas.microsoft.com/office/drawing/2014/main" id="{DE2699D9-4F27-5230-023D-2C811FD7BF99}"/>
                </a:ext>
                <a:ext uri="{C183D7F6-B498-43B3-948B-1728B52AA6E4}">
                  <adec:decorative xmlns:adec="http://schemas.microsoft.com/office/drawing/2017/decorative" val="1"/>
                </a:ext>
              </a:extLst>
            </p:cNvPr>
            <p:cNvSpPr/>
            <p:nvPr/>
          </p:nvSpPr>
          <p:spPr bwMode="auto">
            <a:xfrm>
              <a:off x="7793799" y="2011035"/>
              <a:ext cx="1075317" cy="1069835"/>
            </a:xfrm>
            <a:prstGeom prst="ellipse">
              <a:avLst/>
            </a:prstGeom>
            <a:grp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2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Display Semib" pitchFamily="2" charset="0"/>
                <a:ea typeface="+mn-ea"/>
                <a:cs typeface="+mn-cs"/>
              </a:endParaRPr>
            </a:p>
          </p:txBody>
        </p:sp>
        <p:pic>
          <p:nvPicPr>
            <p:cNvPr id="1086" name="Graphic 1085" descr="Eye with solid fill">
              <a:extLst>
                <a:ext uri="{FF2B5EF4-FFF2-40B4-BE49-F238E27FC236}">
                  <a16:creationId xmlns:a16="http://schemas.microsoft.com/office/drawing/2014/main" id="{ABFDD917-F0E0-8FF1-0DEF-5D180F5E84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65643" y="2180139"/>
              <a:ext cx="731628" cy="731626"/>
            </a:xfrm>
            <a:prstGeom prst="rect">
              <a:avLst/>
            </a:prstGeom>
          </p:spPr>
        </p:pic>
      </p:grpSp>
      <p:sp>
        <p:nvSpPr>
          <p:cNvPr id="1077" name="Text Placeholder 3">
            <a:extLst>
              <a:ext uri="{FF2B5EF4-FFF2-40B4-BE49-F238E27FC236}">
                <a16:creationId xmlns:a16="http://schemas.microsoft.com/office/drawing/2014/main" id="{759292CF-FC43-BA2A-76D6-1AEF4F936E84}"/>
              </a:ext>
            </a:extLst>
          </p:cNvPr>
          <p:cNvSpPr txBox="1">
            <a:spLocks/>
          </p:cNvSpPr>
          <p:nvPr/>
        </p:nvSpPr>
        <p:spPr>
          <a:xfrm>
            <a:off x="5613124" y="2905566"/>
            <a:ext cx="1243556"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Sans Text Light" pitchFamily="2" charset="0"/>
                <a:ea typeface="+mn-ea"/>
                <a:cs typeface="Segoe Sans Text Ligh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Light" pitchFamily="2" charset="0"/>
                <a:ea typeface="+mn-ea"/>
                <a:cs typeface="Segoe Sans Text Ligh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Light" pitchFamily="2" charset="0"/>
                <a:ea typeface="+mn-ea"/>
                <a:cs typeface="Segoe Sans Text Ligh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Light" pitchFamily="2" charset="0"/>
                <a:ea typeface="+mn-ea"/>
                <a:cs typeface="Segoe Sans Text Ligh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Light" pitchFamily="2" charset="0"/>
                <a:ea typeface="+mn-ea"/>
                <a:cs typeface="Segoe Sans Text Ligh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Governance</a:t>
            </a:r>
            <a:endPar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p:txBody>
      </p:sp>
      <p:grpSp>
        <p:nvGrpSpPr>
          <p:cNvPr id="1115" name="Group 1114">
            <a:extLst>
              <a:ext uri="{FF2B5EF4-FFF2-40B4-BE49-F238E27FC236}">
                <a16:creationId xmlns:a16="http://schemas.microsoft.com/office/drawing/2014/main" id="{9BB75541-15AE-E955-CC2A-619C6D12F032}"/>
              </a:ext>
              <a:ext uri="{C183D7F6-B498-43B3-948B-1728B52AA6E4}">
                <adec:decorative xmlns:adec="http://schemas.microsoft.com/office/drawing/2017/decorative" val="1"/>
              </a:ext>
            </a:extLst>
          </p:cNvPr>
          <p:cNvGrpSpPr/>
          <p:nvPr/>
        </p:nvGrpSpPr>
        <p:grpSpPr>
          <a:xfrm>
            <a:off x="4789621" y="2763745"/>
            <a:ext cx="501643" cy="499086"/>
            <a:chOff x="4642061" y="2835765"/>
            <a:chExt cx="501643" cy="499086"/>
          </a:xfrm>
          <a:solidFill>
            <a:srgbClr val="0078D4"/>
          </a:solidFill>
        </p:grpSpPr>
        <p:sp>
          <p:nvSpPr>
            <p:cNvPr id="1079" name="Oval 1078">
              <a:extLst>
                <a:ext uri="{FF2B5EF4-FFF2-40B4-BE49-F238E27FC236}">
                  <a16:creationId xmlns:a16="http://schemas.microsoft.com/office/drawing/2014/main" id="{FFEE23F9-9170-B99B-5AB5-2696D11F07DC}"/>
                </a:ext>
                <a:ext uri="{C183D7F6-B498-43B3-948B-1728B52AA6E4}">
                  <adec:decorative xmlns:adec="http://schemas.microsoft.com/office/drawing/2017/decorative" val="1"/>
                </a:ext>
              </a:extLst>
            </p:cNvPr>
            <p:cNvSpPr/>
            <p:nvPr/>
          </p:nvSpPr>
          <p:spPr bwMode="auto">
            <a:xfrm>
              <a:off x="4642061" y="2835765"/>
              <a:ext cx="501643" cy="499086"/>
            </a:xfrm>
            <a:prstGeom prst="ellipse">
              <a:avLst/>
            </a:prstGeom>
            <a:grp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2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Display Semib" pitchFamily="2" charset="0"/>
                <a:ea typeface="+mn-ea"/>
                <a:cs typeface="+mn-cs"/>
              </a:endParaRPr>
            </a:p>
          </p:txBody>
        </p:sp>
        <p:pic>
          <p:nvPicPr>
            <p:cNvPr id="1090" name="Graphic 1089">
              <a:extLst>
                <a:ext uri="{FF2B5EF4-FFF2-40B4-BE49-F238E27FC236}">
                  <a16:creationId xmlns:a16="http://schemas.microsoft.com/office/drawing/2014/main" id="{CEDF85E2-CCB1-501A-1D8F-C966FD72D1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59055" y="2937192"/>
              <a:ext cx="296232" cy="296232"/>
            </a:xfrm>
            <a:prstGeom prst="rect">
              <a:avLst/>
            </a:prstGeom>
          </p:spPr>
        </p:pic>
      </p:grpSp>
      <p:sp>
        <p:nvSpPr>
          <p:cNvPr id="1061" name="Text Placeholder 8">
            <a:extLst>
              <a:ext uri="{FF2B5EF4-FFF2-40B4-BE49-F238E27FC236}">
                <a16:creationId xmlns:a16="http://schemas.microsoft.com/office/drawing/2014/main" id="{9E04C310-E71C-37AA-85B2-B41A5C4A314C}"/>
              </a:ext>
            </a:extLst>
          </p:cNvPr>
          <p:cNvSpPr txBox="1">
            <a:spLocks/>
          </p:cNvSpPr>
          <p:nvPr/>
        </p:nvSpPr>
        <p:spPr>
          <a:xfrm>
            <a:off x="5613124" y="4254964"/>
            <a:ext cx="1485553"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Sans Text Light" pitchFamily="2" charset="0"/>
                <a:ea typeface="+mn-ea"/>
                <a:cs typeface="Segoe Sans Text Ligh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Light" pitchFamily="2" charset="0"/>
                <a:ea typeface="+mn-ea"/>
                <a:cs typeface="Segoe Sans Text Ligh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Light" pitchFamily="2" charset="0"/>
                <a:ea typeface="+mn-ea"/>
                <a:cs typeface="Segoe Sans Text Ligh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Light" pitchFamily="2" charset="0"/>
                <a:ea typeface="+mn-ea"/>
                <a:cs typeface="Segoe Sans Text Ligh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Light" pitchFamily="2" charset="0"/>
                <a:ea typeface="+mn-ea"/>
                <a:cs typeface="Segoe Sans Text Ligh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Security &amp; Safety</a:t>
            </a:r>
          </a:p>
        </p:txBody>
      </p:sp>
      <p:grpSp>
        <p:nvGrpSpPr>
          <p:cNvPr id="1116" name="Group 1115">
            <a:extLst>
              <a:ext uri="{FF2B5EF4-FFF2-40B4-BE49-F238E27FC236}">
                <a16:creationId xmlns:a16="http://schemas.microsoft.com/office/drawing/2014/main" id="{8F4AF565-A102-2683-DA0E-E5F425BFB5E3}"/>
              </a:ext>
              <a:ext uri="{C183D7F6-B498-43B3-948B-1728B52AA6E4}">
                <adec:decorative xmlns:adec="http://schemas.microsoft.com/office/drawing/2017/decorative" val="1"/>
              </a:ext>
            </a:extLst>
          </p:cNvPr>
          <p:cNvGrpSpPr/>
          <p:nvPr/>
        </p:nvGrpSpPr>
        <p:grpSpPr>
          <a:xfrm>
            <a:off x="4789621" y="4101803"/>
            <a:ext cx="501643" cy="499086"/>
            <a:chOff x="4642061" y="4175335"/>
            <a:chExt cx="501643" cy="499086"/>
          </a:xfrm>
          <a:solidFill>
            <a:srgbClr val="0078D4"/>
          </a:solidFill>
        </p:grpSpPr>
        <p:sp>
          <p:nvSpPr>
            <p:cNvPr id="1063" name="Oval 1062">
              <a:extLst>
                <a:ext uri="{FF2B5EF4-FFF2-40B4-BE49-F238E27FC236}">
                  <a16:creationId xmlns:a16="http://schemas.microsoft.com/office/drawing/2014/main" id="{459BB104-94BE-535F-3F56-B7DF2127C513}"/>
                </a:ext>
                <a:ext uri="{C183D7F6-B498-43B3-948B-1728B52AA6E4}">
                  <adec:decorative xmlns:adec="http://schemas.microsoft.com/office/drawing/2017/decorative" val="1"/>
                </a:ext>
              </a:extLst>
            </p:cNvPr>
            <p:cNvSpPr/>
            <p:nvPr/>
          </p:nvSpPr>
          <p:spPr bwMode="auto">
            <a:xfrm>
              <a:off x="4642061" y="4175335"/>
              <a:ext cx="501643" cy="499086"/>
            </a:xfrm>
            <a:prstGeom prst="ellipse">
              <a:avLst/>
            </a:prstGeom>
            <a:grp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2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Variable Display Semib" pitchFamily="2" charset="0"/>
                <a:ea typeface="+mn-ea"/>
                <a:cs typeface="+mn-cs"/>
              </a:endParaRPr>
            </a:p>
          </p:txBody>
        </p:sp>
        <p:pic>
          <p:nvPicPr>
            <p:cNvPr id="1092" name="Graphic 1091">
              <a:extLst>
                <a:ext uri="{FF2B5EF4-FFF2-40B4-BE49-F238E27FC236}">
                  <a16:creationId xmlns:a16="http://schemas.microsoft.com/office/drawing/2014/main" id="{4FFC5281-293D-DF79-E21C-3804BE2699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36471" y="4268467"/>
              <a:ext cx="312822" cy="312822"/>
            </a:xfrm>
            <a:prstGeom prst="rect">
              <a:avLst/>
            </a:prstGeom>
          </p:spPr>
        </p:pic>
      </p:grpSp>
      <p:sp>
        <p:nvSpPr>
          <p:cNvPr id="1100" name="Rectangle: Rounded Corners 24">
            <a:extLst>
              <a:ext uri="{FF2B5EF4-FFF2-40B4-BE49-F238E27FC236}">
                <a16:creationId xmlns:a16="http://schemas.microsoft.com/office/drawing/2014/main" id="{EA6123DB-5BA7-0837-9F00-07F4FA809AA7}"/>
              </a:ext>
              <a:ext uri="{C183D7F6-B498-43B3-948B-1728B52AA6E4}">
                <adec:decorative xmlns:adec="http://schemas.microsoft.com/office/drawing/2017/decorative" val="0"/>
              </a:ext>
            </a:extLst>
          </p:cNvPr>
          <p:cNvSpPr/>
          <p:nvPr/>
        </p:nvSpPr>
        <p:spPr bwMode="auto">
          <a:xfrm>
            <a:off x="4940811" y="2214262"/>
            <a:ext cx="1879090" cy="337151"/>
          </a:xfrm>
          <a:prstGeom prst="roundRect">
            <a:avLst>
              <a:gd name="adj" fmla="val 0"/>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dirty="0">
                <a:ln w="3175">
                  <a:noFill/>
                </a:ln>
                <a:effectLst/>
                <a:uLnTx/>
                <a:uFillTx/>
                <a:latin typeface="Segoe UI" panose="020B0502040204020203" pitchFamily="34" charset="0"/>
                <a:cs typeface="Segoe UI" panose="020B0502040204020203" pitchFamily="34" charset="0"/>
              </a:rPr>
              <a:t>AI Gateway</a:t>
            </a:r>
          </a:p>
        </p:txBody>
      </p:sp>
      <p:sp>
        <p:nvSpPr>
          <p:cNvPr id="1102" name="TextBox 1101">
            <a:extLst>
              <a:ext uri="{FF2B5EF4-FFF2-40B4-BE49-F238E27FC236}">
                <a16:creationId xmlns:a16="http://schemas.microsoft.com/office/drawing/2014/main" id="{F3BA8CA1-C7EA-3380-47FC-80EB666188F0}"/>
              </a:ext>
              <a:ext uri="{C183D7F6-B498-43B3-948B-1728B52AA6E4}">
                <adec:decorative xmlns:adec="http://schemas.microsoft.com/office/drawing/2017/decorative" val="1"/>
              </a:ext>
            </a:extLst>
          </p:cNvPr>
          <p:cNvSpPr txBox="1"/>
          <p:nvPr/>
        </p:nvSpPr>
        <p:spPr>
          <a:xfrm>
            <a:off x="1650859" y="5556937"/>
            <a:ext cx="693354" cy="215444"/>
          </a:xfrm>
          <a:prstGeom prst="rect">
            <a:avLst/>
          </a:prstGeom>
          <a:noFill/>
        </p:spPr>
        <p:txBody>
          <a:bodyPr wrap="square" lIns="0" tIns="0" rIns="0" bIns="0" rtlCol="0">
            <a:spAutoFit/>
          </a:bodyPr>
          <a:lstStyle>
            <a:defPPr>
              <a:defRPr lang="en-US"/>
            </a:defPPr>
            <a:lvl1pPr marR="0" lvl="0" indent="0" algn="ctr" defTabSz="932449" fontAlgn="base">
              <a:lnSpc>
                <a:spcPct val="100000"/>
              </a:lnSpc>
              <a:spcBef>
                <a:spcPts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stStyle>
          <a:p>
            <a:r>
              <a:rPr lang="en-US" sz="1400" dirty="0">
                <a:solidFill>
                  <a:sysClr val="windowText" lastClr="000000"/>
                </a:solidFill>
              </a:rPr>
              <a:t>Copilots</a:t>
            </a:r>
          </a:p>
        </p:txBody>
      </p:sp>
      <p:sp>
        <p:nvSpPr>
          <p:cNvPr id="1103" name="Graphic 980" descr="Personalized Content icon">
            <a:extLst>
              <a:ext uri="{FF2B5EF4-FFF2-40B4-BE49-F238E27FC236}">
                <a16:creationId xmlns:a16="http://schemas.microsoft.com/office/drawing/2014/main" id="{40CF5B5A-923F-0FB8-FCA3-68C2BE1AA0DB}"/>
              </a:ext>
            </a:extLst>
          </p:cNvPr>
          <p:cNvSpPr/>
          <p:nvPr/>
        </p:nvSpPr>
        <p:spPr>
          <a:xfrm>
            <a:off x="1857086" y="2474549"/>
            <a:ext cx="280901" cy="280901"/>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95421 w 199986"/>
              <a:gd name="connsiteY5" fmla="*/ 114262 h 199986"/>
              <a:gd name="connsiteX6" fmla="*/ 85687 w 199986"/>
              <a:gd name="connsiteY6" fmla="*/ 147599 h 199986"/>
              <a:gd name="connsiteX7" fmla="*/ 100851 w 199986"/>
              <a:gd name="connsiteY7" fmla="*/ 188185 h 199986"/>
              <a:gd name="connsiteX8" fmla="*/ 76162 w 199986"/>
              <a:gd name="connsiteY8" fmla="*/ 190471 h 199986"/>
              <a:gd name="connsiteX9" fmla="*/ 4858 w 199986"/>
              <a:gd name="connsiteY9" fmla="*/ 159639 h 199986"/>
              <a:gd name="connsiteX10" fmla="*/ 0 w 199986"/>
              <a:gd name="connsiteY10" fmla="*/ 144447 h 199986"/>
              <a:gd name="connsiteX11" fmla="*/ 0 w 199986"/>
              <a:gd name="connsiteY11" fmla="*/ 135684 h 199986"/>
              <a:gd name="connsiteX12" fmla="*/ 21412 w 199986"/>
              <a:gd name="connsiteY12" fmla="*/ 114252 h 199986"/>
              <a:gd name="connsiteX13" fmla="*/ 21422 w 199986"/>
              <a:gd name="connsiteY13" fmla="*/ 114252 h 199986"/>
              <a:gd name="connsiteX14" fmla="*/ 95431 w 199986"/>
              <a:gd name="connsiteY14" fmla="*/ 114252 h 199986"/>
              <a:gd name="connsiteX15" fmla="*/ 122396 w 199986"/>
              <a:gd name="connsiteY15" fmla="*/ 144228 h 199986"/>
              <a:gd name="connsiteX16" fmla="*/ 115662 w 199986"/>
              <a:gd name="connsiteY16" fmla="*/ 144345 h 199986"/>
              <a:gd name="connsiteX17" fmla="*/ 115662 w 199986"/>
              <a:gd name="connsiteY17" fmla="*/ 150962 h 199986"/>
              <a:gd name="connsiteX18" fmla="*/ 134712 w 199986"/>
              <a:gd name="connsiteY18" fmla="*/ 170012 h 199986"/>
              <a:gd name="connsiteX19" fmla="*/ 141446 w 199986"/>
              <a:gd name="connsiteY19" fmla="*/ 170012 h 199986"/>
              <a:gd name="connsiteX20" fmla="*/ 179546 w 199986"/>
              <a:gd name="connsiteY20" fmla="*/ 131912 h 199986"/>
              <a:gd name="connsiteX21" fmla="*/ 179429 w 199986"/>
              <a:gd name="connsiteY21" fmla="*/ 125178 h 199986"/>
              <a:gd name="connsiteX22" fmla="*/ 172812 w 199986"/>
              <a:gd name="connsiteY22" fmla="*/ 125178 h 199986"/>
              <a:gd name="connsiteX23" fmla="*/ 138074 w 199986"/>
              <a:gd name="connsiteY23" fmla="*/ 159915 h 199986"/>
              <a:gd name="connsiteX24" fmla="*/ 122396 w 199986"/>
              <a:gd name="connsiteY24" fmla="*/ 144228 h 199986"/>
              <a:gd name="connsiteX25" fmla="*/ 76162 w 199986"/>
              <a:gd name="connsiteY25" fmla="*/ 0 h 199986"/>
              <a:gd name="connsiteX26" fmla="*/ 123787 w 199986"/>
              <a:gd name="connsiteY26" fmla="*/ 47625 h 199986"/>
              <a:gd name="connsiteX27" fmla="*/ 76162 w 199986"/>
              <a:gd name="connsiteY27" fmla="*/ 95250 h 199986"/>
              <a:gd name="connsiteX28" fmla="*/ 28537 w 199986"/>
              <a:gd name="connsiteY28" fmla="*/ 47625 h 199986"/>
              <a:gd name="connsiteX29" fmla="*/ 76162 w 199986"/>
              <a:gd name="connsiteY29" fmla="*/ 0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986" h="199986">
                <a:moveTo>
                  <a:pt x="147599" y="95212"/>
                </a:moveTo>
                <a:cubicBezTo>
                  <a:pt x="176532" y="95212"/>
                  <a:pt x="199987" y="118667"/>
                  <a:pt x="199987" y="147599"/>
                </a:cubicBezTo>
                <a:cubicBezTo>
                  <a:pt x="199987" y="176532"/>
                  <a:pt x="176532" y="199987"/>
                  <a:pt x="147599" y="199987"/>
                </a:cubicBezTo>
                <a:cubicBezTo>
                  <a:pt x="118667" y="199987"/>
                  <a:pt x="95212" y="176532"/>
                  <a:pt x="95212" y="147599"/>
                </a:cubicBezTo>
                <a:cubicBezTo>
                  <a:pt x="95212" y="118667"/>
                  <a:pt x="118667" y="95212"/>
                  <a:pt x="147599" y="95212"/>
                </a:cubicBezTo>
                <a:close/>
                <a:moveTo>
                  <a:pt x="95421" y="114262"/>
                </a:moveTo>
                <a:cubicBezTo>
                  <a:pt x="89048" y="124211"/>
                  <a:pt x="85669" y="135783"/>
                  <a:pt x="85687" y="147599"/>
                </a:cubicBezTo>
                <a:cubicBezTo>
                  <a:pt x="85687" y="163125"/>
                  <a:pt x="91402" y="177317"/>
                  <a:pt x="100851" y="188185"/>
                </a:cubicBezTo>
                <a:cubicBezTo>
                  <a:pt x="93269" y="189709"/>
                  <a:pt x="85039" y="190471"/>
                  <a:pt x="76162" y="190471"/>
                </a:cubicBezTo>
                <a:cubicBezTo>
                  <a:pt x="43586" y="190471"/>
                  <a:pt x="19545" y="180261"/>
                  <a:pt x="4858" y="159639"/>
                </a:cubicBezTo>
                <a:cubicBezTo>
                  <a:pt x="1699" y="155203"/>
                  <a:pt x="1" y="149893"/>
                  <a:pt x="0" y="144447"/>
                </a:cubicBezTo>
                <a:lnTo>
                  <a:pt x="0" y="135684"/>
                </a:lnTo>
                <a:cubicBezTo>
                  <a:pt x="-5" y="123853"/>
                  <a:pt x="9581" y="114258"/>
                  <a:pt x="21412" y="114252"/>
                </a:cubicBezTo>
                <a:cubicBezTo>
                  <a:pt x="21415" y="114252"/>
                  <a:pt x="21419" y="114252"/>
                  <a:pt x="21422" y="114252"/>
                </a:cubicBezTo>
                <a:lnTo>
                  <a:pt x="95431" y="114252"/>
                </a:lnTo>
                <a:close/>
                <a:moveTo>
                  <a:pt x="122396" y="144228"/>
                </a:moveTo>
                <a:cubicBezTo>
                  <a:pt x="120504" y="142400"/>
                  <a:pt x="117489" y="142453"/>
                  <a:pt x="115662" y="144345"/>
                </a:cubicBezTo>
                <a:cubicBezTo>
                  <a:pt x="113880" y="146190"/>
                  <a:pt x="113880" y="149116"/>
                  <a:pt x="115662" y="150962"/>
                </a:cubicBezTo>
                <a:lnTo>
                  <a:pt x="134712" y="170012"/>
                </a:lnTo>
                <a:cubicBezTo>
                  <a:pt x="136572" y="171871"/>
                  <a:pt x="139586" y="171871"/>
                  <a:pt x="141446" y="170012"/>
                </a:cubicBezTo>
                <a:lnTo>
                  <a:pt x="179546" y="131912"/>
                </a:lnTo>
                <a:cubicBezTo>
                  <a:pt x="181374" y="130020"/>
                  <a:pt x="181321" y="127005"/>
                  <a:pt x="179429" y="125178"/>
                </a:cubicBezTo>
                <a:cubicBezTo>
                  <a:pt x="177584" y="123395"/>
                  <a:pt x="174658" y="123395"/>
                  <a:pt x="172812" y="125178"/>
                </a:cubicBezTo>
                <a:lnTo>
                  <a:pt x="138074" y="159915"/>
                </a:lnTo>
                <a:lnTo>
                  <a:pt x="122396" y="144228"/>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path>
            </a:pathLst>
          </a:custGeom>
          <a:solidFill>
            <a:schemeClr val="tx1"/>
          </a:solidFill>
        </p:spPr>
        <p:txBody>
          <a:bodyPr rot="0" spcFirstLastPara="0" vertOverflow="overflow" horzOverflow="overflow" vert="horz" wrap="square" lIns="146957" tIns="25718" rIns="146957" bIns="72000" numCol="1" spcCol="0" rtlCol="0" fromWordArt="0" anchor="ctr"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1104" name="TextBox 1103">
            <a:extLst>
              <a:ext uri="{FF2B5EF4-FFF2-40B4-BE49-F238E27FC236}">
                <a16:creationId xmlns:a16="http://schemas.microsoft.com/office/drawing/2014/main" id="{9813E0DA-AC16-83F2-70B2-1CF1CEECD6B4}"/>
              </a:ext>
              <a:ext uri="{C183D7F6-B498-43B3-948B-1728B52AA6E4}">
                <adec:decorative xmlns:adec="http://schemas.microsoft.com/office/drawing/2017/decorative" val="1"/>
              </a:ext>
            </a:extLst>
          </p:cNvPr>
          <p:cNvSpPr txBox="1"/>
          <p:nvPr/>
        </p:nvSpPr>
        <p:spPr>
          <a:xfrm>
            <a:off x="1315556" y="3731748"/>
            <a:ext cx="1288936" cy="215444"/>
          </a:xfrm>
          <a:prstGeom prst="rect">
            <a:avLst/>
          </a:prstGeom>
          <a:noFill/>
        </p:spPr>
        <p:txBody>
          <a:bodyPr wrap="square" lIns="0" tIns="0" rIns="0" bIns="0" rtlCol="0">
            <a:spAutoFit/>
          </a:bodyPr>
          <a:lstStyle>
            <a:defPPr>
              <a:defRPr lang="en-US"/>
            </a:defPPr>
            <a:lvl1pPr marR="0" lvl="0" indent="0" algn="ctr" defTabSz="932449" fontAlgn="base">
              <a:lnSpc>
                <a:spcPct val="100000"/>
              </a:lnSpc>
              <a:spcBef>
                <a:spcPts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stStyle>
          <a:p>
            <a:r>
              <a:rPr lang="en-US" sz="1400" dirty="0">
                <a:solidFill>
                  <a:sysClr val="windowText" lastClr="000000"/>
                </a:solidFill>
              </a:rPr>
              <a:t>Apps &amp; services</a:t>
            </a:r>
          </a:p>
        </p:txBody>
      </p:sp>
      <p:sp>
        <p:nvSpPr>
          <p:cNvPr id="1106" name="TextBox 1105">
            <a:extLst>
              <a:ext uri="{FF2B5EF4-FFF2-40B4-BE49-F238E27FC236}">
                <a16:creationId xmlns:a16="http://schemas.microsoft.com/office/drawing/2014/main" id="{5F0B9A78-2027-80F7-7718-D53B2A583A11}"/>
              </a:ext>
              <a:ext uri="{C183D7F6-B498-43B3-948B-1728B52AA6E4}">
                <adec:decorative xmlns:adec="http://schemas.microsoft.com/office/drawing/2017/decorative" val="1"/>
              </a:ext>
            </a:extLst>
          </p:cNvPr>
          <p:cNvSpPr txBox="1"/>
          <p:nvPr/>
        </p:nvSpPr>
        <p:spPr>
          <a:xfrm>
            <a:off x="1693482" y="2831658"/>
            <a:ext cx="643505" cy="215444"/>
          </a:xfrm>
          <a:prstGeom prst="rect">
            <a:avLst/>
          </a:prstGeom>
          <a:noFill/>
        </p:spPr>
        <p:txBody>
          <a:bodyPr wrap="square" lIns="0" tIns="0" rIns="0" bIns="0" rtlCol="0">
            <a:spAutoFit/>
          </a:bodyPr>
          <a:lstStyle/>
          <a:p>
            <a:pPr marL="0" marR="0" lvl="0" indent="0" algn="ctr" defTabSz="932449"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Users</a:t>
            </a:r>
          </a:p>
        </p:txBody>
      </p:sp>
      <p:sp>
        <p:nvSpPr>
          <p:cNvPr id="1107" name="TextBox 1106">
            <a:extLst>
              <a:ext uri="{FF2B5EF4-FFF2-40B4-BE49-F238E27FC236}">
                <a16:creationId xmlns:a16="http://schemas.microsoft.com/office/drawing/2014/main" id="{16B251E4-4D53-4125-E611-666BC9AB13F6}"/>
              </a:ext>
              <a:ext uri="{C183D7F6-B498-43B3-948B-1728B52AA6E4}">
                <adec:decorative xmlns:adec="http://schemas.microsoft.com/office/drawing/2017/decorative" val="1"/>
              </a:ext>
            </a:extLst>
          </p:cNvPr>
          <p:cNvSpPr txBox="1"/>
          <p:nvPr/>
        </p:nvSpPr>
        <p:spPr>
          <a:xfrm>
            <a:off x="1682375" y="4667779"/>
            <a:ext cx="630322" cy="215444"/>
          </a:xfrm>
          <a:prstGeom prst="rect">
            <a:avLst/>
          </a:prstGeom>
          <a:noFill/>
        </p:spPr>
        <p:txBody>
          <a:bodyPr wrap="square" lIns="0" tIns="0" rIns="0" bIns="0" rtlCol="0">
            <a:spAutoFit/>
          </a:bodyPr>
          <a:lstStyle>
            <a:defPPr>
              <a:defRPr lang="en-US"/>
            </a:defPPr>
            <a:lvl1pPr marR="0" lvl="0" indent="0" algn="ctr" defTabSz="932449" fontAlgn="base">
              <a:lnSpc>
                <a:spcPct val="100000"/>
              </a:lnSpc>
              <a:spcBef>
                <a:spcPts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panose="020B0702040204020203" pitchFamily="34" charset="0"/>
                <a:cs typeface="Segoe UI Semibold" panose="020B0702040204020203" pitchFamily="34" charset="0"/>
              </a:defRPr>
            </a:lvl1pPr>
          </a:lstStyle>
          <a:p>
            <a:r>
              <a:rPr lang="en-US" sz="1400" dirty="0">
                <a:solidFill>
                  <a:sysClr val="windowText" lastClr="000000"/>
                </a:solidFill>
              </a:rPr>
              <a:t>Agents</a:t>
            </a:r>
          </a:p>
        </p:txBody>
      </p:sp>
      <p:pic>
        <p:nvPicPr>
          <p:cNvPr id="1108" name="Graphic 1107">
            <a:extLst>
              <a:ext uri="{FF2B5EF4-FFF2-40B4-BE49-F238E27FC236}">
                <a16:creationId xmlns:a16="http://schemas.microsoft.com/office/drawing/2014/main" id="{91EE5FA0-7057-012E-3DEE-6F567DF12CC4}"/>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25786" y="4231071"/>
            <a:ext cx="343501" cy="343501"/>
          </a:xfrm>
          <a:prstGeom prst="rect">
            <a:avLst/>
          </a:prstGeom>
        </p:spPr>
      </p:pic>
      <p:pic>
        <p:nvPicPr>
          <p:cNvPr id="1111" name="Graphic 1110">
            <a:extLst>
              <a:ext uri="{FF2B5EF4-FFF2-40B4-BE49-F238E27FC236}">
                <a16:creationId xmlns:a16="http://schemas.microsoft.com/office/drawing/2014/main" id="{03ADC6A4-EF01-1F77-4E68-2582CD4C20CF}"/>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856522" y="3376708"/>
            <a:ext cx="282028" cy="282028"/>
          </a:xfrm>
          <a:prstGeom prst="rect">
            <a:avLst/>
          </a:prstGeom>
        </p:spPr>
      </p:pic>
      <p:cxnSp>
        <p:nvCxnSpPr>
          <p:cNvPr id="1133" name="Straight Connector 1132" descr="Arrow pointing from AI Gateway to AI models, tools, agents">
            <a:extLst>
              <a:ext uri="{FF2B5EF4-FFF2-40B4-BE49-F238E27FC236}">
                <a16:creationId xmlns:a16="http://schemas.microsoft.com/office/drawing/2014/main" id="{3C7D2308-18AC-5891-D493-3CA5E639D1A0}"/>
              </a:ext>
            </a:extLst>
          </p:cNvPr>
          <p:cNvCxnSpPr>
            <a:cxnSpLocks/>
          </p:cNvCxnSpPr>
          <p:nvPr/>
        </p:nvCxnSpPr>
        <p:spPr>
          <a:xfrm>
            <a:off x="7737391" y="4143374"/>
            <a:ext cx="477982" cy="0"/>
          </a:xfrm>
          <a:prstGeom prst="line">
            <a:avLst/>
          </a:prstGeom>
          <a:ln w="12700" cap="rnd">
            <a:solidFill>
              <a:schemeClr val="tx1"/>
            </a:solidFill>
            <a:headEnd type="none" w="lg" len="sm"/>
            <a:tailEnd type="arrow" w="med" len="sm"/>
          </a:ln>
        </p:spPr>
        <p:style>
          <a:lnRef idx="1">
            <a:schemeClr val="accent1"/>
          </a:lnRef>
          <a:fillRef idx="0">
            <a:schemeClr val="accent1"/>
          </a:fillRef>
          <a:effectRef idx="0">
            <a:schemeClr val="accent1"/>
          </a:effectRef>
          <a:fontRef idx="minor">
            <a:schemeClr val="tx1"/>
          </a:fontRef>
        </p:style>
      </p:cxnSp>
      <p:pic>
        <p:nvPicPr>
          <p:cNvPr id="6" name="Picture 12" descr="A2A agent icon">
            <a:extLst>
              <a:ext uri="{FF2B5EF4-FFF2-40B4-BE49-F238E27FC236}">
                <a16:creationId xmlns:a16="http://schemas.microsoft.com/office/drawing/2014/main" id="{8394281D-BEC4-EEAC-38C6-A64006879256}"/>
              </a:ext>
              <a:ext uri="{C183D7F6-B498-43B3-948B-1728B52AA6E4}">
                <adec:decorative xmlns:adec="http://schemas.microsoft.com/office/drawing/2017/decorative" val="0"/>
              </a:ext>
            </a:extLst>
          </p:cNvPr>
          <p:cNvPicPr>
            <a:picLocks noChangeAspect="1" noChangeArrowheads="1"/>
          </p:cNvPicPr>
          <p:nvPr/>
        </p:nvPicPr>
        <p:blipFill rotWithShape="1">
          <a:blip r:embed="rId20" cstate="hqprint">
            <a:extLst>
              <a:ext uri="{28A0092B-C50C-407E-A947-70E740481C1C}">
                <a14:useLocalDpi xmlns:a14="http://schemas.microsoft.com/office/drawing/2010/main"/>
              </a:ext>
            </a:extLst>
          </a:blip>
          <a:srcRect/>
          <a:stretch>
            <a:fillRect/>
          </a:stretch>
        </p:blipFill>
        <p:spPr bwMode="auto">
          <a:xfrm>
            <a:off x="9337348" y="5378121"/>
            <a:ext cx="362193" cy="346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st API agent icon">
            <a:extLst>
              <a:ext uri="{FF2B5EF4-FFF2-40B4-BE49-F238E27FC236}">
                <a16:creationId xmlns:a16="http://schemas.microsoft.com/office/drawing/2014/main" id="{ED432908-4355-E9F8-72D9-C0099D8975CA}"/>
              </a:ext>
              <a:ext uri="{C183D7F6-B498-43B3-948B-1728B52AA6E4}">
                <adec:decorative xmlns:adec="http://schemas.microsoft.com/office/drawing/2017/decorative" val="0"/>
              </a:ext>
            </a:extLst>
          </p:cNvPr>
          <p:cNvPicPr>
            <a:picLocks noChangeAspect="1"/>
          </p:cNvPicPr>
          <p:nvPr/>
        </p:nvPicPr>
        <p:blipFill>
          <a:blip r:embed="rId21"/>
          <a:stretch>
            <a:fillRect/>
          </a:stretch>
        </p:blipFill>
        <p:spPr>
          <a:xfrm>
            <a:off x="10416768" y="5342593"/>
            <a:ext cx="369375" cy="417816"/>
          </a:xfrm>
          <a:prstGeom prst="rect">
            <a:avLst/>
          </a:prstGeom>
        </p:spPr>
      </p:pic>
      <p:pic>
        <p:nvPicPr>
          <p:cNvPr id="9" name="Picture 4">
            <a:extLst>
              <a:ext uri="{FF2B5EF4-FFF2-40B4-BE49-F238E27FC236}">
                <a16:creationId xmlns:a16="http://schemas.microsoft.com/office/drawing/2014/main" id="{A378F9A6-57E7-95BF-F1A0-405A189C181E}"/>
              </a:ext>
              <a:ext uri="{C183D7F6-B498-43B3-948B-1728B52AA6E4}">
                <adec:decorative xmlns:adec="http://schemas.microsoft.com/office/drawing/2017/decorative" val="1"/>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1026302" y="2729182"/>
            <a:ext cx="476822" cy="3051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Google Vertex AI icon">
            <a:extLst>
              <a:ext uri="{FF2B5EF4-FFF2-40B4-BE49-F238E27FC236}">
                <a16:creationId xmlns:a16="http://schemas.microsoft.com/office/drawing/2014/main" id="{E9F9CC90-4996-F474-ABA6-8DFC33E234C6}"/>
              </a:ext>
            </a:extLst>
          </p:cNvPr>
          <p:cNvPicPr>
            <a:picLocks noChangeAspect="1" noChangeArrowheads="1"/>
          </p:cNvPicPr>
          <p:nvPr/>
        </p:nvPicPr>
        <p:blipFill>
          <a:blip r:embed="rId23" cstate="print">
            <a:biLevel thresh="75000"/>
            <a:extLst>
              <a:ext uri="{BEBA8EAE-BF5A-486C-A8C5-ECC9F3942E4B}">
                <a14:imgProps xmlns:a14="http://schemas.microsoft.com/office/drawing/2010/main">
                  <a14:imgLayer r:embed="rId2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543216" y="2703119"/>
            <a:ext cx="357293" cy="3572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nthropic logo ">
            <a:extLst>
              <a:ext uri="{FF2B5EF4-FFF2-40B4-BE49-F238E27FC236}">
                <a16:creationId xmlns:a16="http://schemas.microsoft.com/office/drawing/2014/main" id="{784D687D-E239-C864-31FA-181AFA29A05C}"/>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0494059" y="2750408"/>
            <a:ext cx="377024" cy="262714"/>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Microsoft Foundry icon">
            <a:extLst>
              <a:ext uri="{FF2B5EF4-FFF2-40B4-BE49-F238E27FC236}">
                <a16:creationId xmlns:a16="http://schemas.microsoft.com/office/drawing/2014/main" id="{A9A0CC4E-498F-25B1-127B-B9FB7D252B9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604504" y="2734056"/>
            <a:ext cx="301752" cy="301752"/>
          </a:xfrm>
          <a:prstGeom prst="rect">
            <a:avLst/>
          </a:prstGeom>
        </p:spPr>
      </p:pic>
      <p:pic>
        <p:nvPicPr>
          <p:cNvPr id="12" name="Picture 6" descr="Generative AI – Use Cases and Solutions - AWS">
            <a:extLst>
              <a:ext uri="{FF2B5EF4-FFF2-40B4-BE49-F238E27FC236}">
                <a16:creationId xmlns:a16="http://schemas.microsoft.com/office/drawing/2014/main" id="{D04621ED-5E53-F005-C377-09F89554FCB5}"/>
              </a:ext>
            </a:extLst>
          </p:cNvPr>
          <p:cNvPicPr>
            <a:picLocks noChangeAspect="1" noChangeArrowheads="1"/>
          </p:cNvPicPr>
          <p:nvPr/>
        </p:nvPicPr>
        <p:blipFill>
          <a:blip r:embed="rId28" cstate="print">
            <a:biLevel thresh="25000"/>
            <a:extLst>
              <a:ext uri="{28A0092B-C50C-407E-A947-70E740481C1C}">
                <a14:useLocalDpi xmlns:a14="http://schemas.microsoft.com/office/drawing/2010/main"/>
              </a:ext>
            </a:extLst>
          </a:blip>
          <a:srcRect/>
          <a:stretch>
            <a:fillRect/>
          </a:stretch>
        </p:blipFill>
        <p:spPr bwMode="auto">
          <a:xfrm>
            <a:off x="9064829" y="2718918"/>
            <a:ext cx="323170" cy="3256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Astrochain">
            <a:extLst>
              <a:ext uri="{FF2B5EF4-FFF2-40B4-BE49-F238E27FC236}">
                <a16:creationId xmlns:a16="http://schemas.microsoft.com/office/drawing/2014/main" id="{3DDADAFC-6E42-98EA-268F-9030A76F8139}"/>
              </a:ext>
            </a:extLst>
          </p:cNvPr>
          <p:cNvPicPr>
            <a:picLocks noChangeAspect="1" noChangeArrowheads="1"/>
          </p:cNvPicPr>
          <p:nvPr/>
        </p:nvPicPr>
        <p:blipFill rotWithShape="1">
          <a:blip r:embed="rId29" cstate="hqprint">
            <a:biLevel thresh="75000"/>
            <a:extLst>
              <a:ext uri="{BEBA8EAE-BF5A-486C-A8C5-ECC9F3942E4B}">
                <a14:imgProps xmlns:a14="http://schemas.microsoft.com/office/drawing/2010/main">
                  <a14:imgLayer r:embed="rId30">
                    <a14:imgEffect>
                      <a14:colorTemperature colorTemp="1093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055726" y="2745767"/>
            <a:ext cx="283116" cy="2719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Github Copilot Icon SVG Vector &amp; PNG Free Download | UXWing">
            <a:extLst>
              <a:ext uri="{FF2B5EF4-FFF2-40B4-BE49-F238E27FC236}">
                <a16:creationId xmlns:a16="http://schemas.microsoft.com/office/drawing/2014/main" id="{BA8D5BD5-68D3-2596-8BE3-EDB46E1AAEFD}"/>
              </a:ext>
            </a:extLst>
          </p:cNvPr>
          <p:cNvPicPr>
            <a:picLocks noChangeAspect="1" noChangeArrowheads="1"/>
          </p:cNvPicPr>
          <p:nvPr/>
        </p:nvPicPr>
        <p:blipFill>
          <a:blip r:embed="rId31" cstate="print">
            <a:duotone>
              <a:prstClr val="black"/>
              <a:schemeClr val="tx2">
                <a:tint val="45000"/>
                <a:satMod val="400000"/>
              </a:schemeClr>
            </a:duotone>
            <a:extLst>
              <a:ext uri="{BEBA8EAE-BF5A-486C-A8C5-ECC9F3942E4B}">
                <a14:imgProps xmlns:a14="http://schemas.microsoft.com/office/drawing/2010/main">
                  <a14:imgLayer r:embed="rId32">
                    <a14:imgEffect>
                      <a14:colorTemperature colorTemp="15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820996" y="5175321"/>
            <a:ext cx="353080" cy="35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362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048"/>
                                        </p:tgtEl>
                                        <p:attrNameLst>
                                          <p:attrName>style.visibility</p:attrName>
                                        </p:attrNameLst>
                                      </p:cBhvr>
                                      <p:to>
                                        <p:strVal val="visible"/>
                                      </p:to>
                                    </p:set>
                                    <p:animEffect transition="in" filter="fade">
                                      <p:cBhvr>
                                        <p:cTn id="7" dur="500"/>
                                        <p:tgtEl>
                                          <p:spTgt spid="1048"/>
                                        </p:tgtEl>
                                      </p:cBhvr>
                                    </p:animEffect>
                                  </p:childTnLst>
                                </p:cTn>
                              </p:par>
                              <p:par>
                                <p:cTn id="8" presetID="42" presetClass="path" presetSubtype="0" decel="100000" fill="hold" grpId="1" nodeType="withEffect">
                                  <p:stCondLst>
                                    <p:cond delay="600"/>
                                  </p:stCondLst>
                                  <p:childTnLst>
                                    <p:animMotion origin="layout" path="M -1.66667E-6 3.33333E-6 L -1.66667E-6 0.03796 " pathEditMode="relative" rAng="0" ptsTypes="AA">
                                      <p:cBhvr>
                                        <p:cTn id="9" dur="750" spd="-100000" fill="hold"/>
                                        <p:tgtEl>
                                          <p:spTgt spid="1048"/>
                                        </p:tgtEl>
                                        <p:attrNameLst>
                                          <p:attrName>ppt_x</p:attrName>
                                          <p:attrName>ppt_y</p:attrName>
                                        </p:attrNameLst>
                                      </p:cBhvr>
                                      <p:rCtr x="0" y="1898"/>
                                    </p:animMotion>
                                  </p:childTnLst>
                                </p:cTn>
                              </p:par>
                              <p:par>
                                <p:cTn id="10" presetID="10" presetClass="entr" presetSubtype="0" fill="hold" grpId="0" nodeType="withEffect">
                                  <p:stCondLst>
                                    <p:cond delay="400"/>
                                  </p:stCondLst>
                                  <p:childTnLst>
                                    <p:set>
                                      <p:cBhvr>
                                        <p:cTn id="11" dur="1" fill="hold">
                                          <p:stCondLst>
                                            <p:cond delay="0"/>
                                          </p:stCondLst>
                                        </p:cTn>
                                        <p:tgtEl>
                                          <p:spTgt spid="1102"/>
                                        </p:tgtEl>
                                        <p:attrNameLst>
                                          <p:attrName>style.visibility</p:attrName>
                                        </p:attrNameLst>
                                      </p:cBhvr>
                                      <p:to>
                                        <p:strVal val="visible"/>
                                      </p:to>
                                    </p:set>
                                    <p:animEffect transition="in" filter="fade">
                                      <p:cBhvr>
                                        <p:cTn id="12" dur="500"/>
                                        <p:tgtEl>
                                          <p:spTgt spid="1102"/>
                                        </p:tgtEl>
                                      </p:cBhvr>
                                    </p:animEffect>
                                  </p:childTnLst>
                                </p:cTn>
                              </p:par>
                              <p:par>
                                <p:cTn id="13" presetID="63" presetClass="path" presetSubtype="0" decel="100000" fill="hold" grpId="1" nodeType="withEffect">
                                  <p:stCondLst>
                                    <p:cond delay="400"/>
                                  </p:stCondLst>
                                  <p:childTnLst>
                                    <p:animMotion origin="layout" path="M -2.08333E-6 -1.11111E-6 L 0.02097 -1.11111E-6 " pathEditMode="relative" rAng="0" ptsTypes="AA">
                                      <p:cBhvr>
                                        <p:cTn id="14" dur="750" spd="-100000" fill="hold"/>
                                        <p:tgtEl>
                                          <p:spTgt spid="1102"/>
                                        </p:tgtEl>
                                        <p:attrNameLst>
                                          <p:attrName>ppt_x</p:attrName>
                                          <p:attrName>ppt_y</p:attrName>
                                        </p:attrNameLst>
                                      </p:cBhvr>
                                      <p:rCtr x="1042" y="0"/>
                                    </p:animMotion>
                                  </p:childTnLst>
                                </p:cTn>
                              </p:par>
                              <p:par>
                                <p:cTn id="15" presetID="10" presetClass="entr" presetSubtype="0" fill="hold" grpId="0" nodeType="withEffect">
                                  <p:stCondLst>
                                    <p:cond delay="400"/>
                                  </p:stCondLst>
                                  <p:childTnLst>
                                    <p:set>
                                      <p:cBhvr>
                                        <p:cTn id="16" dur="1" fill="hold">
                                          <p:stCondLst>
                                            <p:cond delay="0"/>
                                          </p:stCondLst>
                                        </p:cTn>
                                        <p:tgtEl>
                                          <p:spTgt spid="1103"/>
                                        </p:tgtEl>
                                        <p:attrNameLst>
                                          <p:attrName>style.visibility</p:attrName>
                                        </p:attrNameLst>
                                      </p:cBhvr>
                                      <p:to>
                                        <p:strVal val="visible"/>
                                      </p:to>
                                    </p:set>
                                    <p:animEffect transition="in" filter="fade">
                                      <p:cBhvr>
                                        <p:cTn id="17" dur="500"/>
                                        <p:tgtEl>
                                          <p:spTgt spid="1103"/>
                                        </p:tgtEl>
                                      </p:cBhvr>
                                    </p:animEffect>
                                  </p:childTnLst>
                                </p:cTn>
                              </p:par>
                              <p:par>
                                <p:cTn id="18" presetID="63" presetClass="path" presetSubtype="0" decel="100000" fill="hold" grpId="1" nodeType="withEffect">
                                  <p:stCondLst>
                                    <p:cond delay="400"/>
                                  </p:stCondLst>
                                  <p:childTnLst>
                                    <p:animMotion origin="layout" path="M -2.08333E-6 0 L 0.02097 0 " pathEditMode="relative" rAng="0" ptsTypes="AA">
                                      <p:cBhvr>
                                        <p:cTn id="19" dur="750" spd="-100000" fill="hold"/>
                                        <p:tgtEl>
                                          <p:spTgt spid="1103"/>
                                        </p:tgtEl>
                                        <p:attrNameLst>
                                          <p:attrName>ppt_x</p:attrName>
                                          <p:attrName>ppt_y</p:attrName>
                                        </p:attrNameLst>
                                      </p:cBhvr>
                                      <p:rCtr x="1042" y="0"/>
                                    </p:animMotion>
                                  </p:childTnLst>
                                </p:cTn>
                              </p:par>
                              <p:par>
                                <p:cTn id="20" presetID="10" presetClass="entr" presetSubtype="0" fill="hold" grpId="0" nodeType="withEffect">
                                  <p:stCondLst>
                                    <p:cond delay="400"/>
                                  </p:stCondLst>
                                  <p:childTnLst>
                                    <p:set>
                                      <p:cBhvr>
                                        <p:cTn id="21" dur="1" fill="hold">
                                          <p:stCondLst>
                                            <p:cond delay="0"/>
                                          </p:stCondLst>
                                        </p:cTn>
                                        <p:tgtEl>
                                          <p:spTgt spid="1104"/>
                                        </p:tgtEl>
                                        <p:attrNameLst>
                                          <p:attrName>style.visibility</p:attrName>
                                        </p:attrNameLst>
                                      </p:cBhvr>
                                      <p:to>
                                        <p:strVal val="visible"/>
                                      </p:to>
                                    </p:set>
                                    <p:animEffect transition="in" filter="fade">
                                      <p:cBhvr>
                                        <p:cTn id="22" dur="500"/>
                                        <p:tgtEl>
                                          <p:spTgt spid="1104"/>
                                        </p:tgtEl>
                                      </p:cBhvr>
                                    </p:animEffect>
                                  </p:childTnLst>
                                </p:cTn>
                              </p:par>
                              <p:par>
                                <p:cTn id="23" presetID="63" presetClass="path" presetSubtype="0" decel="100000" fill="hold" grpId="1" nodeType="withEffect">
                                  <p:stCondLst>
                                    <p:cond delay="400"/>
                                  </p:stCondLst>
                                  <p:childTnLst>
                                    <p:animMotion origin="layout" path="M -2.08333E-6 1.11111E-6 L 0.02097 1.11111E-6 " pathEditMode="relative" rAng="0" ptsTypes="AA">
                                      <p:cBhvr>
                                        <p:cTn id="24" dur="750" spd="-100000" fill="hold"/>
                                        <p:tgtEl>
                                          <p:spTgt spid="1104"/>
                                        </p:tgtEl>
                                        <p:attrNameLst>
                                          <p:attrName>ppt_x</p:attrName>
                                          <p:attrName>ppt_y</p:attrName>
                                        </p:attrNameLst>
                                      </p:cBhvr>
                                      <p:rCtr x="1042" y="0"/>
                                    </p:animMotion>
                                  </p:childTnLst>
                                </p:cTn>
                              </p:par>
                              <p:par>
                                <p:cTn id="25" presetID="10" presetClass="entr" presetSubtype="0" fill="hold" grpId="0" nodeType="withEffect">
                                  <p:stCondLst>
                                    <p:cond delay="400"/>
                                  </p:stCondLst>
                                  <p:childTnLst>
                                    <p:set>
                                      <p:cBhvr>
                                        <p:cTn id="26" dur="1" fill="hold">
                                          <p:stCondLst>
                                            <p:cond delay="0"/>
                                          </p:stCondLst>
                                        </p:cTn>
                                        <p:tgtEl>
                                          <p:spTgt spid="1106"/>
                                        </p:tgtEl>
                                        <p:attrNameLst>
                                          <p:attrName>style.visibility</p:attrName>
                                        </p:attrNameLst>
                                      </p:cBhvr>
                                      <p:to>
                                        <p:strVal val="visible"/>
                                      </p:to>
                                    </p:set>
                                    <p:animEffect transition="in" filter="fade">
                                      <p:cBhvr>
                                        <p:cTn id="27" dur="500"/>
                                        <p:tgtEl>
                                          <p:spTgt spid="1106"/>
                                        </p:tgtEl>
                                      </p:cBhvr>
                                    </p:animEffect>
                                  </p:childTnLst>
                                </p:cTn>
                              </p:par>
                              <p:par>
                                <p:cTn id="28" presetID="63" presetClass="path" presetSubtype="0" decel="100000" fill="hold" grpId="1" nodeType="withEffect">
                                  <p:stCondLst>
                                    <p:cond delay="400"/>
                                  </p:stCondLst>
                                  <p:childTnLst>
                                    <p:animMotion origin="layout" path="M -2.08333E-6 1.11111E-6 L 0.02097 1.11111E-6 " pathEditMode="relative" rAng="0" ptsTypes="AA">
                                      <p:cBhvr>
                                        <p:cTn id="29" dur="750" spd="-100000" fill="hold"/>
                                        <p:tgtEl>
                                          <p:spTgt spid="1106"/>
                                        </p:tgtEl>
                                        <p:attrNameLst>
                                          <p:attrName>ppt_x</p:attrName>
                                          <p:attrName>ppt_y</p:attrName>
                                        </p:attrNameLst>
                                      </p:cBhvr>
                                      <p:rCtr x="1042" y="0"/>
                                    </p:animMotion>
                                  </p:childTnLst>
                                </p:cTn>
                              </p:par>
                              <p:par>
                                <p:cTn id="30" presetID="10" presetClass="entr" presetSubtype="0" fill="hold" grpId="0" nodeType="withEffect">
                                  <p:stCondLst>
                                    <p:cond delay="400"/>
                                  </p:stCondLst>
                                  <p:childTnLst>
                                    <p:set>
                                      <p:cBhvr>
                                        <p:cTn id="31" dur="1" fill="hold">
                                          <p:stCondLst>
                                            <p:cond delay="0"/>
                                          </p:stCondLst>
                                        </p:cTn>
                                        <p:tgtEl>
                                          <p:spTgt spid="1107"/>
                                        </p:tgtEl>
                                        <p:attrNameLst>
                                          <p:attrName>style.visibility</p:attrName>
                                        </p:attrNameLst>
                                      </p:cBhvr>
                                      <p:to>
                                        <p:strVal val="visible"/>
                                      </p:to>
                                    </p:set>
                                    <p:animEffect transition="in" filter="fade">
                                      <p:cBhvr>
                                        <p:cTn id="32" dur="500"/>
                                        <p:tgtEl>
                                          <p:spTgt spid="1107"/>
                                        </p:tgtEl>
                                      </p:cBhvr>
                                    </p:animEffect>
                                  </p:childTnLst>
                                </p:cTn>
                              </p:par>
                              <p:par>
                                <p:cTn id="33" presetID="63" presetClass="path" presetSubtype="0" decel="100000" fill="hold" grpId="1" nodeType="withEffect">
                                  <p:stCondLst>
                                    <p:cond delay="400"/>
                                  </p:stCondLst>
                                  <p:childTnLst>
                                    <p:animMotion origin="layout" path="M -2.08333E-6 -1.48148E-6 L 0.02097 -1.48148E-6 " pathEditMode="relative" rAng="0" ptsTypes="AA">
                                      <p:cBhvr>
                                        <p:cTn id="34" dur="750" spd="-100000" fill="hold"/>
                                        <p:tgtEl>
                                          <p:spTgt spid="1107"/>
                                        </p:tgtEl>
                                        <p:attrNameLst>
                                          <p:attrName>ppt_x</p:attrName>
                                          <p:attrName>ppt_y</p:attrName>
                                        </p:attrNameLst>
                                      </p:cBhvr>
                                      <p:rCtr x="1042" y="0"/>
                                    </p:animMotion>
                                  </p:childTnLst>
                                </p:cTn>
                              </p:par>
                              <p:par>
                                <p:cTn id="35" presetID="10" presetClass="entr" presetSubtype="0" fill="hold" nodeType="withEffect">
                                  <p:stCondLst>
                                    <p:cond delay="400"/>
                                  </p:stCondLst>
                                  <p:childTnLst>
                                    <p:set>
                                      <p:cBhvr>
                                        <p:cTn id="36" dur="1" fill="hold">
                                          <p:stCondLst>
                                            <p:cond delay="0"/>
                                          </p:stCondLst>
                                        </p:cTn>
                                        <p:tgtEl>
                                          <p:spTgt spid="1108"/>
                                        </p:tgtEl>
                                        <p:attrNameLst>
                                          <p:attrName>style.visibility</p:attrName>
                                        </p:attrNameLst>
                                      </p:cBhvr>
                                      <p:to>
                                        <p:strVal val="visible"/>
                                      </p:to>
                                    </p:set>
                                    <p:animEffect transition="in" filter="fade">
                                      <p:cBhvr>
                                        <p:cTn id="37" dur="500"/>
                                        <p:tgtEl>
                                          <p:spTgt spid="1108"/>
                                        </p:tgtEl>
                                      </p:cBhvr>
                                    </p:animEffect>
                                  </p:childTnLst>
                                </p:cTn>
                              </p:par>
                              <p:par>
                                <p:cTn id="38" presetID="63" presetClass="path" presetSubtype="0" decel="100000" fill="hold" nodeType="withEffect">
                                  <p:stCondLst>
                                    <p:cond delay="400"/>
                                  </p:stCondLst>
                                  <p:childTnLst>
                                    <p:animMotion origin="layout" path="M -2.08333E-6 1.85185E-6 L 0.02097 1.85185E-6 " pathEditMode="relative" rAng="0" ptsTypes="AA">
                                      <p:cBhvr>
                                        <p:cTn id="39" dur="750" spd="-100000" fill="hold"/>
                                        <p:tgtEl>
                                          <p:spTgt spid="1108"/>
                                        </p:tgtEl>
                                        <p:attrNameLst>
                                          <p:attrName>ppt_x</p:attrName>
                                          <p:attrName>ppt_y</p:attrName>
                                        </p:attrNameLst>
                                      </p:cBhvr>
                                      <p:rCtr x="1042" y="0"/>
                                    </p:animMotion>
                                  </p:childTnLst>
                                </p:cTn>
                              </p:par>
                              <p:par>
                                <p:cTn id="40" presetID="10" presetClass="entr" presetSubtype="0" fill="hold" nodeType="withEffect">
                                  <p:stCondLst>
                                    <p:cond delay="400"/>
                                  </p:stCondLst>
                                  <p:childTnLst>
                                    <p:set>
                                      <p:cBhvr>
                                        <p:cTn id="41" dur="1" fill="hold">
                                          <p:stCondLst>
                                            <p:cond delay="0"/>
                                          </p:stCondLst>
                                        </p:cTn>
                                        <p:tgtEl>
                                          <p:spTgt spid="1111"/>
                                        </p:tgtEl>
                                        <p:attrNameLst>
                                          <p:attrName>style.visibility</p:attrName>
                                        </p:attrNameLst>
                                      </p:cBhvr>
                                      <p:to>
                                        <p:strVal val="visible"/>
                                      </p:to>
                                    </p:set>
                                    <p:animEffect transition="in" filter="fade">
                                      <p:cBhvr>
                                        <p:cTn id="42" dur="500"/>
                                        <p:tgtEl>
                                          <p:spTgt spid="1111"/>
                                        </p:tgtEl>
                                      </p:cBhvr>
                                    </p:animEffect>
                                  </p:childTnLst>
                                </p:cTn>
                              </p:par>
                              <p:par>
                                <p:cTn id="43" presetID="63" presetClass="path" presetSubtype="0" decel="100000" fill="hold" nodeType="withEffect">
                                  <p:stCondLst>
                                    <p:cond delay="400"/>
                                  </p:stCondLst>
                                  <p:childTnLst>
                                    <p:animMotion origin="layout" path="M -2.08333E-6 -2.96296E-6 L 0.02097 -2.96296E-6 " pathEditMode="relative" rAng="0" ptsTypes="AA">
                                      <p:cBhvr>
                                        <p:cTn id="44" dur="750" spd="-100000" fill="hold"/>
                                        <p:tgtEl>
                                          <p:spTgt spid="1111"/>
                                        </p:tgtEl>
                                        <p:attrNameLst>
                                          <p:attrName>ppt_x</p:attrName>
                                          <p:attrName>ppt_y</p:attrName>
                                        </p:attrNameLst>
                                      </p:cBhvr>
                                      <p:rCtr x="1042" y="0"/>
                                    </p:animMotion>
                                  </p:childTnLst>
                                </p:cTn>
                              </p:par>
                              <p:par>
                                <p:cTn id="45" presetID="10" presetClass="entr" presetSubtype="0" fill="hold" grpId="0" nodeType="withEffect">
                                  <p:stCondLst>
                                    <p:cond delay="200"/>
                                  </p:stCondLst>
                                  <p:childTnLst>
                                    <p:set>
                                      <p:cBhvr>
                                        <p:cTn id="46" dur="1" fill="hold">
                                          <p:stCondLst>
                                            <p:cond delay="0"/>
                                          </p:stCondLst>
                                        </p:cTn>
                                        <p:tgtEl>
                                          <p:spTgt spid="1112"/>
                                        </p:tgtEl>
                                        <p:attrNameLst>
                                          <p:attrName>style.visibility</p:attrName>
                                        </p:attrNameLst>
                                      </p:cBhvr>
                                      <p:to>
                                        <p:strVal val="visible"/>
                                      </p:to>
                                    </p:set>
                                    <p:animEffect transition="in" filter="fade">
                                      <p:cBhvr>
                                        <p:cTn id="47" dur="500"/>
                                        <p:tgtEl>
                                          <p:spTgt spid="1112"/>
                                        </p:tgtEl>
                                      </p:cBhvr>
                                    </p:animEffect>
                                  </p:childTnLst>
                                </p:cTn>
                              </p:par>
                              <p:par>
                                <p:cTn id="48" presetID="42" presetClass="path" presetSubtype="0" decel="100000" fill="hold" grpId="1" nodeType="withEffect">
                                  <p:stCondLst>
                                    <p:cond delay="200"/>
                                  </p:stCondLst>
                                  <p:childTnLst>
                                    <p:animMotion origin="layout" path="M -2.08333E-6 -2.96296E-6 L -2.08333E-6 0.03797 " pathEditMode="relative" rAng="0" ptsTypes="AA">
                                      <p:cBhvr>
                                        <p:cTn id="49" dur="750" spd="-100000" fill="hold"/>
                                        <p:tgtEl>
                                          <p:spTgt spid="1112"/>
                                        </p:tgtEl>
                                        <p:attrNameLst>
                                          <p:attrName>ppt_x</p:attrName>
                                          <p:attrName>ppt_y</p:attrName>
                                        </p:attrNameLst>
                                      </p:cBhvr>
                                      <p:rCtr x="0" y="1898"/>
                                    </p:animMotion>
                                  </p:childTnLst>
                                </p:cTn>
                              </p:par>
                              <p:par>
                                <p:cTn id="50" presetID="10" presetClass="entr" presetSubtype="0" fill="hold" grpId="0" nodeType="withEffect">
                                  <p:stCondLst>
                                    <p:cond delay="200"/>
                                  </p:stCondLst>
                                  <p:childTnLst>
                                    <p:set>
                                      <p:cBhvr>
                                        <p:cTn id="51" dur="1" fill="hold">
                                          <p:stCondLst>
                                            <p:cond delay="0"/>
                                          </p:stCondLst>
                                        </p:cTn>
                                        <p:tgtEl>
                                          <p:spTgt spid="1113"/>
                                        </p:tgtEl>
                                        <p:attrNameLst>
                                          <p:attrName>style.visibility</p:attrName>
                                        </p:attrNameLst>
                                      </p:cBhvr>
                                      <p:to>
                                        <p:strVal val="visible"/>
                                      </p:to>
                                    </p:set>
                                    <p:animEffect transition="in" filter="fade">
                                      <p:cBhvr>
                                        <p:cTn id="52" dur="500"/>
                                        <p:tgtEl>
                                          <p:spTgt spid="1113"/>
                                        </p:tgtEl>
                                      </p:cBhvr>
                                    </p:animEffect>
                                  </p:childTnLst>
                                </p:cTn>
                              </p:par>
                              <p:par>
                                <p:cTn id="53" presetID="42" presetClass="path" presetSubtype="0" decel="100000" fill="hold" grpId="1" nodeType="withEffect">
                                  <p:stCondLst>
                                    <p:cond delay="200"/>
                                  </p:stCondLst>
                                  <p:childTnLst>
                                    <p:animMotion origin="layout" path="M -2.08333E-6 4.07407E-6 L -2.08333E-6 0.03796 " pathEditMode="relative" rAng="0" ptsTypes="AA">
                                      <p:cBhvr>
                                        <p:cTn id="54" dur="750" spd="-100000" fill="hold"/>
                                        <p:tgtEl>
                                          <p:spTgt spid="1113"/>
                                        </p:tgtEl>
                                        <p:attrNameLst>
                                          <p:attrName>ppt_x</p:attrName>
                                          <p:attrName>ppt_y</p:attrName>
                                        </p:attrNameLst>
                                      </p:cBhvr>
                                      <p:rCtr x="0" y="1898"/>
                                    </p:animMotion>
                                  </p:childTnLst>
                                </p:cTn>
                              </p:par>
                              <p:par>
                                <p:cTn id="55" presetID="22" presetClass="entr" presetSubtype="8" fill="hold" nodeType="withEffect">
                                  <p:stCondLst>
                                    <p:cond delay="600"/>
                                  </p:stCondLst>
                                  <p:childTnLst>
                                    <p:set>
                                      <p:cBhvr>
                                        <p:cTn id="56" dur="1" fill="hold">
                                          <p:stCondLst>
                                            <p:cond delay="0"/>
                                          </p:stCondLst>
                                        </p:cTn>
                                        <p:tgtEl>
                                          <p:spTgt spid="1114"/>
                                        </p:tgtEl>
                                        <p:attrNameLst>
                                          <p:attrName>style.visibility</p:attrName>
                                        </p:attrNameLst>
                                      </p:cBhvr>
                                      <p:to>
                                        <p:strVal val="visible"/>
                                      </p:to>
                                    </p:set>
                                    <p:animEffect transition="in" filter="wipe(left)">
                                      <p:cBhvr>
                                        <p:cTn id="57" dur="500"/>
                                        <p:tgtEl>
                                          <p:spTgt spid="1114"/>
                                        </p:tgtEl>
                                      </p:cBhvr>
                                    </p:animEffect>
                                  </p:childTnLst>
                                </p:cTn>
                              </p:par>
                              <p:par>
                                <p:cTn id="58" presetID="10" presetClass="entr" presetSubtype="0" fill="hold" grpId="0" nodeType="withEffect">
                                  <p:stCondLst>
                                    <p:cond delay="600"/>
                                  </p:stCondLst>
                                  <p:childTnLst>
                                    <p:set>
                                      <p:cBhvr>
                                        <p:cTn id="59" dur="1" fill="hold">
                                          <p:stCondLst>
                                            <p:cond delay="0"/>
                                          </p:stCondLst>
                                        </p:cTn>
                                        <p:tgtEl>
                                          <p:spTgt spid="1100"/>
                                        </p:tgtEl>
                                        <p:attrNameLst>
                                          <p:attrName>style.visibility</p:attrName>
                                        </p:attrNameLst>
                                      </p:cBhvr>
                                      <p:to>
                                        <p:strVal val="visible"/>
                                      </p:to>
                                    </p:set>
                                    <p:animEffect transition="in" filter="fade">
                                      <p:cBhvr>
                                        <p:cTn id="60" dur="500"/>
                                        <p:tgtEl>
                                          <p:spTgt spid="1100"/>
                                        </p:tgtEl>
                                      </p:cBhvr>
                                    </p:animEffect>
                                  </p:childTnLst>
                                </p:cTn>
                              </p:par>
                              <p:par>
                                <p:cTn id="61" presetID="42" presetClass="path" presetSubtype="0" decel="100000" fill="hold" grpId="1" nodeType="withEffect">
                                  <p:stCondLst>
                                    <p:cond delay="600"/>
                                  </p:stCondLst>
                                  <p:childTnLst>
                                    <p:animMotion origin="layout" path="M -1.66667E-6 -3.7037E-6 L -1.66667E-6 0.03797 " pathEditMode="relative" rAng="0" ptsTypes="AA">
                                      <p:cBhvr>
                                        <p:cTn id="62" dur="750" spd="-100000" fill="hold"/>
                                        <p:tgtEl>
                                          <p:spTgt spid="1100"/>
                                        </p:tgtEl>
                                        <p:attrNameLst>
                                          <p:attrName>ppt_x</p:attrName>
                                          <p:attrName>ppt_y</p:attrName>
                                        </p:attrNameLst>
                                      </p:cBhvr>
                                      <p:rCtr x="0" y="1898"/>
                                    </p:animMotion>
                                  </p:childTnLst>
                                </p:cTn>
                              </p:par>
                              <p:par>
                                <p:cTn id="63" presetID="10" presetClass="entr" presetSubtype="0" fill="hold" nodeType="withEffect">
                                  <p:stCondLst>
                                    <p:cond delay="600"/>
                                  </p:stCondLst>
                                  <p:childTnLst>
                                    <p:set>
                                      <p:cBhvr>
                                        <p:cTn id="64" dur="1" fill="hold">
                                          <p:stCondLst>
                                            <p:cond delay="0"/>
                                          </p:stCondLst>
                                        </p:cTn>
                                        <p:tgtEl>
                                          <p:spTgt spid="1115"/>
                                        </p:tgtEl>
                                        <p:attrNameLst>
                                          <p:attrName>style.visibility</p:attrName>
                                        </p:attrNameLst>
                                      </p:cBhvr>
                                      <p:to>
                                        <p:strVal val="visible"/>
                                      </p:to>
                                    </p:set>
                                    <p:animEffect transition="in" filter="fade">
                                      <p:cBhvr>
                                        <p:cTn id="65" dur="500"/>
                                        <p:tgtEl>
                                          <p:spTgt spid="1115"/>
                                        </p:tgtEl>
                                      </p:cBhvr>
                                    </p:animEffect>
                                  </p:childTnLst>
                                </p:cTn>
                              </p:par>
                              <p:par>
                                <p:cTn id="66" presetID="42" presetClass="path" presetSubtype="0" decel="100000" fill="hold" nodeType="withEffect">
                                  <p:stCondLst>
                                    <p:cond delay="600"/>
                                  </p:stCondLst>
                                  <p:childTnLst>
                                    <p:animMotion origin="layout" path="M -1.66667E-6 3.33333E-6 L -1.66667E-6 0.03796 " pathEditMode="relative" rAng="0" ptsTypes="AA">
                                      <p:cBhvr>
                                        <p:cTn id="67" dur="750" spd="-100000" fill="hold"/>
                                        <p:tgtEl>
                                          <p:spTgt spid="1115"/>
                                        </p:tgtEl>
                                        <p:attrNameLst>
                                          <p:attrName>ppt_x</p:attrName>
                                          <p:attrName>ppt_y</p:attrName>
                                        </p:attrNameLst>
                                      </p:cBhvr>
                                      <p:rCtr x="0" y="1898"/>
                                    </p:animMotion>
                                  </p:childTnLst>
                                </p:cTn>
                              </p:par>
                              <p:par>
                                <p:cTn id="68" presetID="10" presetClass="entr" presetSubtype="0" fill="hold" grpId="0" nodeType="withEffect">
                                  <p:stCondLst>
                                    <p:cond delay="600"/>
                                  </p:stCondLst>
                                  <p:childTnLst>
                                    <p:set>
                                      <p:cBhvr>
                                        <p:cTn id="69" dur="1" fill="hold">
                                          <p:stCondLst>
                                            <p:cond delay="0"/>
                                          </p:stCondLst>
                                        </p:cTn>
                                        <p:tgtEl>
                                          <p:spTgt spid="1077"/>
                                        </p:tgtEl>
                                        <p:attrNameLst>
                                          <p:attrName>style.visibility</p:attrName>
                                        </p:attrNameLst>
                                      </p:cBhvr>
                                      <p:to>
                                        <p:strVal val="visible"/>
                                      </p:to>
                                    </p:set>
                                    <p:animEffect transition="in" filter="fade">
                                      <p:cBhvr>
                                        <p:cTn id="70" dur="500"/>
                                        <p:tgtEl>
                                          <p:spTgt spid="1077"/>
                                        </p:tgtEl>
                                      </p:cBhvr>
                                    </p:animEffect>
                                  </p:childTnLst>
                                </p:cTn>
                              </p:par>
                              <p:par>
                                <p:cTn id="71" presetID="42" presetClass="path" presetSubtype="0" decel="100000" fill="hold" grpId="1" nodeType="withEffect">
                                  <p:stCondLst>
                                    <p:cond delay="600"/>
                                  </p:stCondLst>
                                  <p:childTnLst>
                                    <p:animMotion origin="layout" path="M -1.66667E-6 3.33333E-6 L -1.66667E-6 0.03796 " pathEditMode="relative" rAng="0" ptsTypes="AA">
                                      <p:cBhvr>
                                        <p:cTn id="72" dur="750" spd="-100000" fill="hold"/>
                                        <p:tgtEl>
                                          <p:spTgt spid="1077"/>
                                        </p:tgtEl>
                                        <p:attrNameLst>
                                          <p:attrName>ppt_x</p:attrName>
                                          <p:attrName>ppt_y</p:attrName>
                                        </p:attrNameLst>
                                      </p:cBhvr>
                                      <p:rCtr x="0" y="1898"/>
                                    </p:animMotion>
                                  </p:childTnLst>
                                </p:cTn>
                              </p:par>
                              <p:par>
                                <p:cTn id="73" presetID="10" presetClass="entr" presetSubtype="0" fill="hold" nodeType="withEffect">
                                  <p:stCondLst>
                                    <p:cond delay="600"/>
                                  </p:stCondLst>
                                  <p:childTnLst>
                                    <p:set>
                                      <p:cBhvr>
                                        <p:cTn id="74" dur="1" fill="hold">
                                          <p:stCondLst>
                                            <p:cond delay="0"/>
                                          </p:stCondLst>
                                        </p:cTn>
                                        <p:tgtEl>
                                          <p:spTgt spid="1067"/>
                                        </p:tgtEl>
                                        <p:attrNameLst>
                                          <p:attrName>style.visibility</p:attrName>
                                        </p:attrNameLst>
                                      </p:cBhvr>
                                      <p:to>
                                        <p:strVal val="visible"/>
                                      </p:to>
                                    </p:set>
                                    <p:animEffect transition="in" filter="fade">
                                      <p:cBhvr>
                                        <p:cTn id="75" dur="500"/>
                                        <p:tgtEl>
                                          <p:spTgt spid="1067"/>
                                        </p:tgtEl>
                                      </p:cBhvr>
                                    </p:animEffect>
                                  </p:childTnLst>
                                </p:cTn>
                              </p:par>
                              <p:par>
                                <p:cTn id="76" presetID="42" presetClass="path" presetSubtype="0" decel="100000" fill="hold" nodeType="withEffect">
                                  <p:stCondLst>
                                    <p:cond delay="600"/>
                                  </p:stCondLst>
                                  <p:childTnLst>
                                    <p:animMotion origin="layout" path="M -1.66667E-6 3.33333E-6 L -1.66667E-6 0.03796 " pathEditMode="relative" rAng="0" ptsTypes="AA">
                                      <p:cBhvr>
                                        <p:cTn id="77" dur="750" spd="-100000" fill="hold"/>
                                        <p:tgtEl>
                                          <p:spTgt spid="1067"/>
                                        </p:tgtEl>
                                        <p:attrNameLst>
                                          <p:attrName>ppt_x</p:attrName>
                                          <p:attrName>ppt_y</p:attrName>
                                        </p:attrNameLst>
                                      </p:cBhvr>
                                      <p:rCtr x="0" y="1898"/>
                                    </p:animMotion>
                                  </p:childTnLst>
                                </p:cTn>
                              </p:par>
                              <p:par>
                                <p:cTn id="78" presetID="10" presetClass="entr" presetSubtype="0" fill="hold" grpId="0" nodeType="withEffect">
                                  <p:stCondLst>
                                    <p:cond delay="600"/>
                                  </p:stCondLst>
                                  <p:childTnLst>
                                    <p:set>
                                      <p:cBhvr>
                                        <p:cTn id="79" dur="1" fill="hold">
                                          <p:stCondLst>
                                            <p:cond delay="0"/>
                                          </p:stCondLst>
                                        </p:cTn>
                                        <p:tgtEl>
                                          <p:spTgt spid="1068"/>
                                        </p:tgtEl>
                                        <p:attrNameLst>
                                          <p:attrName>style.visibility</p:attrName>
                                        </p:attrNameLst>
                                      </p:cBhvr>
                                      <p:to>
                                        <p:strVal val="visible"/>
                                      </p:to>
                                    </p:set>
                                    <p:animEffect transition="in" filter="fade">
                                      <p:cBhvr>
                                        <p:cTn id="80" dur="500"/>
                                        <p:tgtEl>
                                          <p:spTgt spid="1068"/>
                                        </p:tgtEl>
                                      </p:cBhvr>
                                    </p:animEffect>
                                  </p:childTnLst>
                                </p:cTn>
                              </p:par>
                              <p:par>
                                <p:cTn id="81" presetID="42" presetClass="path" presetSubtype="0" decel="100000" fill="hold" grpId="1" nodeType="withEffect">
                                  <p:stCondLst>
                                    <p:cond delay="600"/>
                                  </p:stCondLst>
                                  <p:childTnLst>
                                    <p:animMotion origin="layout" path="M -1.66667E-6 3.33333E-6 L -1.66667E-6 0.03796 " pathEditMode="relative" rAng="0" ptsTypes="AA">
                                      <p:cBhvr>
                                        <p:cTn id="82" dur="750" spd="-100000" fill="hold"/>
                                        <p:tgtEl>
                                          <p:spTgt spid="1068"/>
                                        </p:tgtEl>
                                        <p:attrNameLst>
                                          <p:attrName>ppt_x</p:attrName>
                                          <p:attrName>ppt_y</p:attrName>
                                        </p:attrNameLst>
                                      </p:cBhvr>
                                      <p:rCtr x="0" y="1898"/>
                                    </p:animMotion>
                                  </p:childTnLst>
                                </p:cTn>
                              </p:par>
                              <p:par>
                                <p:cTn id="83" presetID="10" presetClass="entr" presetSubtype="0" fill="hold" nodeType="withEffect">
                                  <p:stCondLst>
                                    <p:cond delay="600"/>
                                  </p:stCondLst>
                                  <p:childTnLst>
                                    <p:set>
                                      <p:cBhvr>
                                        <p:cTn id="84" dur="1" fill="hold">
                                          <p:stCondLst>
                                            <p:cond delay="0"/>
                                          </p:stCondLst>
                                        </p:cTn>
                                        <p:tgtEl>
                                          <p:spTgt spid="1116"/>
                                        </p:tgtEl>
                                        <p:attrNameLst>
                                          <p:attrName>style.visibility</p:attrName>
                                        </p:attrNameLst>
                                      </p:cBhvr>
                                      <p:to>
                                        <p:strVal val="visible"/>
                                      </p:to>
                                    </p:set>
                                    <p:animEffect transition="in" filter="fade">
                                      <p:cBhvr>
                                        <p:cTn id="85" dur="500"/>
                                        <p:tgtEl>
                                          <p:spTgt spid="1116"/>
                                        </p:tgtEl>
                                      </p:cBhvr>
                                    </p:animEffect>
                                  </p:childTnLst>
                                </p:cTn>
                              </p:par>
                              <p:par>
                                <p:cTn id="86" presetID="42" presetClass="path" presetSubtype="0" decel="100000" fill="hold" nodeType="withEffect">
                                  <p:stCondLst>
                                    <p:cond delay="600"/>
                                  </p:stCondLst>
                                  <p:childTnLst>
                                    <p:animMotion origin="layout" path="M -1.66667E-6 3.33333E-6 L -1.66667E-6 0.03796 " pathEditMode="relative" rAng="0" ptsTypes="AA">
                                      <p:cBhvr>
                                        <p:cTn id="87" dur="750" spd="-100000" fill="hold"/>
                                        <p:tgtEl>
                                          <p:spTgt spid="1116"/>
                                        </p:tgtEl>
                                        <p:attrNameLst>
                                          <p:attrName>ppt_x</p:attrName>
                                          <p:attrName>ppt_y</p:attrName>
                                        </p:attrNameLst>
                                      </p:cBhvr>
                                      <p:rCtr x="0" y="1898"/>
                                    </p:animMotion>
                                  </p:childTnLst>
                                </p:cTn>
                              </p:par>
                              <p:par>
                                <p:cTn id="88" presetID="10" presetClass="entr" presetSubtype="0" fill="hold" grpId="0" nodeType="withEffect">
                                  <p:stCondLst>
                                    <p:cond delay="600"/>
                                  </p:stCondLst>
                                  <p:childTnLst>
                                    <p:set>
                                      <p:cBhvr>
                                        <p:cTn id="89" dur="1" fill="hold">
                                          <p:stCondLst>
                                            <p:cond delay="0"/>
                                          </p:stCondLst>
                                        </p:cTn>
                                        <p:tgtEl>
                                          <p:spTgt spid="1061"/>
                                        </p:tgtEl>
                                        <p:attrNameLst>
                                          <p:attrName>style.visibility</p:attrName>
                                        </p:attrNameLst>
                                      </p:cBhvr>
                                      <p:to>
                                        <p:strVal val="visible"/>
                                      </p:to>
                                    </p:set>
                                    <p:animEffect transition="in" filter="fade">
                                      <p:cBhvr>
                                        <p:cTn id="90" dur="500"/>
                                        <p:tgtEl>
                                          <p:spTgt spid="1061"/>
                                        </p:tgtEl>
                                      </p:cBhvr>
                                    </p:animEffect>
                                  </p:childTnLst>
                                </p:cTn>
                              </p:par>
                              <p:par>
                                <p:cTn id="91" presetID="42" presetClass="path" presetSubtype="0" decel="100000" fill="hold" grpId="1" nodeType="withEffect">
                                  <p:stCondLst>
                                    <p:cond delay="600"/>
                                  </p:stCondLst>
                                  <p:childTnLst>
                                    <p:animMotion origin="layout" path="M -1.66667E-6 3.33333E-6 L -1.66667E-6 0.03796 " pathEditMode="relative" rAng="0" ptsTypes="AA">
                                      <p:cBhvr>
                                        <p:cTn id="92" dur="750" spd="-100000" fill="hold"/>
                                        <p:tgtEl>
                                          <p:spTgt spid="1061"/>
                                        </p:tgtEl>
                                        <p:attrNameLst>
                                          <p:attrName>ppt_x</p:attrName>
                                          <p:attrName>ppt_y</p:attrName>
                                        </p:attrNameLst>
                                      </p:cBhvr>
                                      <p:rCtr x="0" y="1898"/>
                                    </p:animMotion>
                                  </p:childTnLst>
                                </p:cTn>
                              </p:par>
                              <p:par>
                                <p:cTn id="93" presetID="10" presetClass="entr" presetSubtype="0" fill="hold" nodeType="withEffect">
                                  <p:stCondLst>
                                    <p:cond delay="600"/>
                                  </p:stCondLst>
                                  <p:childTnLst>
                                    <p:set>
                                      <p:cBhvr>
                                        <p:cTn id="94" dur="1" fill="hold">
                                          <p:stCondLst>
                                            <p:cond delay="0"/>
                                          </p:stCondLst>
                                        </p:cTn>
                                        <p:tgtEl>
                                          <p:spTgt spid="1087"/>
                                        </p:tgtEl>
                                        <p:attrNameLst>
                                          <p:attrName>style.visibility</p:attrName>
                                        </p:attrNameLst>
                                      </p:cBhvr>
                                      <p:to>
                                        <p:strVal val="visible"/>
                                      </p:to>
                                    </p:set>
                                    <p:animEffect transition="in" filter="fade">
                                      <p:cBhvr>
                                        <p:cTn id="95" dur="500"/>
                                        <p:tgtEl>
                                          <p:spTgt spid="1087"/>
                                        </p:tgtEl>
                                      </p:cBhvr>
                                    </p:animEffect>
                                  </p:childTnLst>
                                </p:cTn>
                              </p:par>
                              <p:par>
                                <p:cTn id="96" presetID="42" presetClass="path" presetSubtype="0" decel="100000" fill="hold" nodeType="withEffect">
                                  <p:stCondLst>
                                    <p:cond delay="600"/>
                                  </p:stCondLst>
                                  <p:childTnLst>
                                    <p:animMotion origin="layout" path="M -1.66667E-6 3.33333E-6 L -1.66667E-6 0.03796 " pathEditMode="relative" rAng="0" ptsTypes="AA">
                                      <p:cBhvr>
                                        <p:cTn id="97" dur="750" spd="-100000" fill="hold"/>
                                        <p:tgtEl>
                                          <p:spTgt spid="1087"/>
                                        </p:tgtEl>
                                        <p:attrNameLst>
                                          <p:attrName>ppt_x</p:attrName>
                                          <p:attrName>ppt_y</p:attrName>
                                        </p:attrNameLst>
                                      </p:cBhvr>
                                      <p:rCtr x="0" y="1898"/>
                                    </p:animMotion>
                                  </p:childTnLst>
                                </p:cTn>
                              </p:par>
                              <p:par>
                                <p:cTn id="98" presetID="10" presetClass="entr" presetSubtype="0" fill="hold" grpId="0" nodeType="withEffect">
                                  <p:stCondLst>
                                    <p:cond delay="600"/>
                                  </p:stCondLst>
                                  <p:childTnLst>
                                    <p:set>
                                      <p:cBhvr>
                                        <p:cTn id="99" dur="1" fill="hold">
                                          <p:stCondLst>
                                            <p:cond delay="0"/>
                                          </p:stCondLst>
                                        </p:cTn>
                                        <p:tgtEl>
                                          <p:spTgt spid="1084"/>
                                        </p:tgtEl>
                                        <p:attrNameLst>
                                          <p:attrName>style.visibility</p:attrName>
                                        </p:attrNameLst>
                                      </p:cBhvr>
                                      <p:to>
                                        <p:strVal val="visible"/>
                                      </p:to>
                                    </p:set>
                                    <p:animEffect transition="in" filter="fade">
                                      <p:cBhvr>
                                        <p:cTn id="100" dur="500"/>
                                        <p:tgtEl>
                                          <p:spTgt spid="1084"/>
                                        </p:tgtEl>
                                      </p:cBhvr>
                                    </p:animEffect>
                                  </p:childTnLst>
                                </p:cTn>
                              </p:par>
                              <p:par>
                                <p:cTn id="101" presetID="42" presetClass="path" presetSubtype="0" decel="100000" fill="hold" grpId="1" nodeType="withEffect">
                                  <p:stCondLst>
                                    <p:cond delay="600"/>
                                  </p:stCondLst>
                                  <p:childTnLst>
                                    <p:animMotion origin="layout" path="M -1.66667E-6 3.33333E-6 L -1.66667E-6 0.03796 " pathEditMode="relative" rAng="0" ptsTypes="AA">
                                      <p:cBhvr>
                                        <p:cTn id="102" dur="750" spd="-100000" fill="hold"/>
                                        <p:tgtEl>
                                          <p:spTgt spid="1084"/>
                                        </p:tgtEl>
                                        <p:attrNameLst>
                                          <p:attrName>ppt_x</p:attrName>
                                          <p:attrName>ppt_y</p:attrName>
                                        </p:attrNameLst>
                                      </p:cBhvr>
                                      <p:rCtr x="0" y="1898"/>
                                    </p:animMotion>
                                  </p:childTnLst>
                                </p:cTn>
                              </p:par>
                              <p:par>
                                <p:cTn id="103" presetID="10" presetClass="entr" presetSubtype="0" fill="hold" nodeType="withEffect">
                                  <p:stCondLst>
                                    <p:cond delay="600"/>
                                  </p:stCondLst>
                                  <p:childTnLst>
                                    <p:set>
                                      <p:cBhvr>
                                        <p:cTn id="104" dur="1" fill="hold">
                                          <p:stCondLst>
                                            <p:cond delay="0"/>
                                          </p:stCondLst>
                                        </p:cTn>
                                        <p:tgtEl>
                                          <p:spTgt spid="1055"/>
                                        </p:tgtEl>
                                        <p:attrNameLst>
                                          <p:attrName>style.visibility</p:attrName>
                                        </p:attrNameLst>
                                      </p:cBhvr>
                                      <p:to>
                                        <p:strVal val="visible"/>
                                      </p:to>
                                    </p:set>
                                    <p:animEffect transition="in" filter="fade">
                                      <p:cBhvr>
                                        <p:cTn id="105" dur="500"/>
                                        <p:tgtEl>
                                          <p:spTgt spid="1055"/>
                                        </p:tgtEl>
                                      </p:cBhvr>
                                    </p:animEffect>
                                  </p:childTnLst>
                                </p:cTn>
                              </p:par>
                              <p:par>
                                <p:cTn id="106" presetID="42" presetClass="path" presetSubtype="0" decel="100000" fill="hold" nodeType="withEffect">
                                  <p:stCondLst>
                                    <p:cond delay="600"/>
                                  </p:stCondLst>
                                  <p:childTnLst>
                                    <p:animMotion origin="layout" path="M -1.66667E-6 3.33333E-6 L -1.66667E-6 0.03796 " pathEditMode="relative" rAng="0" ptsTypes="AA">
                                      <p:cBhvr>
                                        <p:cTn id="107" dur="750" spd="-100000" fill="hold"/>
                                        <p:tgtEl>
                                          <p:spTgt spid="1055"/>
                                        </p:tgtEl>
                                        <p:attrNameLst>
                                          <p:attrName>ppt_x</p:attrName>
                                          <p:attrName>ppt_y</p:attrName>
                                        </p:attrNameLst>
                                      </p:cBhvr>
                                      <p:rCtr x="0" y="1898"/>
                                    </p:animMotion>
                                  </p:childTnLst>
                                </p:cTn>
                              </p:par>
                              <p:par>
                                <p:cTn id="108" presetID="10" presetClass="entr" presetSubtype="0" fill="hold" grpId="0" nodeType="withEffect">
                                  <p:stCondLst>
                                    <p:cond delay="600"/>
                                  </p:stCondLst>
                                  <p:childTnLst>
                                    <p:set>
                                      <p:cBhvr>
                                        <p:cTn id="109" dur="1" fill="hold">
                                          <p:stCondLst>
                                            <p:cond delay="0"/>
                                          </p:stCondLst>
                                        </p:cTn>
                                        <p:tgtEl>
                                          <p:spTgt spid="1053"/>
                                        </p:tgtEl>
                                        <p:attrNameLst>
                                          <p:attrName>style.visibility</p:attrName>
                                        </p:attrNameLst>
                                      </p:cBhvr>
                                      <p:to>
                                        <p:strVal val="visible"/>
                                      </p:to>
                                    </p:set>
                                    <p:animEffect transition="in" filter="fade">
                                      <p:cBhvr>
                                        <p:cTn id="110" dur="500"/>
                                        <p:tgtEl>
                                          <p:spTgt spid="1053"/>
                                        </p:tgtEl>
                                      </p:cBhvr>
                                    </p:animEffect>
                                  </p:childTnLst>
                                </p:cTn>
                              </p:par>
                              <p:par>
                                <p:cTn id="111" presetID="42" presetClass="path" presetSubtype="0" decel="100000" fill="hold" grpId="1" nodeType="withEffect">
                                  <p:stCondLst>
                                    <p:cond delay="600"/>
                                  </p:stCondLst>
                                  <p:childTnLst>
                                    <p:animMotion origin="layout" path="M -1.66667E-6 3.33333E-6 L -1.66667E-6 0.03796 " pathEditMode="relative" rAng="0" ptsTypes="AA">
                                      <p:cBhvr>
                                        <p:cTn id="112" dur="750" spd="-100000" fill="hold"/>
                                        <p:tgtEl>
                                          <p:spTgt spid="1053"/>
                                        </p:tgtEl>
                                        <p:attrNameLst>
                                          <p:attrName>ppt_x</p:attrName>
                                          <p:attrName>ppt_y</p:attrName>
                                        </p:attrNameLst>
                                      </p:cBhvr>
                                      <p:rCtr x="0" y="1898"/>
                                    </p:animMotion>
                                  </p:childTnLst>
                                </p:cTn>
                              </p:par>
                              <p:par>
                                <p:cTn id="113" presetID="22" presetClass="entr" presetSubtype="8" fill="hold" nodeType="withEffect">
                                  <p:stCondLst>
                                    <p:cond delay="1000"/>
                                  </p:stCondLst>
                                  <p:childTnLst>
                                    <p:set>
                                      <p:cBhvr>
                                        <p:cTn id="114" dur="1" fill="hold">
                                          <p:stCondLst>
                                            <p:cond delay="0"/>
                                          </p:stCondLst>
                                        </p:cTn>
                                        <p:tgtEl>
                                          <p:spTgt spid="1133"/>
                                        </p:tgtEl>
                                        <p:attrNameLst>
                                          <p:attrName>style.visibility</p:attrName>
                                        </p:attrNameLst>
                                      </p:cBhvr>
                                      <p:to>
                                        <p:strVal val="visible"/>
                                      </p:to>
                                    </p:set>
                                    <p:animEffect transition="in" filter="wipe(left)">
                                      <p:cBhvr>
                                        <p:cTn id="115" dur="500"/>
                                        <p:tgtEl>
                                          <p:spTgt spid="1133"/>
                                        </p:tgtEl>
                                      </p:cBhvr>
                                    </p:animEffect>
                                  </p:childTnLst>
                                </p:cTn>
                              </p:par>
                              <p:par>
                                <p:cTn id="116" presetID="10" presetClass="entr" presetSubtype="0" fill="hold" grpId="0" nodeType="withEffect">
                                  <p:stCondLst>
                                    <p:cond delay="1000"/>
                                  </p:stCondLst>
                                  <p:childTnLst>
                                    <p:set>
                                      <p:cBhvr>
                                        <p:cTn id="117" dur="1" fill="hold">
                                          <p:stCondLst>
                                            <p:cond delay="0"/>
                                          </p:stCondLst>
                                        </p:cTn>
                                        <p:tgtEl>
                                          <p:spTgt spid="3"/>
                                        </p:tgtEl>
                                        <p:attrNameLst>
                                          <p:attrName>style.visibility</p:attrName>
                                        </p:attrNameLst>
                                      </p:cBhvr>
                                      <p:to>
                                        <p:strVal val="visible"/>
                                      </p:to>
                                    </p:set>
                                    <p:animEffect transition="in" filter="fade">
                                      <p:cBhvr>
                                        <p:cTn id="118" dur="500"/>
                                        <p:tgtEl>
                                          <p:spTgt spid="3"/>
                                        </p:tgtEl>
                                      </p:cBhvr>
                                    </p:animEffect>
                                  </p:childTnLst>
                                </p:cTn>
                              </p:par>
                              <p:par>
                                <p:cTn id="119" presetID="42" presetClass="path" presetSubtype="0" decel="100000" fill="hold" grpId="1" nodeType="withEffect">
                                  <p:stCondLst>
                                    <p:cond delay="1000"/>
                                  </p:stCondLst>
                                  <p:childTnLst>
                                    <p:animMotion origin="layout" path="M 4.16667E-7 -2.96296E-6 L 4.16667E-7 0.03797 " pathEditMode="relative" rAng="0" ptsTypes="AA">
                                      <p:cBhvr>
                                        <p:cTn id="120" dur="750" spd="-100000" fill="hold"/>
                                        <p:tgtEl>
                                          <p:spTgt spid="3"/>
                                        </p:tgtEl>
                                        <p:attrNameLst>
                                          <p:attrName>ppt_x</p:attrName>
                                          <p:attrName>ppt_y</p:attrName>
                                        </p:attrNameLst>
                                      </p:cBhvr>
                                      <p:rCtr x="0" y="1898"/>
                                    </p:animMotion>
                                  </p:childTnLst>
                                </p:cTn>
                              </p:par>
                              <p:par>
                                <p:cTn id="121" presetID="10" presetClass="entr" presetSubtype="0" fill="hold" grpId="0" nodeType="withEffect">
                                  <p:stCondLst>
                                    <p:cond delay="1000"/>
                                  </p:stCondLst>
                                  <p:childTnLst>
                                    <p:set>
                                      <p:cBhvr>
                                        <p:cTn id="122" dur="1" fill="hold">
                                          <p:stCondLst>
                                            <p:cond delay="0"/>
                                          </p:stCondLst>
                                        </p:cTn>
                                        <p:tgtEl>
                                          <p:spTgt spid="8"/>
                                        </p:tgtEl>
                                        <p:attrNameLst>
                                          <p:attrName>style.visibility</p:attrName>
                                        </p:attrNameLst>
                                      </p:cBhvr>
                                      <p:to>
                                        <p:strVal val="visible"/>
                                      </p:to>
                                    </p:set>
                                    <p:animEffect transition="in" filter="fade">
                                      <p:cBhvr>
                                        <p:cTn id="123" dur="500"/>
                                        <p:tgtEl>
                                          <p:spTgt spid="8"/>
                                        </p:tgtEl>
                                      </p:cBhvr>
                                    </p:animEffect>
                                  </p:childTnLst>
                                </p:cTn>
                              </p:par>
                              <p:par>
                                <p:cTn id="124" presetID="42" presetClass="path" presetSubtype="0" decel="100000" fill="hold" grpId="1" nodeType="withEffect">
                                  <p:stCondLst>
                                    <p:cond delay="1000"/>
                                  </p:stCondLst>
                                  <p:childTnLst>
                                    <p:animMotion origin="layout" path="M -1.66667E-6 3.33333E-6 L -1.66667E-6 0.03796 " pathEditMode="relative" rAng="0" ptsTypes="AA">
                                      <p:cBhvr>
                                        <p:cTn id="125" dur="750" spd="-100000" fill="hold"/>
                                        <p:tgtEl>
                                          <p:spTgt spid="8"/>
                                        </p:tgtEl>
                                        <p:attrNameLst>
                                          <p:attrName>ppt_x</p:attrName>
                                          <p:attrName>ppt_y</p:attrName>
                                        </p:attrNameLst>
                                      </p:cBhvr>
                                      <p:rCtr x="0" y="1898"/>
                                    </p:animMotion>
                                  </p:childTnLst>
                                </p:cTn>
                              </p:par>
                              <p:par>
                                <p:cTn id="126" presetID="10" presetClass="entr" presetSubtype="0" fill="hold" grpId="0" nodeType="withEffect">
                                  <p:stCondLst>
                                    <p:cond delay="1000"/>
                                  </p:stCondLst>
                                  <p:childTnLst>
                                    <p:set>
                                      <p:cBhvr>
                                        <p:cTn id="127" dur="1" fill="hold">
                                          <p:stCondLst>
                                            <p:cond delay="0"/>
                                          </p:stCondLst>
                                        </p:cTn>
                                        <p:tgtEl>
                                          <p:spTgt spid="14"/>
                                        </p:tgtEl>
                                        <p:attrNameLst>
                                          <p:attrName>style.visibility</p:attrName>
                                        </p:attrNameLst>
                                      </p:cBhvr>
                                      <p:to>
                                        <p:strVal val="visible"/>
                                      </p:to>
                                    </p:set>
                                    <p:animEffect transition="in" filter="fade">
                                      <p:cBhvr>
                                        <p:cTn id="128" dur="500"/>
                                        <p:tgtEl>
                                          <p:spTgt spid="14"/>
                                        </p:tgtEl>
                                      </p:cBhvr>
                                    </p:animEffect>
                                  </p:childTnLst>
                                </p:cTn>
                              </p:par>
                              <p:par>
                                <p:cTn id="129" presetID="42" presetClass="path" presetSubtype="0" decel="100000" fill="hold" grpId="1" nodeType="withEffect">
                                  <p:stCondLst>
                                    <p:cond delay="1000"/>
                                  </p:stCondLst>
                                  <p:childTnLst>
                                    <p:animMotion origin="layout" path="M -1.66667E-6 3.33333E-6 L -1.66667E-6 0.03796 " pathEditMode="relative" rAng="0" ptsTypes="AA">
                                      <p:cBhvr>
                                        <p:cTn id="130" dur="750" spd="-100000" fill="hold"/>
                                        <p:tgtEl>
                                          <p:spTgt spid="14"/>
                                        </p:tgtEl>
                                        <p:attrNameLst>
                                          <p:attrName>ppt_x</p:attrName>
                                          <p:attrName>ppt_y</p:attrName>
                                        </p:attrNameLst>
                                      </p:cBhvr>
                                      <p:rCtr x="0" y="1898"/>
                                    </p:animMotion>
                                  </p:childTnLst>
                                </p:cTn>
                              </p:par>
                              <p:par>
                                <p:cTn id="131" presetID="10" presetClass="entr" presetSubtype="0" fill="hold" grpId="0" nodeType="withEffect">
                                  <p:stCondLst>
                                    <p:cond delay="1000"/>
                                  </p:stCondLst>
                                  <p:childTnLst>
                                    <p:set>
                                      <p:cBhvr>
                                        <p:cTn id="132" dur="1" fill="hold">
                                          <p:stCondLst>
                                            <p:cond delay="0"/>
                                          </p:stCondLst>
                                        </p:cTn>
                                        <p:tgtEl>
                                          <p:spTgt spid="58"/>
                                        </p:tgtEl>
                                        <p:attrNameLst>
                                          <p:attrName>style.visibility</p:attrName>
                                        </p:attrNameLst>
                                      </p:cBhvr>
                                      <p:to>
                                        <p:strVal val="visible"/>
                                      </p:to>
                                    </p:set>
                                    <p:animEffect transition="in" filter="fade">
                                      <p:cBhvr>
                                        <p:cTn id="133" dur="500"/>
                                        <p:tgtEl>
                                          <p:spTgt spid="58"/>
                                        </p:tgtEl>
                                      </p:cBhvr>
                                    </p:animEffect>
                                  </p:childTnLst>
                                </p:cTn>
                              </p:par>
                              <p:par>
                                <p:cTn id="134" presetID="42" presetClass="path" presetSubtype="0" decel="100000" fill="hold" grpId="1" nodeType="withEffect">
                                  <p:stCondLst>
                                    <p:cond delay="1000"/>
                                  </p:stCondLst>
                                  <p:childTnLst>
                                    <p:animMotion origin="layout" path="M -1.66667E-6 3.33333E-6 L -1.66667E-6 0.03796 " pathEditMode="relative" rAng="0" ptsTypes="AA">
                                      <p:cBhvr>
                                        <p:cTn id="135" dur="750" spd="-100000" fill="hold"/>
                                        <p:tgtEl>
                                          <p:spTgt spid="58"/>
                                        </p:tgtEl>
                                        <p:attrNameLst>
                                          <p:attrName>ppt_x</p:attrName>
                                          <p:attrName>ppt_y</p:attrName>
                                        </p:attrNameLst>
                                      </p:cBhvr>
                                      <p:rCtr x="0" y="1898"/>
                                    </p:animMotion>
                                  </p:childTnLst>
                                </p:cTn>
                              </p:par>
                              <p:par>
                                <p:cTn id="136" presetID="10" presetClass="entr" presetSubtype="0" fill="hold" nodeType="withEffect">
                                  <p:stCondLst>
                                    <p:cond delay="1000"/>
                                  </p:stCondLst>
                                  <p:childTnLst>
                                    <p:set>
                                      <p:cBhvr>
                                        <p:cTn id="137" dur="1" fill="hold">
                                          <p:stCondLst>
                                            <p:cond delay="0"/>
                                          </p:stCondLst>
                                        </p:cTn>
                                        <p:tgtEl>
                                          <p:spTgt spid="57"/>
                                        </p:tgtEl>
                                        <p:attrNameLst>
                                          <p:attrName>style.visibility</p:attrName>
                                        </p:attrNameLst>
                                      </p:cBhvr>
                                      <p:to>
                                        <p:strVal val="visible"/>
                                      </p:to>
                                    </p:set>
                                    <p:animEffect transition="in" filter="fade">
                                      <p:cBhvr>
                                        <p:cTn id="138" dur="500"/>
                                        <p:tgtEl>
                                          <p:spTgt spid="57"/>
                                        </p:tgtEl>
                                      </p:cBhvr>
                                    </p:animEffect>
                                  </p:childTnLst>
                                </p:cTn>
                              </p:par>
                              <p:par>
                                <p:cTn id="139" presetID="42" presetClass="path" presetSubtype="0" decel="100000" fill="hold" nodeType="withEffect">
                                  <p:stCondLst>
                                    <p:cond delay="1000"/>
                                  </p:stCondLst>
                                  <p:childTnLst>
                                    <p:animMotion origin="layout" path="M -1.66667E-6 3.33333E-6 L -1.66667E-6 0.03796 " pathEditMode="relative" rAng="0" ptsTypes="AA">
                                      <p:cBhvr>
                                        <p:cTn id="140" dur="750" spd="-100000" fill="hold"/>
                                        <p:tgtEl>
                                          <p:spTgt spid="57"/>
                                        </p:tgtEl>
                                        <p:attrNameLst>
                                          <p:attrName>ppt_x</p:attrName>
                                          <p:attrName>ppt_y</p:attrName>
                                        </p:attrNameLst>
                                      </p:cBhvr>
                                      <p:rCtr x="0" y="1898"/>
                                    </p:animMotion>
                                  </p:childTnLst>
                                </p:cTn>
                              </p:par>
                              <p:par>
                                <p:cTn id="141" presetID="10" presetClass="entr" presetSubtype="0" fill="hold" grpId="0" nodeType="withEffect">
                                  <p:stCondLst>
                                    <p:cond delay="1000"/>
                                  </p:stCondLst>
                                  <p:childTnLst>
                                    <p:set>
                                      <p:cBhvr>
                                        <p:cTn id="142" dur="1" fill="hold">
                                          <p:stCondLst>
                                            <p:cond delay="0"/>
                                          </p:stCondLst>
                                        </p:cTn>
                                        <p:tgtEl>
                                          <p:spTgt spid="111"/>
                                        </p:tgtEl>
                                        <p:attrNameLst>
                                          <p:attrName>style.visibility</p:attrName>
                                        </p:attrNameLst>
                                      </p:cBhvr>
                                      <p:to>
                                        <p:strVal val="visible"/>
                                      </p:to>
                                    </p:set>
                                    <p:animEffect transition="in" filter="fade">
                                      <p:cBhvr>
                                        <p:cTn id="143" dur="500"/>
                                        <p:tgtEl>
                                          <p:spTgt spid="111"/>
                                        </p:tgtEl>
                                      </p:cBhvr>
                                    </p:animEffect>
                                  </p:childTnLst>
                                </p:cTn>
                              </p:par>
                              <p:par>
                                <p:cTn id="144" presetID="42" presetClass="path" presetSubtype="0" decel="100000" fill="hold" grpId="1" nodeType="withEffect">
                                  <p:stCondLst>
                                    <p:cond delay="1000"/>
                                  </p:stCondLst>
                                  <p:childTnLst>
                                    <p:animMotion origin="layout" path="M -1.66667E-6 3.33333E-6 L -1.66667E-6 0.03796 " pathEditMode="relative" rAng="0" ptsTypes="AA">
                                      <p:cBhvr>
                                        <p:cTn id="145" dur="750" spd="-100000" fill="hold"/>
                                        <p:tgtEl>
                                          <p:spTgt spid="111"/>
                                        </p:tgtEl>
                                        <p:attrNameLst>
                                          <p:attrName>ppt_x</p:attrName>
                                          <p:attrName>ppt_y</p:attrName>
                                        </p:attrNameLst>
                                      </p:cBhvr>
                                      <p:rCtr x="0" y="1898"/>
                                    </p:animMotion>
                                  </p:childTnLst>
                                </p:cTn>
                              </p:par>
                              <p:par>
                                <p:cTn id="146" presetID="10" presetClass="entr" presetSubtype="0" fill="hold" nodeType="withEffect">
                                  <p:stCondLst>
                                    <p:cond delay="1000"/>
                                  </p:stCondLst>
                                  <p:childTnLst>
                                    <p:set>
                                      <p:cBhvr>
                                        <p:cTn id="147" dur="1" fill="hold">
                                          <p:stCondLst>
                                            <p:cond delay="0"/>
                                          </p:stCondLst>
                                        </p:cTn>
                                        <p:tgtEl>
                                          <p:spTgt spid="84"/>
                                        </p:tgtEl>
                                        <p:attrNameLst>
                                          <p:attrName>style.visibility</p:attrName>
                                        </p:attrNameLst>
                                      </p:cBhvr>
                                      <p:to>
                                        <p:strVal val="visible"/>
                                      </p:to>
                                    </p:set>
                                    <p:animEffect transition="in" filter="fade">
                                      <p:cBhvr>
                                        <p:cTn id="148" dur="500"/>
                                        <p:tgtEl>
                                          <p:spTgt spid="84"/>
                                        </p:tgtEl>
                                      </p:cBhvr>
                                    </p:animEffect>
                                  </p:childTnLst>
                                </p:cTn>
                              </p:par>
                              <p:par>
                                <p:cTn id="149" presetID="42" presetClass="path" presetSubtype="0" decel="100000" fill="hold" nodeType="withEffect">
                                  <p:stCondLst>
                                    <p:cond delay="1000"/>
                                  </p:stCondLst>
                                  <p:childTnLst>
                                    <p:animMotion origin="layout" path="M -1.66667E-6 3.33333E-6 L -1.66667E-6 0.03796 " pathEditMode="relative" rAng="0" ptsTypes="AA">
                                      <p:cBhvr>
                                        <p:cTn id="150" dur="750" spd="-100000" fill="hold"/>
                                        <p:tgtEl>
                                          <p:spTgt spid="84"/>
                                        </p:tgtEl>
                                        <p:attrNameLst>
                                          <p:attrName>ppt_x</p:attrName>
                                          <p:attrName>ppt_y</p:attrName>
                                        </p:attrNameLst>
                                      </p:cBhvr>
                                      <p:rCtr x="0" y="1898"/>
                                    </p:animMotion>
                                  </p:childTnLst>
                                </p:cTn>
                              </p:par>
                              <p:par>
                                <p:cTn id="151" presetID="10" presetClass="entr" presetSubtype="0" fill="hold" nodeType="withEffect">
                                  <p:stCondLst>
                                    <p:cond delay="1000"/>
                                  </p:stCondLst>
                                  <p:childTnLst>
                                    <p:set>
                                      <p:cBhvr>
                                        <p:cTn id="152" dur="1" fill="hold">
                                          <p:stCondLst>
                                            <p:cond delay="0"/>
                                          </p:stCondLst>
                                        </p:cTn>
                                        <p:tgtEl>
                                          <p:spTgt spid="12"/>
                                        </p:tgtEl>
                                        <p:attrNameLst>
                                          <p:attrName>style.visibility</p:attrName>
                                        </p:attrNameLst>
                                      </p:cBhvr>
                                      <p:to>
                                        <p:strVal val="visible"/>
                                      </p:to>
                                    </p:set>
                                    <p:animEffect transition="in" filter="fade">
                                      <p:cBhvr>
                                        <p:cTn id="153" dur="500"/>
                                        <p:tgtEl>
                                          <p:spTgt spid="12"/>
                                        </p:tgtEl>
                                      </p:cBhvr>
                                    </p:animEffect>
                                  </p:childTnLst>
                                </p:cTn>
                              </p:par>
                              <p:par>
                                <p:cTn id="154" presetID="42" presetClass="path" presetSubtype="0" decel="100000" fill="hold" nodeType="withEffect">
                                  <p:stCondLst>
                                    <p:cond delay="1000"/>
                                  </p:stCondLst>
                                  <p:childTnLst>
                                    <p:animMotion origin="layout" path="M -8.33333E-7 1.11111E-6 L -8.33333E-7 0.03796 " pathEditMode="relative" rAng="0" ptsTypes="AA">
                                      <p:cBhvr>
                                        <p:cTn id="155" dur="750" spd="-100000" fill="hold"/>
                                        <p:tgtEl>
                                          <p:spTgt spid="12"/>
                                        </p:tgtEl>
                                        <p:attrNameLst>
                                          <p:attrName>ppt_x</p:attrName>
                                          <p:attrName>ppt_y</p:attrName>
                                        </p:attrNameLst>
                                      </p:cBhvr>
                                      <p:rCtr x="0" y="1898"/>
                                    </p:animMotion>
                                  </p:childTnLst>
                                </p:cTn>
                              </p:par>
                              <p:par>
                                <p:cTn id="156" presetID="10" presetClass="entr" presetSubtype="0" fill="hold" nodeType="withEffect">
                                  <p:stCondLst>
                                    <p:cond delay="1000"/>
                                  </p:stCondLst>
                                  <p:childTnLst>
                                    <p:set>
                                      <p:cBhvr>
                                        <p:cTn id="157" dur="1" fill="hold">
                                          <p:stCondLst>
                                            <p:cond delay="0"/>
                                          </p:stCondLst>
                                        </p:cTn>
                                        <p:tgtEl>
                                          <p:spTgt spid="10"/>
                                        </p:tgtEl>
                                        <p:attrNameLst>
                                          <p:attrName>style.visibility</p:attrName>
                                        </p:attrNameLst>
                                      </p:cBhvr>
                                      <p:to>
                                        <p:strVal val="visible"/>
                                      </p:to>
                                    </p:set>
                                    <p:animEffect transition="in" filter="fade">
                                      <p:cBhvr>
                                        <p:cTn id="158" dur="500"/>
                                        <p:tgtEl>
                                          <p:spTgt spid="10"/>
                                        </p:tgtEl>
                                      </p:cBhvr>
                                    </p:animEffect>
                                  </p:childTnLst>
                                </p:cTn>
                              </p:par>
                              <p:par>
                                <p:cTn id="159" presetID="42" presetClass="path" presetSubtype="0" decel="100000" fill="hold" nodeType="withEffect">
                                  <p:stCondLst>
                                    <p:cond delay="1000"/>
                                  </p:stCondLst>
                                  <p:childTnLst>
                                    <p:animMotion origin="layout" path="M 4.16667E-6 1.11111E-6 L 4.16667E-6 0.03796 " pathEditMode="relative" rAng="0" ptsTypes="AA">
                                      <p:cBhvr>
                                        <p:cTn id="160" dur="750" spd="-100000" fill="hold"/>
                                        <p:tgtEl>
                                          <p:spTgt spid="10"/>
                                        </p:tgtEl>
                                        <p:attrNameLst>
                                          <p:attrName>ppt_x</p:attrName>
                                          <p:attrName>ppt_y</p:attrName>
                                        </p:attrNameLst>
                                      </p:cBhvr>
                                      <p:rCtr x="0" y="1898"/>
                                    </p:animMotion>
                                  </p:childTnLst>
                                </p:cTn>
                              </p:par>
                              <p:par>
                                <p:cTn id="161" presetID="10" presetClass="entr" presetSubtype="0" fill="hold" nodeType="withEffect">
                                  <p:stCondLst>
                                    <p:cond delay="1000"/>
                                  </p:stCondLst>
                                  <p:childTnLst>
                                    <p:set>
                                      <p:cBhvr>
                                        <p:cTn id="162" dur="1" fill="hold">
                                          <p:stCondLst>
                                            <p:cond delay="0"/>
                                          </p:stCondLst>
                                        </p:cTn>
                                        <p:tgtEl>
                                          <p:spTgt spid="15"/>
                                        </p:tgtEl>
                                        <p:attrNameLst>
                                          <p:attrName>style.visibility</p:attrName>
                                        </p:attrNameLst>
                                      </p:cBhvr>
                                      <p:to>
                                        <p:strVal val="visible"/>
                                      </p:to>
                                    </p:set>
                                    <p:animEffect transition="in" filter="fade">
                                      <p:cBhvr>
                                        <p:cTn id="163" dur="500"/>
                                        <p:tgtEl>
                                          <p:spTgt spid="15"/>
                                        </p:tgtEl>
                                      </p:cBhvr>
                                    </p:animEffect>
                                  </p:childTnLst>
                                </p:cTn>
                              </p:par>
                              <p:par>
                                <p:cTn id="164" presetID="42" presetClass="path" presetSubtype="0" decel="100000" fill="hold" nodeType="withEffect">
                                  <p:stCondLst>
                                    <p:cond delay="1000"/>
                                  </p:stCondLst>
                                  <p:childTnLst>
                                    <p:animMotion origin="layout" path="M 1.875E-6 1.11111E-6 L 1.875E-6 0.03796 " pathEditMode="relative" rAng="0" ptsTypes="AA">
                                      <p:cBhvr>
                                        <p:cTn id="165" dur="750" spd="-100000" fill="hold"/>
                                        <p:tgtEl>
                                          <p:spTgt spid="15"/>
                                        </p:tgtEl>
                                        <p:attrNameLst>
                                          <p:attrName>ppt_x</p:attrName>
                                          <p:attrName>ppt_y</p:attrName>
                                        </p:attrNameLst>
                                      </p:cBhvr>
                                      <p:rCtr x="0" y="1898"/>
                                    </p:animMotion>
                                  </p:childTnLst>
                                </p:cTn>
                              </p:par>
                              <p:par>
                                <p:cTn id="166" presetID="10" presetClass="entr" presetSubtype="0" fill="hold" nodeType="withEffect">
                                  <p:stCondLst>
                                    <p:cond delay="1000"/>
                                  </p:stCondLst>
                                  <p:childTnLst>
                                    <p:set>
                                      <p:cBhvr>
                                        <p:cTn id="167" dur="1" fill="hold">
                                          <p:stCondLst>
                                            <p:cond delay="0"/>
                                          </p:stCondLst>
                                        </p:cTn>
                                        <p:tgtEl>
                                          <p:spTgt spid="11"/>
                                        </p:tgtEl>
                                        <p:attrNameLst>
                                          <p:attrName>style.visibility</p:attrName>
                                        </p:attrNameLst>
                                      </p:cBhvr>
                                      <p:to>
                                        <p:strVal val="visible"/>
                                      </p:to>
                                    </p:set>
                                    <p:animEffect transition="in" filter="fade">
                                      <p:cBhvr>
                                        <p:cTn id="168" dur="500"/>
                                        <p:tgtEl>
                                          <p:spTgt spid="11"/>
                                        </p:tgtEl>
                                      </p:cBhvr>
                                    </p:animEffect>
                                  </p:childTnLst>
                                </p:cTn>
                              </p:par>
                              <p:par>
                                <p:cTn id="169" presetID="42" presetClass="path" presetSubtype="0" decel="100000" fill="hold" nodeType="withEffect">
                                  <p:stCondLst>
                                    <p:cond delay="1000"/>
                                  </p:stCondLst>
                                  <p:childTnLst>
                                    <p:animMotion origin="layout" path="M -1.875E-6 1.11111E-6 L -1.875E-6 0.03796 " pathEditMode="relative" rAng="0" ptsTypes="AA">
                                      <p:cBhvr>
                                        <p:cTn id="170" dur="750" spd="-100000" fill="hold"/>
                                        <p:tgtEl>
                                          <p:spTgt spid="11"/>
                                        </p:tgtEl>
                                        <p:attrNameLst>
                                          <p:attrName>ppt_x</p:attrName>
                                          <p:attrName>ppt_y</p:attrName>
                                        </p:attrNameLst>
                                      </p:cBhvr>
                                      <p:rCtr x="0" y="1898"/>
                                    </p:animMotion>
                                  </p:childTnLst>
                                </p:cTn>
                              </p:par>
                              <p:par>
                                <p:cTn id="171" presetID="10" presetClass="entr" presetSubtype="0" fill="hold" nodeType="withEffect">
                                  <p:stCondLst>
                                    <p:cond delay="1000"/>
                                  </p:stCondLst>
                                  <p:childTnLst>
                                    <p:set>
                                      <p:cBhvr>
                                        <p:cTn id="172" dur="1" fill="hold">
                                          <p:stCondLst>
                                            <p:cond delay="0"/>
                                          </p:stCondLst>
                                        </p:cTn>
                                        <p:tgtEl>
                                          <p:spTgt spid="9"/>
                                        </p:tgtEl>
                                        <p:attrNameLst>
                                          <p:attrName>style.visibility</p:attrName>
                                        </p:attrNameLst>
                                      </p:cBhvr>
                                      <p:to>
                                        <p:strVal val="visible"/>
                                      </p:to>
                                    </p:set>
                                    <p:animEffect transition="in" filter="fade">
                                      <p:cBhvr>
                                        <p:cTn id="173" dur="500"/>
                                        <p:tgtEl>
                                          <p:spTgt spid="9"/>
                                        </p:tgtEl>
                                      </p:cBhvr>
                                    </p:animEffect>
                                  </p:childTnLst>
                                </p:cTn>
                              </p:par>
                              <p:par>
                                <p:cTn id="174" presetID="42" presetClass="path" presetSubtype="0" decel="100000" fill="hold" nodeType="withEffect">
                                  <p:stCondLst>
                                    <p:cond delay="1000"/>
                                  </p:stCondLst>
                                  <p:childTnLst>
                                    <p:animMotion origin="layout" path="M 1.66667E-6 1.11111E-6 L 1.66667E-6 0.03796 " pathEditMode="relative" rAng="0" ptsTypes="AA">
                                      <p:cBhvr>
                                        <p:cTn id="175" dur="750" spd="-100000" fill="hold"/>
                                        <p:tgtEl>
                                          <p:spTgt spid="9"/>
                                        </p:tgtEl>
                                        <p:attrNameLst>
                                          <p:attrName>ppt_x</p:attrName>
                                          <p:attrName>ppt_y</p:attrName>
                                        </p:attrNameLst>
                                      </p:cBhvr>
                                      <p:rCtr x="0" y="1898"/>
                                    </p:animMotion>
                                  </p:childTnLst>
                                </p:cTn>
                              </p:par>
                              <p:par>
                                <p:cTn id="176" presetID="10" presetClass="entr" presetSubtype="0" fill="hold" nodeType="withEffect">
                                  <p:stCondLst>
                                    <p:cond delay="1000"/>
                                  </p:stCondLst>
                                  <p:childTnLst>
                                    <p:set>
                                      <p:cBhvr>
                                        <p:cTn id="177" dur="1" fill="hold">
                                          <p:stCondLst>
                                            <p:cond delay="0"/>
                                          </p:stCondLst>
                                        </p:cTn>
                                        <p:tgtEl>
                                          <p:spTgt spid="59"/>
                                        </p:tgtEl>
                                        <p:attrNameLst>
                                          <p:attrName>style.visibility</p:attrName>
                                        </p:attrNameLst>
                                      </p:cBhvr>
                                      <p:to>
                                        <p:strVal val="visible"/>
                                      </p:to>
                                    </p:set>
                                    <p:animEffect transition="in" filter="fade">
                                      <p:cBhvr>
                                        <p:cTn id="178" dur="500"/>
                                        <p:tgtEl>
                                          <p:spTgt spid="59"/>
                                        </p:tgtEl>
                                      </p:cBhvr>
                                    </p:animEffect>
                                  </p:childTnLst>
                                </p:cTn>
                              </p:par>
                              <p:par>
                                <p:cTn id="179" presetID="42" presetClass="path" presetSubtype="0" decel="100000" fill="hold" nodeType="withEffect">
                                  <p:stCondLst>
                                    <p:cond delay="1000"/>
                                  </p:stCondLst>
                                  <p:childTnLst>
                                    <p:animMotion origin="layout" path="M -1.66667E-6 3.33333E-6 L -1.66667E-6 0.03796 " pathEditMode="relative" rAng="0" ptsTypes="AA">
                                      <p:cBhvr>
                                        <p:cTn id="180" dur="750" spd="-100000" fill="hold"/>
                                        <p:tgtEl>
                                          <p:spTgt spid="59"/>
                                        </p:tgtEl>
                                        <p:attrNameLst>
                                          <p:attrName>ppt_x</p:attrName>
                                          <p:attrName>ppt_y</p:attrName>
                                        </p:attrNameLst>
                                      </p:cBhvr>
                                      <p:rCtr x="0" y="1898"/>
                                    </p:animMotion>
                                  </p:childTnLst>
                                </p:cTn>
                              </p:par>
                              <p:par>
                                <p:cTn id="181" presetID="10" presetClass="entr" presetSubtype="0" fill="hold" nodeType="withEffect">
                                  <p:stCondLst>
                                    <p:cond delay="1000"/>
                                  </p:stCondLst>
                                  <p:childTnLst>
                                    <p:set>
                                      <p:cBhvr>
                                        <p:cTn id="182" dur="1" fill="hold">
                                          <p:stCondLst>
                                            <p:cond delay="0"/>
                                          </p:stCondLst>
                                        </p:cTn>
                                        <p:tgtEl>
                                          <p:spTgt spid="61"/>
                                        </p:tgtEl>
                                        <p:attrNameLst>
                                          <p:attrName>style.visibility</p:attrName>
                                        </p:attrNameLst>
                                      </p:cBhvr>
                                      <p:to>
                                        <p:strVal val="visible"/>
                                      </p:to>
                                    </p:set>
                                    <p:animEffect transition="in" filter="fade">
                                      <p:cBhvr>
                                        <p:cTn id="183" dur="500"/>
                                        <p:tgtEl>
                                          <p:spTgt spid="61"/>
                                        </p:tgtEl>
                                      </p:cBhvr>
                                    </p:animEffect>
                                  </p:childTnLst>
                                </p:cTn>
                              </p:par>
                              <p:par>
                                <p:cTn id="184" presetID="42" presetClass="path" presetSubtype="0" decel="100000" fill="hold" nodeType="withEffect">
                                  <p:stCondLst>
                                    <p:cond delay="1000"/>
                                  </p:stCondLst>
                                  <p:childTnLst>
                                    <p:animMotion origin="layout" path="M -1.66667E-6 3.33333E-6 L -1.66667E-6 0.03796 " pathEditMode="relative" rAng="0" ptsTypes="AA">
                                      <p:cBhvr>
                                        <p:cTn id="185" dur="750" spd="-100000" fill="hold"/>
                                        <p:tgtEl>
                                          <p:spTgt spid="61"/>
                                        </p:tgtEl>
                                        <p:attrNameLst>
                                          <p:attrName>ppt_x</p:attrName>
                                          <p:attrName>ppt_y</p:attrName>
                                        </p:attrNameLst>
                                      </p:cBhvr>
                                      <p:rCtr x="0" y="1898"/>
                                    </p:animMotion>
                                  </p:childTnLst>
                                </p:cTn>
                              </p:par>
                              <p:par>
                                <p:cTn id="186" presetID="10" presetClass="entr" presetSubtype="0" fill="hold" nodeType="withEffect">
                                  <p:stCondLst>
                                    <p:cond delay="1000"/>
                                  </p:stCondLst>
                                  <p:childTnLst>
                                    <p:set>
                                      <p:cBhvr>
                                        <p:cTn id="187" dur="1" fill="hold">
                                          <p:stCondLst>
                                            <p:cond delay="0"/>
                                          </p:stCondLst>
                                        </p:cTn>
                                        <p:tgtEl>
                                          <p:spTgt spid="6"/>
                                        </p:tgtEl>
                                        <p:attrNameLst>
                                          <p:attrName>style.visibility</p:attrName>
                                        </p:attrNameLst>
                                      </p:cBhvr>
                                      <p:to>
                                        <p:strVal val="visible"/>
                                      </p:to>
                                    </p:set>
                                    <p:animEffect transition="in" filter="fade">
                                      <p:cBhvr>
                                        <p:cTn id="188" dur="500"/>
                                        <p:tgtEl>
                                          <p:spTgt spid="6"/>
                                        </p:tgtEl>
                                      </p:cBhvr>
                                    </p:animEffect>
                                  </p:childTnLst>
                                </p:cTn>
                              </p:par>
                              <p:par>
                                <p:cTn id="189" presetID="42" presetClass="path" presetSubtype="0" decel="100000" fill="hold" nodeType="withEffect">
                                  <p:stCondLst>
                                    <p:cond delay="1000"/>
                                  </p:stCondLst>
                                  <p:childTnLst>
                                    <p:animMotion origin="layout" path="M -1.66667E-6 3.33333E-6 L -1.66667E-6 0.03796 " pathEditMode="relative" rAng="0" ptsTypes="AA">
                                      <p:cBhvr>
                                        <p:cTn id="190" dur="750" spd="-100000" fill="hold"/>
                                        <p:tgtEl>
                                          <p:spTgt spid="6"/>
                                        </p:tgtEl>
                                        <p:attrNameLst>
                                          <p:attrName>ppt_x</p:attrName>
                                          <p:attrName>ppt_y</p:attrName>
                                        </p:attrNameLst>
                                      </p:cBhvr>
                                      <p:rCtr x="0" y="1898"/>
                                    </p:animMotion>
                                  </p:childTnLst>
                                </p:cTn>
                              </p:par>
                              <p:par>
                                <p:cTn id="191" presetID="10" presetClass="entr" presetSubtype="0" fill="hold" nodeType="withEffect">
                                  <p:stCondLst>
                                    <p:cond delay="1000"/>
                                  </p:stCondLst>
                                  <p:childTnLst>
                                    <p:set>
                                      <p:cBhvr>
                                        <p:cTn id="192" dur="1" fill="hold">
                                          <p:stCondLst>
                                            <p:cond delay="0"/>
                                          </p:stCondLst>
                                        </p:cTn>
                                        <p:tgtEl>
                                          <p:spTgt spid="7"/>
                                        </p:tgtEl>
                                        <p:attrNameLst>
                                          <p:attrName>style.visibility</p:attrName>
                                        </p:attrNameLst>
                                      </p:cBhvr>
                                      <p:to>
                                        <p:strVal val="visible"/>
                                      </p:to>
                                    </p:set>
                                    <p:animEffect transition="in" filter="fade">
                                      <p:cBhvr>
                                        <p:cTn id="193" dur="500"/>
                                        <p:tgtEl>
                                          <p:spTgt spid="7"/>
                                        </p:tgtEl>
                                      </p:cBhvr>
                                    </p:animEffect>
                                  </p:childTnLst>
                                </p:cTn>
                              </p:par>
                              <p:par>
                                <p:cTn id="194" presetID="42" presetClass="path" presetSubtype="0" decel="100000" fill="hold" nodeType="withEffect">
                                  <p:stCondLst>
                                    <p:cond delay="1000"/>
                                  </p:stCondLst>
                                  <p:childTnLst>
                                    <p:animMotion origin="layout" path="M -1.66667E-6 3.33333E-6 L -1.66667E-6 0.03796 " pathEditMode="relative" rAng="0" ptsTypes="AA">
                                      <p:cBhvr>
                                        <p:cTn id="195" dur="750" spd="-100000" fill="hold"/>
                                        <p:tgtEl>
                                          <p:spTgt spid="7"/>
                                        </p:tgtEl>
                                        <p:attrNameLst>
                                          <p:attrName>ppt_x</p:attrName>
                                          <p:attrName>ppt_y</p:attrName>
                                        </p:attrNameLst>
                                      </p:cBhvr>
                                      <p:rCtr x="0" y="1898"/>
                                    </p:animMotion>
                                  </p:childTnLst>
                                </p:cTn>
                              </p:par>
                              <p:par>
                                <p:cTn id="196" presetID="10" presetClass="entr" presetSubtype="0" fill="hold" nodeType="withEffect">
                                  <p:stCondLst>
                                    <p:cond delay="400"/>
                                  </p:stCondLst>
                                  <p:childTnLst>
                                    <p:set>
                                      <p:cBhvr>
                                        <p:cTn id="197" dur="1" fill="hold">
                                          <p:stCondLst>
                                            <p:cond delay="0"/>
                                          </p:stCondLst>
                                        </p:cTn>
                                        <p:tgtEl>
                                          <p:spTgt spid="4"/>
                                        </p:tgtEl>
                                        <p:attrNameLst>
                                          <p:attrName>style.visibility</p:attrName>
                                        </p:attrNameLst>
                                      </p:cBhvr>
                                      <p:to>
                                        <p:strVal val="visible"/>
                                      </p:to>
                                    </p:set>
                                    <p:animEffect transition="in" filter="fade">
                                      <p:cBhvr>
                                        <p:cTn id="198" dur="500"/>
                                        <p:tgtEl>
                                          <p:spTgt spid="4"/>
                                        </p:tgtEl>
                                      </p:cBhvr>
                                    </p:animEffect>
                                  </p:childTnLst>
                                </p:cTn>
                              </p:par>
                              <p:par>
                                <p:cTn id="199" presetID="63" presetClass="path" presetSubtype="0" decel="100000" fill="hold" nodeType="withEffect">
                                  <p:stCondLst>
                                    <p:cond delay="400"/>
                                  </p:stCondLst>
                                  <p:childTnLst>
                                    <p:animMotion origin="layout" path="M -2.08333E-6 -4.07407E-6 L 0.02097 -4.07407E-6 " pathEditMode="relative" rAng="0" ptsTypes="AA">
                                      <p:cBhvr>
                                        <p:cTn id="200" dur="750" spd="-100000" fill="hold"/>
                                        <p:tgtEl>
                                          <p:spTgt spid="4"/>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2" grpId="0" animBg="1"/>
      <p:bldP spid="1112" grpId="1" animBg="1"/>
      <p:bldP spid="1113" grpId="0" animBg="1"/>
      <p:bldP spid="1113" grpId="1" animBg="1"/>
      <p:bldP spid="3" grpId="0" animBg="1"/>
      <p:bldP spid="3" grpId="1" animBg="1"/>
      <p:bldP spid="8" grpId="0" animBg="1"/>
      <p:bldP spid="8" grpId="1" animBg="1"/>
      <p:bldP spid="14" grpId="0"/>
      <p:bldP spid="14" grpId="1"/>
      <p:bldP spid="58" grpId="0"/>
      <p:bldP spid="58" grpId="1"/>
      <p:bldP spid="111" grpId="0"/>
      <p:bldP spid="111" grpId="1"/>
      <p:bldP spid="1048" grpId="0" animBg="1"/>
      <p:bldP spid="1048" grpId="1" animBg="1"/>
      <p:bldP spid="1053" grpId="0"/>
      <p:bldP spid="1053" grpId="1"/>
      <p:bldP spid="1068" grpId="0"/>
      <p:bldP spid="1068" grpId="1"/>
      <p:bldP spid="1084" grpId="0"/>
      <p:bldP spid="1084" grpId="1"/>
      <p:bldP spid="1077" grpId="0"/>
      <p:bldP spid="1077" grpId="1"/>
      <p:bldP spid="1061" grpId="0"/>
      <p:bldP spid="1061" grpId="1"/>
      <p:bldP spid="1100" grpId="0"/>
      <p:bldP spid="1100" grpId="1"/>
      <p:bldP spid="1102" grpId="0"/>
      <p:bldP spid="1102" grpId="1"/>
      <p:bldP spid="1103" grpId="0" animBg="1"/>
      <p:bldP spid="1103" grpId="1" animBg="1"/>
      <p:bldP spid="1104" grpId="0"/>
      <p:bldP spid="1104" grpId="1"/>
      <p:bldP spid="1106" grpId="0"/>
      <p:bldP spid="1106" grpId="1"/>
      <p:bldP spid="1107" grpId="0"/>
      <p:bldP spid="1107"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F2F0A-C306-02C7-0144-2EEEB46CF44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E0DD2F6-9B82-D81B-EF76-5032AFA28FBF}"/>
              </a:ext>
            </a:extLst>
          </p:cNvPr>
          <p:cNvSpPr>
            <a:spLocks noGrp="1"/>
          </p:cNvSpPr>
          <p:nvPr>
            <p:ph type="title" idx="4294967295"/>
          </p:nvPr>
        </p:nvSpPr>
        <p:spPr>
          <a:xfrm>
            <a:off x="504968" y="1019257"/>
            <a:ext cx="4973638" cy="19943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bg1"/>
                </a:solidFill>
                <a:effectLst/>
                <a:uLnTx/>
                <a:uFillTx/>
                <a:latin typeface="Segoe Sans Text ExtraBold" pitchFamily="2" charset="0"/>
                <a:ea typeface="+mn-ea"/>
                <a:cs typeface="Segoe Sans Text ExtraBold" pitchFamily="2" charset="0"/>
              </a:rPr>
              <a:t>AI Gateway, Governance, and Modal Context Protocol discussion</a:t>
            </a:r>
          </a:p>
        </p:txBody>
      </p:sp>
      <p:sp>
        <p:nvSpPr>
          <p:cNvPr id="14" name="Slide Number Placeholder 5">
            <a:extLst>
              <a:ext uri="{FF2B5EF4-FFF2-40B4-BE49-F238E27FC236}">
                <a16:creationId xmlns:a16="http://schemas.microsoft.com/office/drawing/2014/main" id="{06BB3796-3520-5D2D-0361-ABB8167C5E98}"/>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6" name="TextBox 5">
            <a:extLst>
              <a:ext uri="{FF2B5EF4-FFF2-40B4-BE49-F238E27FC236}">
                <a16:creationId xmlns:a16="http://schemas.microsoft.com/office/drawing/2014/main" id="{0DFFB1FF-0F66-678C-9180-F21996ED9089}"/>
              </a:ext>
            </a:extLst>
          </p:cNvPr>
          <p:cNvSpPr txBox="1"/>
          <p:nvPr/>
        </p:nvSpPr>
        <p:spPr>
          <a:xfrm>
            <a:off x="6380480" y="1443841"/>
            <a:ext cx="4815344" cy="3139321"/>
          </a:xfrm>
          <a:prstGeom prst="rect">
            <a:avLst/>
          </a:prstGeom>
          <a:noFill/>
        </p:spPr>
        <p:txBody>
          <a:bodyPr wrap="square">
            <a:spAutoFit/>
          </a:bodyPr>
          <a:lstStyle/>
          <a:p>
            <a:pPr marL="342900" indent="-342900">
              <a:buFont typeface="Arial" panose="020B0604020202020204" pitchFamily="34" charset="0"/>
              <a:buChar char="•"/>
            </a:pPr>
            <a:r>
              <a:rPr lang="en-US" b="0" dirty="0">
                <a:solidFill>
                  <a:srgbClr val="000000"/>
                </a:solidFill>
                <a:latin typeface="Segoe Sans Text" pitchFamily="2" charset="0"/>
                <a:cs typeface="Segoe Sans Text" pitchFamily="2" charset="0"/>
              </a:rPr>
              <a:t>What steps should be taken to ensure privacy, security, and responsible governance when building and deploying generative AI systems?</a:t>
            </a:r>
          </a:p>
          <a:p>
            <a:pPr marL="342900" indent="-342900">
              <a:buFont typeface="Arial" panose="020B0604020202020204" pitchFamily="34" charset="0"/>
              <a:buChar char="•"/>
            </a:pPr>
            <a:endParaRPr lang="en-US" b="0" dirty="0">
              <a:solidFill>
                <a:srgbClr val="000000"/>
              </a:solidFill>
              <a:latin typeface="Segoe Sans Text" pitchFamily="2" charset="0"/>
              <a:cs typeface="Segoe Sans Text" pitchFamily="2" charset="0"/>
            </a:endParaRPr>
          </a:p>
          <a:p>
            <a:pPr marL="342900" indent="-342900">
              <a:buFont typeface="Arial" panose="020B0604020202020204" pitchFamily="34" charset="0"/>
              <a:buChar char="•"/>
            </a:pPr>
            <a:r>
              <a:rPr lang="en-US" b="0" dirty="0">
                <a:solidFill>
                  <a:srgbClr val="000000"/>
                </a:solidFill>
                <a:latin typeface="Segoe Sans Text" pitchFamily="2" charset="0"/>
                <a:cs typeface="Segoe Sans Text" pitchFamily="2" charset="0"/>
              </a:rPr>
              <a:t>Thinking about one of your customers, where would adopting an AI Gateway and the Model Context Protocol most immediately reduce risk or complexity in how they connect agents to enterprise systems—and why?</a:t>
            </a:r>
          </a:p>
        </p:txBody>
      </p:sp>
    </p:spTree>
    <p:extLst>
      <p:ext uri="{BB962C8B-B14F-4D97-AF65-F5344CB8AC3E}">
        <p14:creationId xmlns:p14="http://schemas.microsoft.com/office/powerpoint/2010/main" val="2956821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B2071-37F0-57DB-48A2-4E145189FDC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6E1BB32-51EC-2556-61D6-C34A80D9E8B8}"/>
              </a:ext>
            </a:extLst>
          </p:cNvPr>
          <p:cNvSpPr>
            <a:spLocks noGrp="1"/>
          </p:cNvSpPr>
          <p:nvPr>
            <p:ph type="title" idx="4294967295"/>
          </p:nvPr>
        </p:nvSpPr>
        <p:spPr>
          <a:xfrm>
            <a:off x="504968" y="1019257"/>
            <a:ext cx="4169978"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Wrap-up discussion</a:t>
            </a:r>
          </a:p>
        </p:txBody>
      </p:sp>
      <p:sp>
        <p:nvSpPr>
          <p:cNvPr id="14" name="Slide Number Placeholder 5">
            <a:extLst>
              <a:ext uri="{FF2B5EF4-FFF2-40B4-BE49-F238E27FC236}">
                <a16:creationId xmlns:a16="http://schemas.microsoft.com/office/drawing/2014/main" id="{13251B31-D993-8DF9-9341-B13D22CD7243}"/>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8" name="TextBox 7">
            <a:extLst>
              <a:ext uri="{FF2B5EF4-FFF2-40B4-BE49-F238E27FC236}">
                <a16:creationId xmlns:a16="http://schemas.microsoft.com/office/drawing/2014/main" id="{C2928D3F-8D76-38DB-2073-3773E6F7CA00}"/>
              </a:ext>
            </a:extLst>
          </p:cNvPr>
          <p:cNvSpPr txBox="1"/>
          <p:nvPr/>
        </p:nvSpPr>
        <p:spPr>
          <a:xfrm>
            <a:off x="6497052" y="1153967"/>
            <a:ext cx="4856748" cy="2308324"/>
          </a:xfrm>
          <a:prstGeom prst="rect">
            <a:avLst/>
          </a:prstGeom>
          <a:noFill/>
        </p:spPr>
        <p:txBody>
          <a:bodyPr wrap="square">
            <a:spAutoFit/>
          </a:bodyPr>
          <a:lstStyle/>
          <a:p>
            <a:pPr marL="342900" indent="-342900">
              <a:buFont typeface="Arial" panose="020B0604020202020204" pitchFamily="34" charset="0"/>
              <a:buChar char="•"/>
            </a:pPr>
            <a:r>
              <a:rPr lang="en-US" b="0" dirty="0">
                <a:latin typeface="Segoe Sans Text" pitchFamily="2" charset="0"/>
                <a:cs typeface="Segoe Sans Text" pitchFamily="2" charset="0"/>
              </a:rPr>
              <a:t>How does the agentic AI approach differ from traditional generative AI, and what new opportunities does it create for organizations?</a:t>
            </a:r>
          </a:p>
          <a:p>
            <a:pPr marL="342900" indent="-342900">
              <a:buFont typeface="Arial" panose="020B0604020202020204" pitchFamily="34" charset="0"/>
              <a:buChar char="•"/>
            </a:pPr>
            <a:endParaRPr lang="en-US" b="0" dirty="0">
              <a:latin typeface="Segoe Sans Text" pitchFamily="2" charset="0"/>
              <a:cs typeface="Segoe Sans Text" pitchFamily="2" charset="0"/>
            </a:endParaRPr>
          </a:p>
          <a:p>
            <a:pPr marL="342900" indent="-342900">
              <a:buFont typeface="Arial" panose="020B0604020202020204" pitchFamily="34" charset="0"/>
              <a:buChar char="•"/>
            </a:pPr>
            <a:r>
              <a:rPr lang="en-US" b="0" dirty="0">
                <a:latin typeface="Segoe Sans Text" pitchFamily="2" charset="0"/>
                <a:cs typeface="Segoe Sans Text" pitchFamily="2" charset="0"/>
              </a:rPr>
              <a:t>Can you explain how a compelling AI Frontier solution could benefit one of your real-life customers?</a:t>
            </a:r>
          </a:p>
        </p:txBody>
      </p:sp>
    </p:spTree>
    <p:extLst>
      <p:ext uri="{BB962C8B-B14F-4D97-AF65-F5344CB8AC3E}">
        <p14:creationId xmlns:p14="http://schemas.microsoft.com/office/powerpoint/2010/main" val="1306405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93A6E914-676D-BC88-1859-098AE40005AE}"/>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34CDF821-946F-BD5D-9A06-314D0EAF9136}"/>
              </a:ext>
            </a:extLst>
          </p:cNvPr>
          <p:cNvSpPr>
            <a:spLocks noGrp="1"/>
          </p:cNvSpPr>
          <p:nvPr>
            <p:ph type="title" idx="4294967295"/>
          </p:nvPr>
        </p:nvSpPr>
        <p:spPr>
          <a:xfrm>
            <a:off x="655638" y="2390775"/>
            <a:ext cx="10399712" cy="2076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50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Q&amp;A</a:t>
            </a:r>
          </a:p>
        </p:txBody>
      </p:sp>
      <p:sp>
        <p:nvSpPr>
          <p:cNvPr id="2" name="Text Placeholder 1">
            <a:extLst>
              <a:ext uri="{FF2B5EF4-FFF2-40B4-BE49-F238E27FC236}">
                <a16:creationId xmlns:a16="http://schemas.microsoft.com/office/drawing/2014/main" id="{3BD20E53-9E4E-A8CC-124F-1043EC409BF8}"/>
              </a:ext>
            </a:extLst>
          </p:cNvPr>
          <p:cNvSpPr>
            <a:spLocks noGrp="1"/>
          </p:cNvSpPr>
          <p:nvPr>
            <p:ph type="body" sz="quarter" idx="19"/>
          </p:nvPr>
        </p:nvSpPr>
        <p:spPr/>
        <p:txBody>
          <a:bodyPr/>
          <a:lstStyle/>
          <a:p>
            <a:r>
              <a:rPr lang="en-US"/>
              <a:t>Share your questions about agentic AI.</a:t>
            </a:r>
          </a:p>
        </p:txBody>
      </p:sp>
    </p:spTree>
    <p:extLst>
      <p:ext uri="{BB962C8B-B14F-4D97-AF65-F5344CB8AC3E}">
        <p14:creationId xmlns:p14="http://schemas.microsoft.com/office/powerpoint/2010/main" val="420880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280C6-58B3-B320-0AB4-FA497A06A3F7}"/>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172866C6-C60E-CD5E-B8D2-ABAF240EFD0A}"/>
              </a:ext>
            </a:extLst>
          </p:cNvPr>
          <p:cNvSpPr>
            <a:spLocks noGrp="1"/>
          </p:cNvSpPr>
          <p:nvPr>
            <p:ph type="title" idx="4294967295"/>
          </p:nvPr>
        </p:nvSpPr>
        <p:spPr>
          <a:xfrm>
            <a:off x="584200" y="976313"/>
            <a:ext cx="4073525"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err="1">
                <a:ln>
                  <a:noFill/>
                </a:ln>
                <a:solidFill>
                  <a:schemeClr val="bg1"/>
                </a:solidFill>
                <a:effectLst/>
                <a:uLnTx/>
                <a:uFillTx/>
                <a:latin typeface="Segoe Sans Text ExtraBold" pitchFamily="2" charset="0"/>
                <a:ea typeface="+mn-ea"/>
                <a:cs typeface="Segoe Sans Text ExtraBold" pitchFamily="2" charset="0"/>
              </a:rPr>
              <a:t>Zava</a:t>
            </a: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18" name="Text Placeholder 17">
            <a:extLst>
              <a:ext uri="{FF2B5EF4-FFF2-40B4-BE49-F238E27FC236}">
                <a16:creationId xmlns:a16="http://schemas.microsoft.com/office/drawing/2014/main" id="{4837DFC2-5200-28E9-D596-56B84AE59106}"/>
              </a:ext>
            </a:extLst>
          </p:cNvPr>
          <p:cNvSpPr>
            <a:spLocks noGrp="1"/>
          </p:cNvSpPr>
          <p:nvPr>
            <p:ph type="body" sz="quarter" idx="32"/>
          </p:nvPr>
        </p:nvSpPr>
        <p:spPr/>
        <p:txBody>
          <a:bodyPr/>
          <a:lstStyle/>
          <a:p>
            <a:r>
              <a:rPr lang="en-US"/>
              <a:t>Meet the customer</a:t>
            </a:r>
          </a:p>
          <a:p>
            <a:endParaRPr lang="en-US"/>
          </a:p>
        </p:txBody>
      </p:sp>
      <p:sp>
        <p:nvSpPr>
          <p:cNvPr id="3" name="Slide Number Placeholder 5">
            <a:extLst>
              <a:ext uri="{FF2B5EF4-FFF2-40B4-BE49-F238E27FC236}">
                <a16:creationId xmlns:a16="http://schemas.microsoft.com/office/drawing/2014/main" id="{04368450-8401-CDE3-9E42-C4FEB1A6887A}"/>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6" name="Picture Placeholder 5">
            <a:extLst>
              <a:ext uri="{FF2B5EF4-FFF2-40B4-BE49-F238E27FC236}">
                <a16:creationId xmlns:a16="http://schemas.microsoft.com/office/drawing/2014/main" id="{7A936F08-8C37-AFFC-68E9-4DD52D7A4566}"/>
              </a:ext>
              <a:ext uri="{C183D7F6-B498-43B3-948B-1728B52AA6E4}">
                <adec:decorative xmlns:adec="http://schemas.microsoft.com/office/drawing/2017/decorative" val="1"/>
              </a:ext>
            </a:extLst>
          </p:cNvPr>
          <p:cNvSpPr>
            <a:spLocks noGrp="1"/>
          </p:cNvSpPr>
          <p:nvPr>
            <p:ph type="pic" sz="quarter" idx="10"/>
          </p:nvPr>
        </p:nvSpPr>
        <p:spPr/>
        <p:txBody>
          <a:bodyPr/>
          <a:lstStyle/>
          <a:p>
            <a:endParaRPr lang="en-US"/>
          </a:p>
        </p:txBody>
      </p:sp>
      <p:sp>
        <p:nvSpPr>
          <p:cNvPr id="2" name="Rectangle: Rounded Corners 1">
            <a:extLst>
              <a:ext uri="{FF2B5EF4-FFF2-40B4-BE49-F238E27FC236}">
                <a16:creationId xmlns:a16="http://schemas.microsoft.com/office/drawing/2014/main" id="{3AF14B86-2F58-B47C-C675-8223C8C8FA37}"/>
              </a:ext>
              <a:ext uri="{C183D7F6-B498-43B3-948B-1728B52AA6E4}">
                <adec:decorative xmlns:adec="http://schemas.microsoft.com/office/drawing/2017/decorative" val="1"/>
              </a:ext>
            </a:extLst>
          </p:cNvPr>
          <p:cNvSpPr/>
          <p:nvPr/>
        </p:nvSpPr>
        <p:spPr>
          <a:xfrm>
            <a:off x="9690652" y="170125"/>
            <a:ext cx="1421296" cy="592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#29</a:t>
            </a:r>
          </a:p>
        </p:txBody>
      </p:sp>
      <p:sp>
        <p:nvSpPr>
          <p:cNvPr id="8" name="Freeform: Shape 7">
            <a:extLst>
              <a:ext uri="{FF2B5EF4-FFF2-40B4-BE49-F238E27FC236}">
                <a16:creationId xmlns:a16="http://schemas.microsoft.com/office/drawing/2014/main" id="{25B2D4F6-6A25-B8FD-2B6B-8F99DF497B41}"/>
              </a:ext>
              <a:ext uri="{C183D7F6-B498-43B3-948B-1728B52AA6E4}">
                <adec:decorative xmlns:adec="http://schemas.microsoft.com/office/drawing/2017/decorative" val="1"/>
              </a:ext>
            </a:extLst>
          </p:cNvPr>
          <p:cNvSpPr/>
          <p:nvPr/>
        </p:nvSpPr>
        <p:spPr bwMode="auto">
          <a:xfrm flipH="1">
            <a:off x="4724400" y="0"/>
            <a:ext cx="7467600" cy="6858000"/>
          </a:xfrm>
          <a:custGeom>
            <a:avLst/>
            <a:gdLst>
              <a:gd name="connsiteX0" fmla="*/ 7234229 w 7467600"/>
              <a:gd name="connsiteY0" fmla="*/ 0 h 6267450"/>
              <a:gd name="connsiteX1" fmla="*/ 6910379 w 7467600"/>
              <a:gd name="connsiteY1" fmla="*/ 0 h 6267450"/>
              <a:gd name="connsiteX2" fmla="*/ 4433879 w 7467600"/>
              <a:gd name="connsiteY2" fmla="*/ 0 h 6267450"/>
              <a:gd name="connsiteX3" fmla="*/ 4110029 w 7467600"/>
              <a:gd name="connsiteY3" fmla="*/ 0 h 6267450"/>
              <a:gd name="connsiteX4" fmla="*/ 3124200 w 7467600"/>
              <a:gd name="connsiteY4" fmla="*/ 0 h 6267450"/>
              <a:gd name="connsiteX5" fmla="*/ 2800350 w 7467600"/>
              <a:gd name="connsiteY5" fmla="*/ 0 h 6267450"/>
              <a:gd name="connsiteX6" fmla="*/ 323850 w 7467600"/>
              <a:gd name="connsiteY6" fmla="*/ 0 h 6267450"/>
              <a:gd name="connsiteX7" fmla="*/ 0 w 7467600"/>
              <a:gd name="connsiteY7" fmla="*/ 0 h 6267450"/>
              <a:gd name="connsiteX8" fmla="*/ 0 w 7467600"/>
              <a:gd name="connsiteY8" fmla="*/ 6267450 h 6267450"/>
              <a:gd name="connsiteX9" fmla="*/ 323850 w 7467600"/>
              <a:gd name="connsiteY9" fmla="*/ 6267450 h 6267450"/>
              <a:gd name="connsiteX10" fmla="*/ 2800350 w 7467600"/>
              <a:gd name="connsiteY10" fmla="*/ 6267450 h 6267450"/>
              <a:gd name="connsiteX11" fmla="*/ 3124200 w 7467600"/>
              <a:gd name="connsiteY11" fmla="*/ 6267450 h 6267450"/>
              <a:gd name="connsiteX12" fmla="*/ 4343400 w 7467600"/>
              <a:gd name="connsiteY12" fmla="*/ 6267450 h 6267450"/>
              <a:gd name="connsiteX13" fmla="*/ 4667250 w 7467600"/>
              <a:gd name="connsiteY13" fmla="*/ 6267450 h 6267450"/>
              <a:gd name="connsiteX14" fmla="*/ 7143750 w 7467600"/>
              <a:gd name="connsiteY14" fmla="*/ 6267450 h 6267450"/>
              <a:gd name="connsiteX15" fmla="*/ 7467600 w 7467600"/>
              <a:gd name="connsiteY15" fmla="*/ 6267450 h 6267450"/>
              <a:gd name="connsiteX16" fmla="*/ 7467600 w 7467600"/>
              <a:gd name="connsiteY16" fmla="*/ 233371 h 6267450"/>
              <a:gd name="connsiteX17" fmla="*/ 7234229 w 7467600"/>
              <a:gd name="connsiteY17"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7600" h="6267450">
                <a:moveTo>
                  <a:pt x="7234229" y="0"/>
                </a:moveTo>
                <a:lnTo>
                  <a:pt x="6910379" y="0"/>
                </a:lnTo>
                <a:lnTo>
                  <a:pt x="4433879" y="0"/>
                </a:lnTo>
                <a:lnTo>
                  <a:pt x="4110029" y="0"/>
                </a:lnTo>
                <a:lnTo>
                  <a:pt x="3124200" y="0"/>
                </a:lnTo>
                <a:lnTo>
                  <a:pt x="2800350" y="0"/>
                </a:lnTo>
                <a:lnTo>
                  <a:pt x="323850" y="0"/>
                </a:lnTo>
                <a:lnTo>
                  <a:pt x="0" y="0"/>
                </a:lnTo>
                <a:lnTo>
                  <a:pt x="0" y="6267450"/>
                </a:lnTo>
                <a:lnTo>
                  <a:pt x="323850" y="6267450"/>
                </a:lnTo>
                <a:lnTo>
                  <a:pt x="2800350" y="6267450"/>
                </a:lnTo>
                <a:lnTo>
                  <a:pt x="3124200" y="6267450"/>
                </a:lnTo>
                <a:lnTo>
                  <a:pt x="4343400" y="6267450"/>
                </a:lnTo>
                <a:lnTo>
                  <a:pt x="4667250" y="6267450"/>
                </a:lnTo>
                <a:lnTo>
                  <a:pt x="7143750" y="6267450"/>
                </a:lnTo>
                <a:lnTo>
                  <a:pt x="7467600" y="6267450"/>
                </a:lnTo>
                <a:lnTo>
                  <a:pt x="7467600" y="233371"/>
                </a:lnTo>
                <a:cubicBezTo>
                  <a:pt x="7467600" y="104484"/>
                  <a:pt x="7363116" y="0"/>
                  <a:pt x="7234229" y="0"/>
                </a:cubicBezTo>
                <a:close/>
              </a:path>
            </a:pathLst>
          </a:custGeom>
          <a:solidFill>
            <a:srgbClr val="FFFFFF"/>
          </a:solidFill>
          <a:ln w="9525" cap="flat" cmpd="sng" algn="ctr">
            <a:noFill/>
            <a:prstDash val="solid"/>
          </a:ln>
          <a:effectLst>
            <a:outerShdw blurRad="508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
              <a:ea typeface="+mn-ea"/>
              <a:cs typeface="Segoe UI" pitchFamily="34" charset="0"/>
            </a:endParaRPr>
          </a:p>
        </p:txBody>
      </p:sp>
      <p:pic>
        <p:nvPicPr>
          <p:cNvPr id="9" name="Picture 8">
            <a:extLst>
              <a:ext uri="{FF2B5EF4-FFF2-40B4-BE49-F238E27FC236}">
                <a16:creationId xmlns:a16="http://schemas.microsoft.com/office/drawing/2014/main" id="{8346C0C3-B255-5571-C4F6-B5C190A96EDC}"/>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rcRect/>
          <a:stretch/>
        </p:blipFill>
        <p:spPr>
          <a:xfrm>
            <a:off x="4957988" y="528864"/>
            <a:ext cx="7000424" cy="5800273"/>
          </a:xfrm>
          <a:custGeom>
            <a:avLst/>
            <a:gdLst>
              <a:gd name="connsiteX0" fmla="*/ 236477 w 7000424"/>
              <a:gd name="connsiteY0" fmla="*/ 0 h 5800273"/>
              <a:gd name="connsiteX1" fmla="*/ 6763947 w 7000424"/>
              <a:gd name="connsiteY1" fmla="*/ 0 h 5800273"/>
              <a:gd name="connsiteX2" fmla="*/ 7000424 w 7000424"/>
              <a:gd name="connsiteY2" fmla="*/ 236477 h 5800273"/>
              <a:gd name="connsiteX3" fmla="*/ 7000424 w 7000424"/>
              <a:gd name="connsiteY3" fmla="*/ 5563796 h 5800273"/>
              <a:gd name="connsiteX4" fmla="*/ 6763947 w 7000424"/>
              <a:gd name="connsiteY4" fmla="*/ 5800273 h 5800273"/>
              <a:gd name="connsiteX5" fmla="*/ 236477 w 7000424"/>
              <a:gd name="connsiteY5" fmla="*/ 5800273 h 5800273"/>
              <a:gd name="connsiteX6" fmla="*/ 0 w 7000424"/>
              <a:gd name="connsiteY6" fmla="*/ 5563796 h 5800273"/>
              <a:gd name="connsiteX7" fmla="*/ 0 w 7000424"/>
              <a:gd name="connsiteY7" fmla="*/ 236477 h 5800273"/>
              <a:gd name="connsiteX8" fmla="*/ 236477 w 7000424"/>
              <a:gd name="connsiteY8" fmla="*/ 0 h 580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0424" h="5800273">
                <a:moveTo>
                  <a:pt x="236477" y="0"/>
                </a:moveTo>
                <a:lnTo>
                  <a:pt x="6763947" y="0"/>
                </a:lnTo>
                <a:cubicBezTo>
                  <a:pt x="6894550" y="0"/>
                  <a:pt x="7000424" y="105874"/>
                  <a:pt x="7000424" y="236477"/>
                </a:cubicBezTo>
                <a:lnTo>
                  <a:pt x="7000424" y="5563796"/>
                </a:lnTo>
                <a:cubicBezTo>
                  <a:pt x="7000424" y="5694399"/>
                  <a:pt x="6894550" y="5800273"/>
                  <a:pt x="6763947" y="5800273"/>
                </a:cubicBezTo>
                <a:lnTo>
                  <a:pt x="236477" y="5800273"/>
                </a:lnTo>
                <a:cubicBezTo>
                  <a:pt x="105874" y="5800273"/>
                  <a:pt x="0" y="5694399"/>
                  <a:pt x="0" y="5563796"/>
                </a:cubicBezTo>
                <a:lnTo>
                  <a:pt x="0" y="236477"/>
                </a:lnTo>
                <a:cubicBezTo>
                  <a:pt x="0" y="105874"/>
                  <a:pt x="105874" y="0"/>
                  <a:pt x="236477" y="0"/>
                </a:cubicBezTo>
                <a:close/>
              </a:path>
            </a:pathLst>
          </a:custGeom>
          <a:solidFill>
            <a:srgbClr val="F7F7F7"/>
          </a:solidFill>
          <a:ln>
            <a:solidFill>
              <a:srgbClr val="FFFFFF">
                <a:lumMod val="95000"/>
              </a:srgbClr>
            </a:solidFill>
          </a:ln>
          <a:effectLst/>
        </p:spPr>
      </p:pic>
    </p:spTree>
    <p:extLst>
      <p:ext uri="{BB962C8B-B14F-4D97-AF65-F5344CB8AC3E}">
        <p14:creationId xmlns:p14="http://schemas.microsoft.com/office/powerpoint/2010/main" val="1195599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D77AD-A21C-9C61-CD85-442FB712F33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26AF6A80-32A8-0F5C-32B8-ECBF8156E6FD}"/>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Case study: </a:t>
            </a:r>
            <a:r>
              <a:rPr kumimoji="0" lang="en-US" sz="3600" b="1" i="0" u="none" strike="noStrike" kern="1200" cap="none" spc="0" normalizeH="0" baseline="0" noProof="0" err="1">
                <a:ln>
                  <a:noFill/>
                </a:ln>
                <a:solidFill>
                  <a:srgbClr val="0078D4"/>
                </a:solidFill>
                <a:effectLst/>
                <a:uLnTx/>
                <a:uFillTx/>
                <a:latin typeface="Segoe Sans Text ExtraBold" pitchFamily="2" charset="0"/>
                <a:ea typeface="+mn-ea"/>
                <a:cs typeface="Segoe Sans Text ExtraBold" pitchFamily="2" charset="0"/>
              </a:rPr>
              <a:t>Zava</a:t>
            </a: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 overview</a:t>
            </a:r>
          </a:p>
        </p:txBody>
      </p:sp>
      <p:sp>
        <p:nvSpPr>
          <p:cNvPr id="2" name="Text Placeholder 1">
            <a:extLst>
              <a:ext uri="{FF2B5EF4-FFF2-40B4-BE49-F238E27FC236}">
                <a16:creationId xmlns:a16="http://schemas.microsoft.com/office/drawing/2014/main" id="{DEBF64A4-F3C7-8BD0-ECF1-BB42B4A09D1C}"/>
              </a:ext>
            </a:extLst>
          </p:cNvPr>
          <p:cNvSpPr>
            <a:spLocks noGrp="1"/>
          </p:cNvSpPr>
          <p:nvPr>
            <p:ph type="body" sz="quarter" idx="19"/>
          </p:nvPr>
        </p:nvSpPr>
        <p:spPr>
          <a:xfrm>
            <a:off x="4081346" y="1375293"/>
            <a:ext cx="7528040" cy="4711546"/>
          </a:xfrm>
        </p:spPr>
        <p:txBody>
          <a:bodyPr/>
          <a:lstStyle/>
          <a:p>
            <a:r>
              <a:rPr lang="en-US" dirty="0">
                <a:latin typeface="Segoe Sans Text" pitchFamily="2" charset="0"/>
                <a:cs typeface="Segoe Sans Text" pitchFamily="2" charset="0"/>
              </a:rPr>
              <a:t>Let's review the </a:t>
            </a:r>
            <a:r>
              <a:rPr lang="en-US" dirty="0" err="1">
                <a:latin typeface="Segoe Sans Text" pitchFamily="2" charset="0"/>
                <a:cs typeface="Segoe Sans Text" pitchFamily="2" charset="0"/>
              </a:rPr>
              <a:t>Zava</a:t>
            </a:r>
            <a:r>
              <a:rPr lang="en-US" dirty="0">
                <a:latin typeface="Segoe Sans Text" pitchFamily="2" charset="0"/>
                <a:cs typeface="Segoe Sans Text" pitchFamily="2" charset="0"/>
              </a:rPr>
              <a:t> customer case that we will use throughout this course.</a:t>
            </a:r>
          </a:p>
          <a:p>
            <a:pPr marL="342900" indent="-342900">
              <a:buFont typeface="Arial" panose="05000000000000000000" pitchFamily="2" charset="2"/>
              <a:buChar char="•"/>
            </a:pPr>
            <a:r>
              <a:rPr lang="en-US" b="0" dirty="0" err="1">
                <a:latin typeface="Segoe Sans Text" pitchFamily="2" charset="0"/>
                <a:cs typeface="Segoe Sans Text" pitchFamily="2" charset="0"/>
              </a:rPr>
              <a:t>Zava</a:t>
            </a:r>
            <a:r>
              <a:rPr lang="en-US" b="0" dirty="0">
                <a:latin typeface="Segoe Sans Text" pitchFamily="2" charset="0"/>
                <a:cs typeface="Segoe Sans Text" pitchFamily="2" charset="0"/>
              </a:rPr>
              <a:t> is a popular online outlet for home goods, including consumer appliances, power tools, and paint. </a:t>
            </a:r>
          </a:p>
          <a:p>
            <a:pPr marL="342900" indent="-342900">
              <a:buFont typeface="Arial" panose="05000000000000000000" pitchFamily="2" charset="2"/>
              <a:buChar char="•"/>
            </a:pPr>
            <a:endParaRPr lang="en-US" b="0" dirty="0">
              <a:latin typeface="Segoe Sans Text" pitchFamily="2" charset="0"/>
              <a:cs typeface="Segoe Sans Text" pitchFamily="2" charset="0"/>
            </a:endParaRPr>
          </a:p>
          <a:p>
            <a:pPr marL="342900" indent="-342900">
              <a:buFont typeface="Arial" panose="05000000000000000000" pitchFamily="2" charset="2"/>
              <a:buChar char="•"/>
            </a:pPr>
            <a:r>
              <a:rPr lang="en-US" b="0" dirty="0">
                <a:latin typeface="Segoe Sans Text" pitchFamily="2" charset="0"/>
                <a:cs typeface="Segoe Sans Text" pitchFamily="2" charset="0"/>
              </a:rPr>
              <a:t>By embedding generative AI into core business functions, the company aims to reduce operational costs, improve efficiency, and unlock new revenue opportunities.</a:t>
            </a:r>
          </a:p>
          <a:p>
            <a:pPr marL="342900" indent="-342900">
              <a:buFont typeface="Arial" panose="05000000000000000000" pitchFamily="2" charset="2"/>
              <a:buChar char="•"/>
            </a:pPr>
            <a:endParaRPr lang="en-US" b="0" dirty="0">
              <a:latin typeface="Segoe Sans Text" pitchFamily="2" charset="0"/>
              <a:cs typeface="Segoe Sans Text" pitchFamily="2" charset="0"/>
            </a:endParaRPr>
          </a:p>
          <a:p>
            <a:pPr marL="342900" indent="-342900">
              <a:buFont typeface="Arial" panose="05000000000000000000" pitchFamily="2" charset="2"/>
              <a:buChar char="•"/>
            </a:pPr>
            <a:r>
              <a:rPr lang="en-US" b="0" dirty="0" err="1">
                <a:latin typeface="Segoe Sans Text" pitchFamily="2" charset="0"/>
                <a:cs typeface="Segoe Sans Text" pitchFamily="2" charset="0"/>
              </a:rPr>
              <a:t>Zava</a:t>
            </a:r>
            <a:r>
              <a:rPr lang="en-US" b="0" dirty="0">
                <a:latin typeface="Segoe Sans Text" pitchFamily="2" charset="0"/>
                <a:cs typeface="Segoe Sans Text" pitchFamily="2" charset="0"/>
              </a:rPr>
              <a:t> has identified three potential use cases:</a:t>
            </a:r>
          </a:p>
          <a:p>
            <a:pPr marL="571500" lvl="1" indent="-342900">
              <a:buFont typeface="Courier New" panose="02070309020205020404" pitchFamily="49" charset="0"/>
              <a:buChar char="o"/>
            </a:pPr>
            <a:r>
              <a:rPr lang="en-US" sz="2000" dirty="0">
                <a:latin typeface="Segoe Sans Text" pitchFamily="2" charset="0"/>
                <a:cs typeface="Segoe Sans Text" pitchFamily="2" charset="0"/>
              </a:rPr>
              <a:t>Developing agents for customer interaction.</a:t>
            </a:r>
          </a:p>
          <a:p>
            <a:pPr marL="571500" lvl="1" indent="-342900">
              <a:buFont typeface="Courier New" panose="02070309020205020404" pitchFamily="49" charset="0"/>
              <a:buChar char="o"/>
            </a:pPr>
            <a:r>
              <a:rPr lang="en-US" sz="2000" dirty="0">
                <a:latin typeface="Segoe Sans Text" pitchFamily="2" charset="0"/>
                <a:cs typeface="Segoe Sans Text" pitchFamily="2" charset="0"/>
              </a:rPr>
              <a:t>Developing agents for internal analysis.</a:t>
            </a:r>
          </a:p>
          <a:p>
            <a:pPr marL="571500" lvl="1" indent="-342900">
              <a:buFont typeface="Courier New" panose="02070309020205020404" pitchFamily="49" charset="0"/>
              <a:buChar char="o"/>
            </a:pPr>
            <a:r>
              <a:rPr lang="en-US" sz="2000" dirty="0">
                <a:latin typeface="Segoe Sans Text" pitchFamily="2" charset="0"/>
                <a:cs typeface="Segoe Sans Text" pitchFamily="2" charset="0"/>
              </a:rPr>
              <a:t>Using agentic DevOps to speed development and improve developer experience.</a:t>
            </a:r>
            <a:endParaRPr lang="en-US" dirty="0"/>
          </a:p>
        </p:txBody>
      </p:sp>
      <p:sp>
        <p:nvSpPr>
          <p:cNvPr id="4" name="Slide Number Placeholder 5">
            <a:extLst>
              <a:ext uri="{FF2B5EF4-FFF2-40B4-BE49-F238E27FC236}">
                <a16:creationId xmlns:a16="http://schemas.microsoft.com/office/drawing/2014/main" id="{D0E87909-E1F7-446C-90E5-FF22EAD4DF6C}"/>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pic>
        <p:nvPicPr>
          <p:cNvPr id="3" name="Picture 2">
            <a:extLst>
              <a:ext uri="{FF2B5EF4-FFF2-40B4-BE49-F238E27FC236}">
                <a16:creationId xmlns:a16="http://schemas.microsoft.com/office/drawing/2014/main" id="{4AC340FE-1783-6284-BA94-A9FFE2F4A453}"/>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1602533"/>
            <a:ext cx="3735421" cy="4257065"/>
          </a:xfrm>
          <a:prstGeom prst="rect">
            <a:avLst/>
          </a:prstGeom>
        </p:spPr>
      </p:pic>
    </p:spTree>
    <p:extLst>
      <p:ext uri="{BB962C8B-B14F-4D97-AF65-F5344CB8AC3E}">
        <p14:creationId xmlns:p14="http://schemas.microsoft.com/office/powerpoint/2010/main" val="4230316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27794-D158-5A02-B4AD-448C000C1862}"/>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094F45F-5549-DAF5-04E9-5D2C7304C1FA}"/>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Case study: A personalized virtual assistant</a:t>
            </a:r>
          </a:p>
        </p:txBody>
      </p:sp>
      <p:sp>
        <p:nvSpPr>
          <p:cNvPr id="4" name="Slide Number Placeholder 5">
            <a:extLst>
              <a:ext uri="{FF2B5EF4-FFF2-40B4-BE49-F238E27FC236}">
                <a16:creationId xmlns:a16="http://schemas.microsoft.com/office/drawing/2014/main" id="{D50B2D3F-E221-E7E9-4F19-BA6DCD2731C0}"/>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5" name="TextBox 4">
            <a:extLst>
              <a:ext uri="{FF2B5EF4-FFF2-40B4-BE49-F238E27FC236}">
                <a16:creationId xmlns:a16="http://schemas.microsoft.com/office/drawing/2014/main" id="{15864403-A634-0C05-AFB3-330071A27BB0}"/>
              </a:ext>
            </a:extLst>
          </p:cNvPr>
          <p:cNvSpPr txBox="1"/>
          <p:nvPr/>
        </p:nvSpPr>
        <p:spPr>
          <a:xfrm>
            <a:off x="4137101" y="964578"/>
            <a:ext cx="7850459" cy="5386090"/>
          </a:xfrm>
          <a:prstGeom prst="rect">
            <a:avLst/>
          </a:prstGeom>
          <a:noFill/>
        </p:spPr>
        <p:txBody>
          <a:bodyPr wrap="square" lIns="0" tIns="0" rIns="0" bIns="0" rtlCol="0">
            <a:spAutoFit/>
          </a:bodyPr>
          <a:lstStyle/>
          <a:p>
            <a:pPr>
              <a:spcAft>
                <a:spcPts val="1200"/>
              </a:spcAft>
            </a:pPr>
            <a:r>
              <a:rPr lang="en-US" sz="2000" b="1" dirty="0" err="1">
                <a:latin typeface="Segoe Sans Text" pitchFamily="2" charset="0"/>
                <a:cs typeface="Segoe Sans Text" pitchFamily="2" charset="0"/>
              </a:rPr>
              <a:t>Zava</a:t>
            </a:r>
            <a:r>
              <a:rPr lang="en-US" sz="2000" b="1" dirty="0">
                <a:latin typeface="Segoe Sans Text" pitchFamily="2" charset="0"/>
                <a:cs typeface="Segoe Sans Text" pitchFamily="2" charset="0"/>
              </a:rPr>
              <a:t> wants to build an agentic AI virtual assistant to advise customers on interior design. The assistant should:</a:t>
            </a:r>
          </a:p>
          <a:p>
            <a:pPr marL="342900" indent="-342900">
              <a:spcAft>
                <a:spcPts val="1200"/>
              </a:spcAft>
              <a:buFont typeface="Arial" panose="020B0604020202020204" pitchFamily="34" charset="0"/>
              <a:buChar char="•"/>
            </a:pPr>
            <a:r>
              <a:rPr lang="en-US" sz="2000" dirty="0">
                <a:latin typeface="Segoe Sans Text" pitchFamily="2" charset="0"/>
                <a:cs typeface="Segoe Sans Text" pitchFamily="2" charset="0"/>
              </a:rPr>
              <a:t>Recommend products from </a:t>
            </a:r>
            <a:r>
              <a:rPr lang="en-US" sz="2000" dirty="0" err="1">
                <a:latin typeface="Segoe Sans Text" pitchFamily="2" charset="0"/>
                <a:cs typeface="Segoe Sans Text" pitchFamily="2" charset="0"/>
              </a:rPr>
              <a:t>Zava’s</a:t>
            </a:r>
            <a:r>
              <a:rPr lang="en-US" sz="2000" dirty="0">
                <a:latin typeface="Segoe Sans Text" pitchFamily="2" charset="0"/>
                <a:cs typeface="Segoe Sans Text" pitchFamily="2" charset="0"/>
              </a:rPr>
              <a:t> catalog aligned with design suggestions.</a:t>
            </a:r>
          </a:p>
          <a:p>
            <a:pPr marL="342900" indent="-342900">
              <a:spcAft>
                <a:spcPts val="1200"/>
              </a:spcAft>
              <a:buFont typeface="Arial" panose="020B0604020202020204" pitchFamily="34" charset="0"/>
              <a:buChar char="•"/>
            </a:pPr>
            <a:r>
              <a:rPr lang="en-US" sz="2000" dirty="0">
                <a:latin typeface="Segoe Sans Text" pitchFamily="2" charset="0"/>
                <a:cs typeface="Segoe Sans Text" pitchFamily="2" charset="0"/>
              </a:rPr>
              <a:t>Deliver real-time, context-sensitive guidance through a chat interface.</a:t>
            </a:r>
          </a:p>
          <a:p>
            <a:pPr marL="342900" indent="-342900">
              <a:spcAft>
                <a:spcPts val="1200"/>
              </a:spcAft>
              <a:buFont typeface="Arial" panose="020B0604020202020204" pitchFamily="34" charset="0"/>
              <a:buChar char="•"/>
            </a:pPr>
            <a:r>
              <a:rPr lang="en-US" sz="2000" dirty="0">
                <a:latin typeface="Segoe Sans Text" pitchFamily="2" charset="0"/>
                <a:cs typeface="Segoe Sans Text" pitchFamily="2" charset="0"/>
              </a:rPr>
              <a:t>Enhance customer engagement and satisfaction with tailored experiences.</a:t>
            </a:r>
          </a:p>
          <a:p>
            <a:pPr marL="342900" indent="-342900">
              <a:spcAft>
                <a:spcPts val="1200"/>
              </a:spcAft>
              <a:buFont typeface="Arial" panose="020B0604020202020204" pitchFamily="34" charset="0"/>
              <a:buChar char="•"/>
            </a:pPr>
            <a:r>
              <a:rPr lang="en-US" sz="2000" dirty="0">
                <a:latin typeface="Segoe Sans Text" pitchFamily="2" charset="0"/>
                <a:cs typeface="Segoe Sans Text" pitchFamily="2" charset="0"/>
              </a:rPr>
              <a:t>Drive product discovery and increase conversion rates.</a:t>
            </a:r>
          </a:p>
          <a:p>
            <a:pPr marL="342900" indent="-342900">
              <a:spcAft>
                <a:spcPts val="1200"/>
              </a:spcAft>
              <a:buFont typeface="Arial" panose="020B0604020202020204" pitchFamily="34" charset="0"/>
              <a:buChar char="•"/>
            </a:pPr>
            <a:r>
              <a:rPr lang="en-US" sz="2000" dirty="0">
                <a:latin typeface="Segoe Sans Text" pitchFamily="2" charset="0"/>
                <a:cs typeface="Segoe Sans Text" pitchFamily="2" charset="0"/>
              </a:rPr>
              <a:t>Reduce operational costs by automating advisory services.</a:t>
            </a:r>
          </a:p>
          <a:p>
            <a:pPr marL="342900" indent="-342900">
              <a:spcAft>
                <a:spcPts val="1200"/>
              </a:spcAft>
              <a:buFont typeface="Arial" panose="020B0604020202020204" pitchFamily="34" charset="0"/>
              <a:buChar char="•"/>
            </a:pPr>
            <a:r>
              <a:rPr lang="en-US" sz="2000" dirty="0">
                <a:latin typeface="Segoe Sans Text" pitchFamily="2" charset="0"/>
                <a:cs typeface="Segoe Sans Text" pitchFamily="2" charset="0"/>
              </a:rPr>
              <a:t>Unlock new revenue opportunities through intelligent recommendations.</a:t>
            </a:r>
          </a:p>
          <a:p>
            <a:pPr marL="342900" indent="-342900">
              <a:spcAft>
                <a:spcPts val="1200"/>
              </a:spcAft>
              <a:buFont typeface="Arial" panose="020B0604020202020204" pitchFamily="34" charset="0"/>
              <a:buChar char="•"/>
            </a:pPr>
            <a:r>
              <a:rPr lang="en-US" sz="2000" dirty="0">
                <a:latin typeface="Segoe Sans Text" pitchFamily="2" charset="0"/>
                <a:cs typeface="Segoe Sans Text" pitchFamily="2" charset="0"/>
              </a:rPr>
              <a:t>Strengthen </a:t>
            </a:r>
            <a:r>
              <a:rPr lang="en-US" sz="2000" dirty="0" err="1">
                <a:latin typeface="Segoe Sans Text" pitchFamily="2" charset="0"/>
                <a:cs typeface="Segoe Sans Text" pitchFamily="2" charset="0"/>
              </a:rPr>
              <a:t>Zava’s</a:t>
            </a:r>
            <a:r>
              <a:rPr lang="en-US" sz="2000" dirty="0">
                <a:latin typeface="Segoe Sans Text" pitchFamily="2" charset="0"/>
                <a:cs typeface="Segoe Sans Text" pitchFamily="2" charset="0"/>
              </a:rPr>
              <a:t> market position with innovative, customer-facing services.</a:t>
            </a:r>
          </a:p>
        </p:txBody>
      </p:sp>
      <p:pic>
        <p:nvPicPr>
          <p:cNvPr id="2" name="Picture 1">
            <a:extLst>
              <a:ext uri="{FF2B5EF4-FFF2-40B4-BE49-F238E27FC236}">
                <a16:creationId xmlns:a16="http://schemas.microsoft.com/office/drawing/2014/main" id="{DA77053E-E24B-0D8F-DE1E-0BA7BD297739}"/>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964578"/>
            <a:ext cx="3832792" cy="5368445"/>
          </a:xfrm>
          <a:prstGeom prst="rect">
            <a:avLst/>
          </a:prstGeom>
        </p:spPr>
      </p:pic>
    </p:spTree>
    <p:extLst>
      <p:ext uri="{BB962C8B-B14F-4D97-AF65-F5344CB8AC3E}">
        <p14:creationId xmlns:p14="http://schemas.microsoft.com/office/powerpoint/2010/main" val="29150472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EDA1C-F808-28EF-0A6B-ACCF0A67CCD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941EC65D-E0ED-326D-3C88-3A35BBF00E58}"/>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Case study: Customer requirements</a:t>
            </a:r>
          </a:p>
        </p:txBody>
      </p:sp>
      <p:sp>
        <p:nvSpPr>
          <p:cNvPr id="2" name="Text Placeholder 1">
            <a:extLst>
              <a:ext uri="{FF2B5EF4-FFF2-40B4-BE49-F238E27FC236}">
                <a16:creationId xmlns:a16="http://schemas.microsoft.com/office/drawing/2014/main" id="{13AE68F6-9103-1011-96DB-5E24DB90FF85}"/>
              </a:ext>
            </a:extLst>
          </p:cNvPr>
          <p:cNvSpPr>
            <a:spLocks noGrp="1"/>
          </p:cNvSpPr>
          <p:nvPr>
            <p:ph type="body" sz="quarter" idx="19"/>
          </p:nvPr>
        </p:nvSpPr>
        <p:spPr>
          <a:xfrm>
            <a:off x="573055" y="1592600"/>
            <a:ext cx="6853657" cy="3672800"/>
          </a:xfrm>
        </p:spPr>
        <p:txBody>
          <a:bodyPr/>
          <a:lstStyle/>
          <a:p>
            <a:pPr>
              <a:spcAft>
                <a:spcPts val="1200"/>
              </a:spcAft>
            </a:pPr>
            <a:r>
              <a:rPr lang="en-US" dirty="0">
                <a:latin typeface="Segoe Sans Text" pitchFamily="2" charset="0"/>
                <a:cs typeface="Segoe Sans Text" pitchFamily="2" charset="0"/>
              </a:rPr>
              <a:t>At a high level, </a:t>
            </a:r>
            <a:r>
              <a:rPr lang="en-US" dirty="0" err="1">
                <a:latin typeface="Segoe Sans Text" pitchFamily="2" charset="0"/>
                <a:cs typeface="Segoe Sans Text" pitchFamily="2" charset="0"/>
              </a:rPr>
              <a:t>Zava</a:t>
            </a:r>
            <a:r>
              <a:rPr lang="en-US" dirty="0">
                <a:latin typeface="Segoe Sans Text" pitchFamily="2" charset="0"/>
                <a:cs typeface="Segoe Sans Text" pitchFamily="2" charset="0"/>
              </a:rPr>
              <a:t> has expressed these requirements:</a:t>
            </a:r>
          </a:p>
          <a:p>
            <a:pPr marL="514350" lvl="1" indent="-285750">
              <a:spcBef>
                <a:spcPts val="0"/>
              </a:spcBef>
              <a:spcAft>
                <a:spcPts val="1200"/>
              </a:spcAft>
              <a:buFont typeface="Arial" panose="020B0604020202020204" pitchFamily="34" charset="0"/>
              <a:buChar char="•"/>
            </a:pPr>
            <a:r>
              <a:rPr lang="en-US" sz="2000" dirty="0">
                <a:latin typeface="Segoe Sans Text" pitchFamily="2" charset="0"/>
                <a:cs typeface="Segoe Sans Text" pitchFamily="2" charset="0"/>
              </a:rPr>
              <a:t>The design advice agent must run on the </a:t>
            </a:r>
            <a:r>
              <a:rPr lang="en-US" sz="2000" dirty="0" err="1">
                <a:latin typeface="Segoe Sans Text" pitchFamily="2" charset="0"/>
                <a:cs typeface="Segoe Sans Text" pitchFamily="2" charset="0"/>
              </a:rPr>
              <a:t>Zava</a:t>
            </a:r>
            <a:r>
              <a:rPr lang="en-US" sz="2000" dirty="0">
                <a:latin typeface="Segoe Sans Text" pitchFamily="2" charset="0"/>
                <a:cs typeface="Segoe Sans Text" pitchFamily="2" charset="0"/>
              </a:rPr>
              <a:t> website, accessible via desktop, tablet, and mobile—no installs required.</a:t>
            </a:r>
          </a:p>
          <a:p>
            <a:pPr marL="514350" lvl="1" indent="-285750">
              <a:spcBef>
                <a:spcPts val="0"/>
              </a:spcBef>
              <a:spcAft>
                <a:spcPts val="1200"/>
              </a:spcAft>
              <a:buFont typeface="Arial" panose="020B0604020202020204" pitchFamily="34" charset="0"/>
              <a:buChar char="•"/>
            </a:pPr>
            <a:r>
              <a:rPr lang="en-US" sz="2000" dirty="0">
                <a:latin typeface="Segoe Sans Text" pitchFamily="2" charset="0"/>
                <a:cs typeface="Segoe Sans Text" pitchFamily="2" charset="0"/>
              </a:rPr>
              <a:t>The agent may reference general design info but must only promote </a:t>
            </a:r>
            <a:r>
              <a:rPr lang="en-US" sz="2000" dirty="0" err="1">
                <a:latin typeface="Segoe Sans Text" pitchFamily="2" charset="0"/>
                <a:cs typeface="Segoe Sans Text" pitchFamily="2" charset="0"/>
              </a:rPr>
              <a:t>Zava</a:t>
            </a:r>
            <a:r>
              <a:rPr lang="en-US" sz="2000" dirty="0">
                <a:latin typeface="Segoe Sans Text" pitchFamily="2" charset="0"/>
                <a:cs typeface="Segoe Sans Text" pitchFamily="2" charset="0"/>
              </a:rPr>
              <a:t> products.</a:t>
            </a:r>
          </a:p>
          <a:p>
            <a:pPr marL="514350" lvl="1" indent="-285750">
              <a:spcBef>
                <a:spcPts val="0"/>
              </a:spcBef>
              <a:spcAft>
                <a:spcPts val="1200"/>
              </a:spcAft>
              <a:buFont typeface="Arial" panose="020B0604020202020204" pitchFamily="34" charset="0"/>
              <a:buChar char="•"/>
            </a:pPr>
            <a:r>
              <a:rPr lang="en-US" sz="2000" dirty="0">
                <a:latin typeface="Segoe Sans Text" pitchFamily="2" charset="0"/>
                <a:cs typeface="Segoe Sans Text" pitchFamily="2" charset="0"/>
              </a:rPr>
              <a:t>All AI agents must prevent disclosure of sensitive data.</a:t>
            </a:r>
          </a:p>
          <a:p>
            <a:pPr marL="514350" lvl="1" indent="-285750">
              <a:spcBef>
                <a:spcPts val="0"/>
              </a:spcBef>
              <a:spcAft>
                <a:spcPts val="1200"/>
              </a:spcAft>
              <a:buFont typeface="Arial" panose="020B0604020202020204" pitchFamily="34" charset="0"/>
              <a:buChar char="•"/>
            </a:pPr>
            <a:r>
              <a:rPr lang="en-US" sz="2000" dirty="0">
                <a:latin typeface="Segoe Sans Text" pitchFamily="2" charset="0"/>
                <a:cs typeface="Segoe Sans Text" pitchFamily="2" charset="0"/>
              </a:rPr>
              <a:t>AI agents will analyze internal sales data without exposing specific figures.</a:t>
            </a:r>
          </a:p>
          <a:p>
            <a:pPr marL="514350" lvl="1" indent="-285750">
              <a:spcBef>
                <a:spcPts val="0"/>
              </a:spcBef>
              <a:spcAft>
                <a:spcPts val="1200"/>
              </a:spcAft>
              <a:buFont typeface="Arial" panose="020B0604020202020204" pitchFamily="34" charset="0"/>
              <a:buChar char="•"/>
            </a:pPr>
            <a:r>
              <a:rPr lang="en-US" sz="2000" dirty="0">
                <a:latin typeface="Segoe Sans Text" pitchFamily="2" charset="0"/>
                <a:cs typeface="Segoe Sans Text" pitchFamily="2" charset="0"/>
              </a:rPr>
              <a:t>Developers use C#, JavaScript, and Python; solutions must use one or more of these.</a:t>
            </a:r>
          </a:p>
          <a:p>
            <a:endParaRPr lang="en-US" dirty="0"/>
          </a:p>
          <a:p>
            <a:endParaRPr lang="en-US" dirty="0"/>
          </a:p>
        </p:txBody>
      </p:sp>
      <p:sp>
        <p:nvSpPr>
          <p:cNvPr id="4" name="Slide Number Placeholder 5">
            <a:extLst>
              <a:ext uri="{FF2B5EF4-FFF2-40B4-BE49-F238E27FC236}">
                <a16:creationId xmlns:a16="http://schemas.microsoft.com/office/drawing/2014/main" id="{8814F6FA-98AD-FE1D-0783-80416126F87E}"/>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pic>
        <p:nvPicPr>
          <p:cNvPr id="3" name="Picture 2">
            <a:extLst>
              <a:ext uri="{FF2B5EF4-FFF2-40B4-BE49-F238E27FC236}">
                <a16:creationId xmlns:a16="http://schemas.microsoft.com/office/drawing/2014/main" id="{944AA311-B4EF-F505-8DC6-6221285AD9DD}"/>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7885889" y="572741"/>
            <a:ext cx="4306111" cy="5749636"/>
          </a:xfrm>
          <a:prstGeom prst="rect">
            <a:avLst/>
          </a:prstGeom>
        </p:spPr>
      </p:pic>
    </p:spTree>
    <p:extLst>
      <p:ext uri="{BB962C8B-B14F-4D97-AF65-F5344CB8AC3E}">
        <p14:creationId xmlns:p14="http://schemas.microsoft.com/office/powerpoint/2010/main" val="845450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73F4A-BA70-3E03-50A4-75D555812F54}"/>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9BA67E6-4922-ABCE-C7AF-3B59D67F572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Case study: Customer objections</a:t>
            </a:r>
          </a:p>
        </p:txBody>
      </p:sp>
      <p:sp>
        <p:nvSpPr>
          <p:cNvPr id="2" name="Text Placeholder 1">
            <a:extLst>
              <a:ext uri="{FF2B5EF4-FFF2-40B4-BE49-F238E27FC236}">
                <a16:creationId xmlns:a16="http://schemas.microsoft.com/office/drawing/2014/main" id="{C458CF9A-DB75-BE1D-83AE-855C42A4659B}"/>
              </a:ext>
              <a:ext uri="{C183D7F6-B498-43B3-948B-1728B52AA6E4}">
                <adec:decorative xmlns:adec="http://schemas.microsoft.com/office/drawing/2017/decorative" val="0"/>
              </a:ext>
            </a:extLst>
          </p:cNvPr>
          <p:cNvSpPr>
            <a:spLocks noGrp="1"/>
          </p:cNvSpPr>
          <p:nvPr>
            <p:ph type="body" sz="quarter" idx="19"/>
          </p:nvPr>
        </p:nvSpPr>
        <p:spPr>
          <a:xfrm>
            <a:off x="493713" y="1445805"/>
            <a:ext cx="6740842" cy="5765681"/>
          </a:xfrm>
        </p:spPr>
        <p:txBody>
          <a:bodyPr/>
          <a:lstStyle/>
          <a:p>
            <a:pPr>
              <a:spcBef>
                <a:spcPts val="0"/>
              </a:spcBef>
              <a:spcAft>
                <a:spcPts val="1200"/>
              </a:spcAft>
            </a:pPr>
            <a:r>
              <a:rPr lang="en-US" dirty="0" err="1">
                <a:latin typeface="Segoe Sans Text" pitchFamily="2" charset="0"/>
                <a:cs typeface="Segoe Sans Text" pitchFamily="2" charset="0"/>
              </a:rPr>
              <a:t>Zava</a:t>
            </a:r>
            <a:r>
              <a:rPr lang="en-US" dirty="0">
                <a:latin typeface="Segoe Sans Text" pitchFamily="2" charset="0"/>
                <a:cs typeface="Segoe Sans Text" pitchFamily="2" charset="0"/>
              </a:rPr>
              <a:t> doesn’t have in-house AI engineering expertise. You may encounter some or all the following objections:</a:t>
            </a:r>
          </a:p>
          <a:p>
            <a:pPr marL="571500" lvl="1" indent="-342900">
              <a:spcBef>
                <a:spcPts val="0"/>
              </a:spcBef>
              <a:spcAft>
                <a:spcPts val="1200"/>
              </a:spcAft>
              <a:buFont typeface="Arial" panose="020B0604020202020204" pitchFamily="34" charset="0"/>
              <a:buChar char="•"/>
            </a:pPr>
            <a:r>
              <a:rPr lang="en-US" sz="2000" dirty="0">
                <a:latin typeface="Segoe Sans Text" pitchFamily="2" charset="0"/>
                <a:cs typeface="Segoe Sans Text" pitchFamily="2" charset="0"/>
              </a:rPr>
              <a:t>We don't have in-house AI engineering expertise.</a:t>
            </a:r>
          </a:p>
          <a:p>
            <a:pPr marL="571500" lvl="1" indent="-342900">
              <a:spcBef>
                <a:spcPts val="0"/>
              </a:spcBef>
              <a:spcAft>
                <a:spcPts val="1200"/>
              </a:spcAft>
              <a:buFont typeface="Arial" panose="020B0604020202020204" pitchFamily="34" charset="0"/>
              <a:buChar char="•"/>
            </a:pPr>
            <a:r>
              <a:rPr lang="en-US" sz="2000" dirty="0">
                <a:latin typeface="Segoe Sans Text" pitchFamily="2" charset="0"/>
                <a:cs typeface="Segoe Sans Text" pitchFamily="2" charset="0"/>
              </a:rPr>
              <a:t>What about flexibility? We're concerned about model lock-in and future-proofing.</a:t>
            </a:r>
          </a:p>
          <a:p>
            <a:pPr marL="571500" lvl="1" indent="-342900">
              <a:spcBef>
                <a:spcPts val="0"/>
              </a:spcBef>
              <a:spcAft>
                <a:spcPts val="1200"/>
              </a:spcAft>
              <a:buFont typeface="Arial" panose="020B0604020202020204" pitchFamily="34" charset="0"/>
              <a:buChar char="•"/>
            </a:pPr>
            <a:r>
              <a:rPr lang="en-US" sz="2000" dirty="0">
                <a:latin typeface="Segoe Sans Text" pitchFamily="2" charset="0"/>
                <a:cs typeface="Segoe Sans Text" pitchFamily="2" charset="0"/>
              </a:rPr>
              <a:t>How can we guard against inappropriate model behavior or unsafe outputs?</a:t>
            </a:r>
          </a:p>
          <a:p>
            <a:pPr marL="571500" lvl="1" indent="-342900">
              <a:spcBef>
                <a:spcPts val="0"/>
              </a:spcBef>
              <a:spcAft>
                <a:spcPts val="1200"/>
              </a:spcAft>
              <a:buFont typeface="Arial" panose="020B0604020202020204" pitchFamily="34" charset="0"/>
              <a:buChar char="•"/>
            </a:pPr>
            <a:r>
              <a:rPr lang="en-US" sz="2000" dirty="0">
                <a:latin typeface="Segoe Sans Text" pitchFamily="2" charset="0"/>
                <a:cs typeface="Segoe Sans Text" pitchFamily="2" charset="0"/>
              </a:rPr>
              <a:t>How do we avoid possibly catastrophic actions by agents, for example, data deletion?</a:t>
            </a:r>
          </a:p>
          <a:p>
            <a:pPr marL="571500" lvl="1" indent="-342900">
              <a:spcBef>
                <a:spcPts val="0"/>
              </a:spcBef>
              <a:spcAft>
                <a:spcPts val="1200"/>
              </a:spcAft>
              <a:buFont typeface="Arial" panose="020B0604020202020204" pitchFamily="34" charset="0"/>
              <a:buChar char="•"/>
            </a:pPr>
            <a:r>
              <a:rPr lang="en-US" sz="2000" dirty="0">
                <a:latin typeface="Segoe Sans Text" pitchFamily="2" charset="0"/>
                <a:cs typeface="Segoe Sans Text" pitchFamily="2" charset="0"/>
              </a:rPr>
              <a:t>We have heard that code generation tools don’t always increase productivity.</a:t>
            </a:r>
          </a:p>
          <a:p>
            <a:pPr marL="571500" lvl="1" indent="-342900">
              <a:spcBef>
                <a:spcPts val="0"/>
              </a:spcBef>
              <a:spcAft>
                <a:spcPts val="1200"/>
              </a:spcAft>
              <a:buFont typeface="Arial" panose="020B0604020202020204" pitchFamily="34" charset="0"/>
              <a:buChar char="•"/>
            </a:pPr>
            <a:r>
              <a:rPr lang="en-US" sz="2000" dirty="0">
                <a:latin typeface="Segoe Sans Text" pitchFamily="2" charset="0"/>
                <a:cs typeface="Segoe Sans Text" pitchFamily="2" charset="0"/>
              </a:rPr>
              <a:t>The results of code generation don’t follow proven practices and require a more senior engineer to improve the output.</a:t>
            </a:r>
          </a:p>
          <a:p>
            <a:endParaRPr lang="en-US" dirty="0"/>
          </a:p>
          <a:p>
            <a:endParaRPr lang="en-US" dirty="0"/>
          </a:p>
        </p:txBody>
      </p:sp>
      <p:sp>
        <p:nvSpPr>
          <p:cNvPr id="4" name="Slide Number Placeholder 5">
            <a:extLst>
              <a:ext uri="{FF2B5EF4-FFF2-40B4-BE49-F238E27FC236}">
                <a16:creationId xmlns:a16="http://schemas.microsoft.com/office/drawing/2014/main" id="{3CB67500-7FB1-D92E-730C-A5A6E5C0F355}"/>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pic>
        <p:nvPicPr>
          <p:cNvPr id="3" name="Picture 2">
            <a:extLst>
              <a:ext uri="{FF2B5EF4-FFF2-40B4-BE49-F238E27FC236}">
                <a16:creationId xmlns:a16="http://schemas.microsoft.com/office/drawing/2014/main" id="{F15982F7-37CA-C5D8-5B43-BB9F1076B062}"/>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7304340" y="1445805"/>
            <a:ext cx="4887660" cy="4874535"/>
          </a:xfrm>
          <a:prstGeom prst="rect">
            <a:avLst/>
          </a:prstGeom>
        </p:spPr>
      </p:pic>
    </p:spTree>
    <p:extLst>
      <p:ext uri="{BB962C8B-B14F-4D97-AF65-F5344CB8AC3E}">
        <p14:creationId xmlns:p14="http://schemas.microsoft.com/office/powerpoint/2010/main" val="463950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22B0F-08FE-D751-B716-E5C10EEF820E}"/>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8A5EA793-C7B3-4D73-6BA3-276CDBF6F891}"/>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Opening the student guide</a:t>
            </a:r>
          </a:p>
        </p:txBody>
      </p:sp>
      <p:sp>
        <p:nvSpPr>
          <p:cNvPr id="4" name="Slide Number Placeholder 5">
            <a:extLst>
              <a:ext uri="{FF2B5EF4-FFF2-40B4-BE49-F238E27FC236}">
                <a16:creationId xmlns:a16="http://schemas.microsoft.com/office/drawing/2014/main" id="{0F879CC2-0ECA-37E2-99A6-BF35302A1FE3}"/>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35" name="Rounded Rectangle 12">
            <a:extLst>
              <a:ext uri="{FF2B5EF4-FFF2-40B4-BE49-F238E27FC236}">
                <a16:creationId xmlns:a16="http://schemas.microsoft.com/office/drawing/2014/main" id="{B9BB5F67-D777-F4C1-E20F-A59CFA23FD54}"/>
              </a:ext>
            </a:extLst>
          </p:cNvPr>
          <p:cNvSpPr/>
          <p:nvPr/>
        </p:nvSpPr>
        <p:spPr>
          <a:xfrm>
            <a:off x="1895365" y="1483523"/>
            <a:ext cx="1965147" cy="1289949"/>
          </a:xfrm>
          <a:prstGeom prst="roundRect">
            <a:avLst>
              <a:gd name="adj" fmla="val 7541"/>
            </a:avLst>
          </a:prstGeom>
          <a:solidFill>
            <a:schemeClr val="bg1">
              <a:alpha val="25393"/>
            </a:schemeClr>
          </a:solidFill>
          <a:ln w="3175">
            <a:solidFill>
              <a:srgbClr val="0078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5"/>
                </a:solidFill>
                <a:effectLst/>
                <a:uLnTx/>
                <a:uFillTx/>
                <a:latin typeface="Aptos" panose="02110004020202020204"/>
                <a:ea typeface="+mn-ea"/>
                <a:cs typeface="+mn-cs"/>
              </a:rPr>
              <a:t>Open the guide </a:t>
            </a:r>
            <a:r>
              <a:rPr kumimoji="0" lang="en-US" sz="1800" b="0" i="0" u="none" strike="noStrike" kern="1200" cap="none" spc="0" normalizeH="0" baseline="0" noProof="0">
                <a:ln>
                  <a:noFill/>
                </a:ln>
                <a:solidFill>
                  <a:srgbClr val="0078D5"/>
                </a:solidFill>
                <a:effectLst/>
                <a:uLnTx/>
                <a:uFillTx/>
                <a:latin typeface="Aptos" panose="02110004020202020204"/>
                <a:ea typeface="+mn-ea"/>
                <a:cs typeface="+mn-cs"/>
              </a:rPr>
              <a:t>into the Teams window.</a:t>
            </a:r>
          </a:p>
        </p:txBody>
      </p:sp>
      <p:sp>
        <p:nvSpPr>
          <p:cNvPr id="36" name="Rounded Rectangle 16">
            <a:extLst>
              <a:ext uri="{FF2B5EF4-FFF2-40B4-BE49-F238E27FC236}">
                <a16:creationId xmlns:a16="http://schemas.microsoft.com/office/drawing/2014/main" id="{EB737F75-6EAD-9372-A2CE-759FDED6207C}"/>
              </a:ext>
            </a:extLst>
          </p:cNvPr>
          <p:cNvSpPr/>
          <p:nvPr/>
        </p:nvSpPr>
        <p:spPr>
          <a:xfrm>
            <a:off x="1895365" y="2895023"/>
            <a:ext cx="1965147" cy="1301903"/>
          </a:xfrm>
          <a:prstGeom prst="roundRect">
            <a:avLst>
              <a:gd name="adj" fmla="val 7541"/>
            </a:avLst>
          </a:prstGeom>
          <a:solidFill>
            <a:schemeClr val="bg1">
              <a:alpha val="25393"/>
            </a:schemeClr>
          </a:solidFill>
          <a:ln w="3175">
            <a:solidFill>
              <a:srgbClr val="0078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5"/>
                </a:solidFill>
                <a:effectLst/>
                <a:uLnTx/>
                <a:uFillTx/>
                <a:latin typeface="Aptos" panose="02110004020202020204"/>
                <a:ea typeface="+mn-ea"/>
                <a:cs typeface="+mn-cs"/>
              </a:rPr>
              <a:t>Open the guide in </a:t>
            </a:r>
            <a:r>
              <a:rPr kumimoji="0" lang="en-US" sz="1800" b="1" i="0" u="none" strike="noStrike" kern="1200" cap="none" spc="0" normalizeH="0" baseline="0" noProof="0">
                <a:ln>
                  <a:noFill/>
                </a:ln>
                <a:solidFill>
                  <a:srgbClr val="0078D5"/>
                </a:solidFill>
                <a:effectLst/>
                <a:uLnTx/>
                <a:uFillTx/>
                <a:latin typeface="Aptos" panose="02110004020202020204"/>
                <a:ea typeface="+mn-ea"/>
                <a:cs typeface="+mn-cs"/>
              </a:rPr>
              <a:t>another tab </a:t>
            </a:r>
            <a:r>
              <a:rPr kumimoji="0" lang="en-US" sz="1800" b="0" i="0" u="none" strike="noStrike" kern="1200" cap="none" spc="0" normalizeH="0" baseline="0" noProof="0">
                <a:ln>
                  <a:noFill/>
                </a:ln>
                <a:solidFill>
                  <a:srgbClr val="0078D5"/>
                </a:solidFill>
                <a:effectLst/>
                <a:uLnTx/>
                <a:uFillTx/>
                <a:latin typeface="Aptos" panose="02110004020202020204"/>
                <a:ea typeface="+mn-ea"/>
                <a:cs typeface="+mn-cs"/>
              </a:rPr>
              <a:t>or in </a:t>
            </a:r>
            <a:r>
              <a:rPr kumimoji="0" lang="en-US" sz="1800" b="1" i="0" u="none" strike="noStrike" kern="1200" cap="none" spc="0" normalizeH="0" baseline="0" noProof="0">
                <a:ln>
                  <a:noFill/>
                </a:ln>
                <a:solidFill>
                  <a:srgbClr val="0078D5"/>
                </a:solidFill>
                <a:effectLst/>
                <a:uLnTx/>
                <a:uFillTx/>
                <a:latin typeface="Aptos" panose="02110004020202020204"/>
                <a:ea typeface="+mn-ea"/>
                <a:cs typeface="+mn-cs"/>
              </a:rPr>
              <a:t>browser</a:t>
            </a:r>
            <a:r>
              <a:rPr kumimoji="0" lang="en-US" sz="1800" b="0" i="0" u="none" strike="noStrike" kern="1200" cap="none" spc="0" normalizeH="0" baseline="0" noProof="0">
                <a:ln>
                  <a:noFill/>
                </a:ln>
                <a:solidFill>
                  <a:srgbClr val="0078D5"/>
                </a:solidFill>
                <a:effectLst/>
                <a:uLnTx/>
                <a:uFillTx/>
                <a:latin typeface="Aptos" panose="02110004020202020204"/>
                <a:ea typeface="+mn-ea"/>
                <a:cs typeface="+mn-cs"/>
              </a:rPr>
              <a:t>.</a:t>
            </a:r>
          </a:p>
        </p:txBody>
      </p:sp>
      <p:pic>
        <p:nvPicPr>
          <p:cNvPr id="6" name="Picture 5" descr="Picture displaying how to open the Student Guide from teams.">
            <a:extLst>
              <a:ext uri="{FF2B5EF4-FFF2-40B4-BE49-F238E27FC236}">
                <a16:creationId xmlns:a16="http://schemas.microsoft.com/office/drawing/2014/main" id="{6D955F73-3BA1-C2B4-7DD7-FCC19CA59287}"/>
              </a:ext>
              <a:ext uri="{C183D7F6-B498-43B3-948B-1728B52AA6E4}">
                <adec:decorative xmlns:adec="http://schemas.microsoft.com/office/drawing/2017/decorative" val="0"/>
              </a:ext>
            </a:extLst>
          </p:cNvPr>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l="387"/>
          <a:stretch/>
        </p:blipFill>
        <p:spPr>
          <a:xfrm>
            <a:off x="4086726" y="1483523"/>
            <a:ext cx="8007554" cy="4530940"/>
          </a:xfrm>
          <a:prstGeom prst="rect">
            <a:avLst/>
          </a:prstGeom>
          <a:effectLst/>
        </p:spPr>
      </p:pic>
      <p:cxnSp>
        <p:nvCxnSpPr>
          <p:cNvPr id="13" name="Straight Connector 12">
            <a:extLst>
              <a:ext uri="{FF2B5EF4-FFF2-40B4-BE49-F238E27FC236}">
                <a16:creationId xmlns:a16="http://schemas.microsoft.com/office/drawing/2014/main" id="{3DA424E3-96AE-3861-3919-0BEEDF59DB1C}"/>
              </a:ext>
              <a:ext uri="{C183D7F6-B498-43B3-948B-1728B52AA6E4}">
                <adec:decorative xmlns:adec="http://schemas.microsoft.com/office/drawing/2017/decorative" val="1"/>
              </a:ext>
            </a:extLst>
          </p:cNvPr>
          <p:cNvCxnSpPr>
            <a:cxnSpLocks/>
          </p:cNvCxnSpPr>
          <p:nvPr/>
        </p:nvCxnSpPr>
        <p:spPr>
          <a:xfrm>
            <a:off x="5749527" y="2451675"/>
            <a:ext cx="0" cy="822824"/>
          </a:xfrm>
          <a:prstGeom prst="line">
            <a:avLst/>
          </a:prstGeom>
          <a:noFill/>
          <a:ln w="19050" cap="flat" cmpd="sng" algn="ctr">
            <a:solidFill>
              <a:srgbClr val="0078D4"/>
            </a:solidFill>
            <a:prstDash val="solid"/>
            <a:headEnd type="none" w="lg" len="med"/>
            <a:tailEnd type="none" w="lg" len="med"/>
          </a:ln>
          <a:effectLst/>
        </p:spPr>
      </p:cxnSp>
      <p:sp>
        <p:nvSpPr>
          <p:cNvPr id="14" name="Rectangle 13">
            <a:extLst>
              <a:ext uri="{FF2B5EF4-FFF2-40B4-BE49-F238E27FC236}">
                <a16:creationId xmlns:a16="http://schemas.microsoft.com/office/drawing/2014/main" id="{CEDD3064-E095-F698-DB24-6821DB9A4C2C}"/>
              </a:ext>
              <a:ext uri="{C183D7F6-B498-43B3-948B-1728B52AA6E4}">
                <adec:decorative xmlns:adec="http://schemas.microsoft.com/office/drawing/2017/decorative" val="1"/>
              </a:ext>
            </a:extLst>
          </p:cNvPr>
          <p:cNvSpPr/>
          <p:nvPr/>
        </p:nvSpPr>
        <p:spPr bwMode="auto">
          <a:xfrm>
            <a:off x="6371636" y="2178992"/>
            <a:ext cx="5713791" cy="38169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
              <a:ea typeface="Segoe UI" pitchFamily="34" charset="0"/>
              <a:cs typeface="Segoe UI" pitchFamily="34" charset="0"/>
            </a:endParaRPr>
          </a:p>
        </p:txBody>
      </p:sp>
      <p:pic>
        <p:nvPicPr>
          <p:cNvPr id="18" name="Picture 17" descr="Picture displaying screenshot of the course.">
            <a:extLst>
              <a:ext uri="{FF2B5EF4-FFF2-40B4-BE49-F238E27FC236}">
                <a16:creationId xmlns:a16="http://schemas.microsoft.com/office/drawing/2014/main" id="{84A6939A-3A2D-3AF6-0E32-6F62F5DDBCA7}"/>
              </a:ext>
              <a:ext uri="{C183D7F6-B498-43B3-948B-1728B52AA6E4}">
                <adec:decorative xmlns:adec="http://schemas.microsoft.com/office/drawing/2017/decorative" val="0"/>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6370328" y="2164108"/>
            <a:ext cx="5821672" cy="3870675"/>
          </a:xfrm>
          <a:prstGeom prst="rect">
            <a:avLst/>
          </a:prstGeom>
        </p:spPr>
      </p:pic>
      <p:pic>
        <p:nvPicPr>
          <p:cNvPr id="19" name="Picture 18" descr="Picture displaying how to open the Student Guide in a new tab.">
            <a:extLst>
              <a:ext uri="{FF2B5EF4-FFF2-40B4-BE49-F238E27FC236}">
                <a16:creationId xmlns:a16="http://schemas.microsoft.com/office/drawing/2014/main" id="{5493C241-8809-92FF-5286-A2E9026BF500}"/>
              </a:ext>
              <a:ext uri="{C183D7F6-B498-43B3-948B-1728B52AA6E4}">
                <adec:decorative xmlns:adec="http://schemas.microsoft.com/office/drawing/2017/decorative" val="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289244" y="1811383"/>
            <a:ext cx="1851102" cy="3003731"/>
          </a:xfrm>
          <a:prstGeom prst="rect">
            <a:avLst/>
          </a:prstGeom>
          <a:ln>
            <a:solidFill>
              <a:srgbClr val="000000"/>
            </a:solidFill>
          </a:ln>
          <a:effectLst>
            <a:outerShdw blurRad="63500" sx="102000" sy="102000" algn="ctr" rotWithShape="0">
              <a:prstClr val="black">
                <a:alpha val="40000"/>
              </a:prstClr>
            </a:outerShdw>
          </a:effectLst>
        </p:spPr>
      </p:pic>
      <p:cxnSp>
        <p:nvCxnSpPr>
          <p:cNvPr id="16" name="Straight Arrow Connector 15">
            <a:extLst>
              <a:ext uri="{FF2B5EF4-FFF2-40B4-BE49-F238E27FC236}">
                <a16:creationId xmlns:a16="http://schemas.microsoft.com/office/drawing/2014/main" id="{3FC8B2C7-2849-390A-53C4-8F513645016A}"/>
              </a:ext>
              <a:ext uri="{C183D7F6-B498-43B3-948B-1728B52AA6E4}">
                <adec:decorative xmlns:adec="http://schemas.microsoft.com/office/drawing/2017/decorative" val="1"/>
              </a:ext>
            </a:extLst>
          </p:cNvPr>
          <p:cNvCxnSpPr>
            <a:cxnSpLocks/>
          </p:cNvCxnSpPr>
          <p:nvPr/>
        </p:nvCxnSpPr>
        <p:spPr>
          <a:xfrm>
            <a:off x="5749527" y="2440783"/>
            <a:ext cx="2685306" cy="10892"/>
          </a:xfrm>
          <a:prstGeom prst="straightConnector1">
            <a:avLst/>
          </a:prstGeom>
          <a:ln cap="rnd">
            <a:solidFill>
              <a:srgbClr val="0078D4"/>
            </a:solidFill>
            <a:prstDash val="solid"/>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5D6FF86-1B82-C0C1-69EE-A58C5C3500E4}"/>
              </a:ext>
              <a:ext uri="{C183D7F6-B498-43B3-948B-1728B52AA6E4}">
                <adec:decorative xmlns:adec="http://schemas.microsoft.com/office/drawing/2017/decorative" val="1"/>
              </a:ext>
            </a:extLst>
          </p:cNvPr>
          <p:cNvCxnSpPr>
            <a:cxnSpLocks/>
          </p:cNvCxnSpPr>
          <p:nvPr/>
        </p:nvCxnSpPr>
        <p:spPr>
          <a:xfrm>
            <a:off x="3860512" y="1988289"/>
            <a:ext cx="4499890" cy="0"/>
          </a:xfrm>
          <a:prstGeom prst="straightConnector1">
            <a:avLst/>
          </a:prstGeom>
          <a:ln cap="rnd">
            <a:solidFill>
              <a:srgbClr val="0078D4"/>
            </a:solidFill>
            <a:prstDash val="solid"/>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B0D7759-4919-AD32-5D6F-82AE17E8CCDA}"/>
              </a:ext>
              <a:ext uri="{C183D7F6-B498-43B3-948B-1728B52AA6E4}">
                <adec:decorative xmlns:adec="http://schemas.microsoft.com/office/drawing/2017/decorative" val="1"/>
              </a:ext>
            </a:extLst>
          </p:cNvPr>
          <p:cNvCxnSpPr>
            <a:cxnSpLocks/>
          </p:cNvCxnSpPr>
          <p:nvPr/>
        </p:nvCxnSpPr>
        <p:spPr>
          <a:xfrm>
            <a:off x="3860512" y="3266357"/>
            <a:ext cx="4574321" cy="0"/>
          </a:xfrm>
          <a:prstGeom prst="straightConnector1">
            <a:avLst/>
          </a:prstGeom>
          <a:ln cap="rnd">
            <a:solidFill>
              <a:srgbClr val="0078D4"/>
            </a:solidFill>
            <a:prstDash val="solid"/>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168B24E5-B3F8-0A1F-4AC8-AC827775D7D0}"/>
              </a:ext>
              <a:ext uri="{C183D7F6-B498-43B3-948B-1728B52AA6E4}">
                <adec:decorative xmlns:adec="http://schemas.microsoft.com/office/drawing/2017/decorative" val="1"/>
              </a:ext>
            </a:extLst>
          </p:cNvPr>
          <p:cNvGrpSpPr/>
          <p:nvPr/>
        </p:nvGrpSpPr>
        <p:grpSpPr>
          <a:xfrm>
            <a:off x="1170432" y="3026664"/>
            <a:ext cx="738664" cy="738664"/>
            <a:chOff x="5570166" y="1584444"/>
            <a:chExt cx="738664" cy="738664"/>
          </a:xfrm>
        </p:grpSpPr>
        <p:sp>
          <p:nvSpPr>
            <p:cNvPr id="17" name="Oval 16">
              <a:extLst>
                <a:ext uri="{FF2B5EF4-FFF2-40B4-BE49-F238E27FC236}">
                  <a16:creationId xmlns:a16="http://schemas.microsoft.com/office/drawing/2014/main" id="{C5DA9590-F251-64A8-6C63-A18BBA72EE9D}"/>
                </a:ext>
              </a:extLst>
            </p:cNvPr>
            <p:cNvSpPr/>
            <p:nvPr/>
          </p:nvSpPr>
          <p:spPr>
            <a:xfrm>
              <a:off x="5570166" y="1584444"/>
              <a:ext cx="738664" cy="738664"/>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6B1E1"/>
                </a:solidFill>
                <a:latin typeface="Segoe Sans Display" pitchFamily="2" charset="0"/>
                <a:cs typeface="Segoe Sans Display" pitchFamily="2" charset="0"/>
              </a:endParaRPr>
            </a:p>
          </p:txBody>
        </p:sp>
        <p:sp>
          <p:nvSpPr>
            <p:cNvPr id="20" name="TextBox 19">
              <a:extLst>
                <a:ext uri="{FF2B5EF4-FFF2-40B4-BE49-F238E27FC236}">
                  <a16:creationId xmlns:a16="http://schemas.microsoft.com/office/drawing/2014/main" id="{911EAF91-049E-BA28-F45F-D2C3C2A2694C}"/>
                </a:ext>
              </a:extLst>
            </p:cNvPr>
            <p:cNvSpPr txBox="1"/>
            <p:nvPr/>
          </p:nvSpPr>
          <p:spPr>
            <a:xfrm>
              <a:off x="5673919" y="1584444"/>
              <a:ext cx="531158" cy="738664"/>
            </a:xfrm>
            <a:prstGeom prst="rect">
              <a:avLst/>
            </a:prstGeom>
            <a:noFill/>
          </p:spPr>
          <p:txBody>
            <a:bodyPr wrap="square" rtlCol="0">
              <a:spAutoFit/>
            </a:bodyPr>
            <a:lstStyle/>
            <a:p>
              <a:pPr algn="ctr"/>
              <a:r>
                <a:rPr lang="en-US" sz="4200" b="1">
                  <a:solidFill>
                    <a:schemeClr val="bg1"/>
                  </a:solidFill>
                  <a:latin typeface="Segoe Sans Display" pitchFamily="2" charset="0"/>
                  <a:cs typeface="Segoe Sans Display" pitchFamily="2" charset="0"/>
                </a:rPr>
                <a:t>2</a:t>
              </a:r>
            </a:p>
          </p:txBody>
        </p:sp>
      </p:grpSp>
      <p:grpSp>
        <p:nvGrpSpPr>
          <p:cNvPr id="7" name="Group 6">
            <a:extLst>
              <a:ext uri="{FF2B5EF4-FFF2-40B4-BE49-F238E27FC236}">
                <a16:creationId xmlns:a16="http://schemas.microsoft.com/office/drawing/2014/main" id="{2250D3BE-5764-286E-1A88-35BD0FB5EAE1}"/>
              </a:ext>
              <a:ext uri="{C183D7F6-B498-43B3-948B-1728B52AA6E4}">
                <adec:decorative xmlns:adec="http://schemas.microsoft.com/office/drawing/2017/decorative" val="1"/>
              </a:ext>
            </a:extLst>
          </p:cNvPr>
          <p:cNvGrpSpPr/>
          <p:nvPr/>
        </p:nvGrpSpPr>
        <p:grpSpPr>
          <a:xfrm>
            <a:off x="1170432" y="1709928"/>
            <a:ext cx="738664" cy="738664"/>
            <a:chOff x="5570166" y="1584444"/>
            <a:chExt cx="738664" cy="738664"/>
          </a:xfrm>
        </p:grpSpPr>
        <p:sp>
          <p:nvSpPr>
            <p:cNvPr id="8" name="Oval 7">
              <a:extLst>
                <a:ext uri="{FF2B5EF4-FFF2-40B4-BE49-F238E27FC236}">
                  <a16:creationId xmlns:a16="http://schemas.microsoft.com/office/drawing/2014/main" id="{68E0FFE1-BAE2-FEF8-CFFA-58A6F686D6AC}"/>
                </a:ext>
              </a:extLst>
            </p:cNvPr>
            <p:cNvSpPr/>
            <p:nvPr/>
          </p:nvSpPr>
          <p:spPr>
            <a:xfrm>
              <a:off x="5570166" y="1584444"/>
              <a:ext cx="738664" cy="738664"/>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Sans Display" pitchFamily="2" charset="0"/>
                <a:cs typeface="Segoe Sans Display" pitchFamily="2" charset="0"/>
              </a:endParaRPr>
            </a:p>
          </p:txBody>
        </p:sp>
        <p:sp>
          <p:nvSpPr>
            <p:cNvPr id="9" name="TextBox 8">
              <a:extLst>
                <a:ext uri="{FF2B5EF4-FFF2-40B4-BE49-F238E27FC236}">
                  <a16:creationId xmlns:a16="http://schemas.microsoft.com/office/drawing/2014/main" id="{82047079-5B7A-FBB1-B429-72C117D55394}"/>
                </a:ext>
              </a:extLst>
            </p:cNvPr>
            <p:cNvSpPr txBox="1"/>
            <p:nvPr/>
          </p:nvSpPr>
          <p:spPr>
            <a:xfrm>
              <a:off x="5673919" y="1584444"/>
              <a:ext cx="531158" cy="738664"/>
            </a:xfrm>
            <a:prstGeom prst="rect">
              <a:avLst/>
            </a:prstGeom>
            <a:noFill/>
          </p:spPr>
          <p:txBody>
            <a:bodyPr wrap="square" rtlCol="0">
              <a:spAutoFit/>
            </a:bodyPr>
            <a:lstStyle/>
            <a:p>
              <a:pPr algn="ctr"/>
              <a:r>
                <a:rPr lang="en-US" sz="4200" b="1">
                  <a:solidFill>
                    <a:schemeClr val="bg1"/>
                  </a:solidFill>
                  <a:latin typeface="Segoe Sans Display" pitchFamily="2" charset="0"/>
                  <a:cs typeface="Segoe Sans Display" pitchFamily="2" charset="0"/>
                </a:rPr>
                <a:t>1</a:t>
              </a:r>
            </a:p>
          </p:txBody>
        </p:sp>
      </p:grpSp>
    </p:spTree>
    <p:extLst>
      <p:ext uri="{BB962C8B-B14F-4D97-AF65-F5344CB8AC3E}">
        <p14:creationId xmlns:p14="http://schemas.microsoft.com/office/powerpoint/2010/main" val="1359162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DE04F-A6A2-3ED7-4306-E5D7D287B763}"/>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78A71BEA-F5F8-5694-823B-1ED78205AF31}"/>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err="1">
                <a:ln>
                  <a:noFill/>
                </a:ln>
                <a:solidFill>
                  <a:srgbClr val="0078D4"/>
                </a:solidFill>
                <a:effectLst/>
                <a:uLnTx/>
                <a:uFillTx/>
                <a:latin typeface="Segoe Sans Text ExtraBold" pitchFamily="2" charset="0"/>
                <a:ea typeface="+mn-ea"/>
                <a:cs typeface="Segoe Sans Text ExtraBold" pitchFamily="2" charset="0"/>
              </a:rPr>
              <a:t>Zava</a:t>
            </a: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 key contacts</a:t>
            </a:r>
          </a:p>
        </p:txBody>
      </p:sp>
      <p:sp>
        <p:nvSpPr>
          <p:cNvPr id="4" name="Slide Number Placeholder 5">
            <a:extLst>
              <a:ext uri="{FF2B5EF4-FFF2-40B4-BE49-F238E27FC236}">
                <a16:creationId xmlns:a16="http://schemas.microsoft.com/office/drawing/2014/main" id="{E12016A2-E529-E942-10D7-34EF868227B0}"/>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7" name="Textplatzhalter 8">
            <a:extLst>
              <a:ext uri="{FF2B5EF4-FFF2-40B4-BE49-F238E27FC236}">
                <a16:creationId xmlns:a16="http://schemas.microsoft.com/office/drawing/2014/main" id="{052B6915-2247-95A9-5039-249D79136139}"/>
              </a:ext>
            </a:extLst>
          </p:cNvPr>
          <p:cNvSpPr txBox="1">
            <a:spLocks/>
          </p:cNvSpPr>
          <p:nvPr/>
        </p:nvSpPr>
        <p:spPr>
          <a:xfrm>
            <a:off x="1070311" y="1689707"/>
            <a:ext cx="1839549" cy="7478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spcBef>
                <a:spcPts val="0"/>
              </a:spcBef>
              <a:buNone/>
            </a:pPr>
            <a:r>
              <a:rPr lang="en-US" sz="1800" b="0" err="1">
                <a:latin typeface="Segoe UI Semibold" panose="020B0702040204020203" pitchFamily="34" charset="0"/>
                <a:cs typeface="Segoe UI Semibold" panose="020B0702040204020203" pitchFamily="34" charset="0"/>
              </a:rPr>
              <a:t>Kadji</a:t>
            </a:r>
            <a:r>
              <a:rPr lang="en-US" sz="1800" b="0">
                <a:latin typeface="Segoe UI Semibold" panose="020B0702040204020203" pitchFamily="34" charset="0"/>
                <a:cs typeface="Segoe UI Semibold" panose="020B0702040204020203" pitchFamily="34" charset="0"/>
              </a:rPr>
              <a:t> Bell, </a:t>
            </a:r>
          </a:p>
          <a:p>
            <a:pPr marL="0" indent="0" algn="ctr">
              <a:lnSpc>
                <a:spcPct val="90000"/>
              </a:lnSpc>
              <a:spcBef>
                <a:spcPts val="0"/>
              </a:spcBef>
              <a:buNone/>
            </a:pPr>
            <a:r>
              <a:rPr lang="en-US" sz="1800" b="0">
                <a:latin typeface="Segoe UI Semibold" panose="020B0702040204020203" pitchFamily="34" charset="0"/>
                <a:cs typeface="Segoe UI Semibold" panose="020B0702040204020203" pitchFamily="34" charset="0"/>
              </a:rPr>
              <a:t>Chief Information Security Officer</a:t>
            </a:r>
          </a:p>
        </p:txBody>
      </p:sp>
      <p:sp>
        <p:nvSpPr>
          <p:cNvPr id="8" name="TextBox 7">
            <a:extLst>
              <a:ext uri="{FF2B5EF4-FFF2-40B4-BE49-F238E27FC236}">
                <a16:creationId xmlns:a16="http://schemas.microsoft.com/office/drawing/2014/main" id="{A4ADB427-A226-7B1C-3E88-8E6A1AAF6A81}"/>
              </a:ext>
            </a:extLst>
          </p:cNvPr>
          <p:cNvSpPr txBox="1"/>
          <p:nvPr/>
        </p:nvSpPr>
        <p:spPr>
          <a:xfrm>
            <a:off x="838200" y="2581093"/>
            <a:ext cx="2286000" cy="3336692"/>
          </a:xfrm>
          <a:prstGeom prst="rect">
            <a:avLst/>
          </a:prstGeom>
          <a:solidFill>
            <a:schemeClr val="bg1"/>
          </a:solidFill>
          <a:ln>
            <a:solidFill>
              <a:srgbClr val="0070C0"/>
            </a:solidFill>
          </a:ln>
        </p:spPr>
        <p:txBody>
          <a:bodyPr wrap="square" lIns="91440" tIns="91440" rIns="91440" bIns="0" rtlCol="0">
            <a:noAutofit/>
          </a:bodyPr>
          <a:lstStyle/>
          <a:p>
            <a:r>
              <a:rPr lang="en-US" sz="1600" dirty="0">
                <a:latin typeface="Segoe UI" panose="020B0502040204020203" pitchFamily="34" charset="0"/>
                <a:cs typeface="Segoe UI" panose="020B0502040204020203" pitchFamily="34" charset="0"/>
              </a:rPr>
              <a:t>Dedicated CISO with a talent for leading cross-functional teams. Known for her organizational prowess and strategic mindset, </a:t>
            </a:r>
            <a:r>
              <a:rPr lang="en-US" sz="1600" dirty="0" err="1">
                <a:latin typeface="Segoe UI" panose="020B0502040204020203" pitchFamily="34" charset="0"/>
                <a:cs typeface="Segoe UI" panose="020B0502040204020203" pitchFamily="34" charset="0"/>
              </a:rPr>
              <a:t>Kadji</a:t>
            </a:r>
            <a:r>
              <a:rPr lang="en-US" sz="1600" dirty="0">
                <a:latin typeface="Segoe UI" panose="020B0502040204020203" pitchFamily="34" charset="0"/>
                <a:cs typeface="Segoe UI" panose="020B0502040204020203" pitchFamily="34" charset="0"/>
              </a:rPr>
              <a:t> excels in safeguarding organizational data and ensuring compliance with security standards. </a:t>
            </a:r>
          </a:p>
        </p:txBody>
      </p:sp>
      <p:sp>
        <p:nvSpPr>
          <p:cNvPr id="9" name="Textplatzhalter 8">
            <a:extLst>
              <a:ext uri="{FF2B5EF4-FFF2-40B4-BE49-F238E27FC236}">
                <a16:creationId xmlns:a16="http://schemas.microsoft.com/office/drawing/2014/main" id="{E811DEBC-DFD1-3E47-EDBA-B207C2872F7C}"/>
              </a:ext>
            </a:extLst>
          </p:cNvPr>
          <p:cNvSpPr txBox="1">
            <a:spLocks/>
          </p:cNvSpPr>
          <p:nvPr/>
        </p:nvSpPr>
        <p:spPr>
          <a:xfrm>
            <a:off x="3448438" y="1689707"/>
            <a:ext cx="2501123" cy="7478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spcBef>
                <a:spcPts val="0"/>
              </a:spcBef>
              <a:buNone/>
            </a:pPr>
            <a:r>
              <a:rPr lang="en-US" sz="1800" b="0">
                <a:latin typeface="Segoe UI Semibold" panose="020B0702040204020203" pitchFamily="34" charset="0"/>
                <a:cs typeface="Segoe UI Semibold" panose="020B0702040204020203" pitchFamily="34" charset="0"/>
              </a:rPr>
              <a:t>Kian Lambert, </a:t>
            </a:r>
          </a:p>
          <a:p>
            <a:pPr marL="0" indent="0" algn="ctr">
              <a:lnSpc>
                <a:spcPct val="90000"/>
              </a:lnSpc>
              <a:spcBef>
                <a:spcPts val="0"/>
              </a:spcBef>
              <a:buNone/>
            </a:pPr>
            <a:r>
              <a:rPr lang="en-US" sz="1800" b="0">
                <a:latin typeface="Segoe UI Semibold" panose="020B0702040204020203" pitchFamily="34" charset="0"/>
                <a:cs typeface="Segoe UI Semibold" panose="020B0702040204020203" pitchFamily="34" charset="0"/>
              </a:rPr>
              <a:t>Application Development Manager</a:t>
            </a:r>
          </a:p>
        </p:txBody>
      </p:sp>
      <p:sp>
        <p:nvSpPr>
          <p:cNvPr id="10" name="TextBox 9">
            <a:extLst>
              <a:ext uri="{FF2B5EF4-FFF2-40B4-BE49-F238E27FC236}">
                <a16:creationId xmlns:a16="http://schemas.microsoft.com/office/drawing/2014/main" id="{C3B27D72-12E3-EE12-751E-CC75FEDA35E4}"/>
              </a:ext>
            </a:extLst>
          </p:cNvPr>
          <p:cNvSpPr txBox="1"/>
          <p:nvPr/>
        </p:nvSpPr>
        <p:spPr>
          <a:xfrm>
            <a:off x="3457361" y="2581093"/>
            <a:ext cx="2492200" cy="3336692"/>
          </a:xfrm>
          <a:prstGeom prst="rect">
            <a:avLst/>
          </a:prstGeom>
          <a:solidFill>
            <a:schemeClr val="bg1"/>
          </a:solidFill>
          <a:ln>
            <a:solidFill>
              <a:srgbClr val="0070C0"/>
            </a:solidFill>
          </a:ln>
        </p:spPr>
        <p:txBody>
          <a:bodyPr wrap="square" lIns="91440" tIns="91440" rIns="91440" bIns="0" rtlCol="0">
            <a:noAutofit/>
          </a:bodyPr>
          <a:lstStyle/>
          <a:p>
            <a:r>
              <a:rPr lang="en-US" sz="1600" dirty="0">
                <a:latin typeface="Segoe UI" panose="020B0502040204020203" pitchFamily="34" charset="0"/>
                <a:cs typeface="Segoe UI" panose="020B0502040204020203" pitchFamily="34" charset="0"/>
              </a:rPr>
              <a:t>Talented software developer with a passion for creating innovative solutions. Known for his problem-solving skills and attention to detail, Kian excels in developing efficient and scalable applications. His collaborative nature and strong technical expertise make him an invaluable team member.</a:t>
            </a:r>
          </a:p>
        </p:txBody>
      </p:sp>
      <p:sp>
        <p:nvSpPr>
          <p:cNvPr id="11" name="Textplatzhalter 8">
            <a:extLst>
              <a:ext uri="{FF2B5EF4-FFF2-40B4-BE49-F238E27FC236}">
                <a16:creationId xmlns:a16="http://schemas.microsoft.com/office/drawing/2014/main" id="{23F60556-DB1D-6630-C3F2-FF5CFC4E7700}"/>
              </a:ext>
            </a:extLst>
          </p:cNvPr>
          <p:cNvSpPr txBox="1">
            <a:spLocks/>
          </p:cNvSpPr>
          <p:nvPr/>
        </p:nvSpPr>
        <p:spPr>
          <a:xfrm>
            <a:off x="6814457" y="1689707"/>
            <a:ext cx="1320549" cy="7478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spcBef>
                <a:spcPts val="0"/>
              </a:spcBef>
              <a:buNone/>
            </a:pPr>
            <a:r>
              <a:rPr lang="da-DK" sz="1800" b="0">
                <a:latin typeface="Segoe UI Semibold" panose="020B0702040204020203" pitchFamily="34" charset="0"/>
                <a:cs typeface="Segoe UI Semibold" panose="020B0702040204020203" pitchFamily="34" charset="0"/>
              </a:rPr>
              <a:t>Tim de Boer, Marketing Manager</a:t>
            </a:r>
            <a:endParaRPr lang="en-US" sz="1800" b="0">
              <a:latin typeface="Segoe UI Semibold" panose="020B0702040204020203" pitchFamily="34" charset="0"/>
              <a:cs typeface="Segoe UI Semibold" panose="020B0702040204020203" pitchFamily="34" charset="0"/>
            </a:endParaRPr>
          </a:p>
        </p:txBody>
      </p:sp>
      <p:sp>
        <p:nvSpPr>
          <p:cNvPr id="12" name="TextBox 11">
            <a:extLst>
              <a:ext uri="{FF2B5EF4-FFF2-40B4-BE49-F238E27FC236}">
                <a16:creationId xmlns:a16="http://schemas.microsoft.com/office/drawing/2014/main" id="{D44F8D3A-AE9D-351C-C9D3-F2D5DBF1C1F4}"/>
              </a:ext>
            </a:extLst>
          </p:cNvPr>
          <p:cNvSpPr txBox="1"/>
          <p:nvPr/>
        </p:nvSpPr>
        <p:spPr>
          <a:xfrm>
            <a:off x="6369400" y="2581093"/>
            <a:ext cx="2286000" cy="3336692"/>
          </a:xfrm>
          <a:prstGeom prst="rect">
            <a:avLst/>
          </a:prstGeom>
          <a:solidFill>
            <a:schemeClr val="bg1"/>
          </a:solidFill>
          <a:ln>
            <a:solidFill>
              <a:srgbClr val="0070C0"/>
            </a:solidFill>
          </a:ln>
        </p:spPr>
        <p:txBody>
          <a:bodyPr wrap="square" lIns="91440" tIns="91440" rIns="91440" bIns="0" rtlCol="0">
            <a:noAutofit/>
          </a:bodyPr>
          <a:lstStyle/>
          <a:p>
            <a:r>
              <a:rPr lang="en-US" sz="1600">
                <a:latin typeface="Segoe UI" panose="020B0502040204020203" pitchFamily="34" charset="0"/>
                <a:cs typeface="Segoe UI" panose="020B0502040204020203" pitchFamily="34" charset="0"/>
              </a:rPr>
              <a:t>Dynamic marketing strategist with a knack for creating impactful campaigns. Known for his creativity and analytical skills, Tim excels in driving brand growth and engagement.  </a:t>
            </a:r>
          </a:p>
        </p:txBody>
      </p:sp>
      <p:sp>
        <p:nvSpPr>
          <p:cNvPr id="13" name="Textplatzhalter 8">
            <a:extLst>
              <a:ext uri="{FF2B5EF4-FFF2-40B4-BE49-F238E27FC236}">
                <a16:creationId xmlns:a16="http://schemas.microsoft.com/office/drawing/2014/main" id="{20F01CC7-1ECF-1EFC-777D-EA4D544E85CE}"/>
              </a:ext>
            </a:extLst>
          </p:cNvPr>
          <p:cNvSpPr txBox="1">
            <a:spLocks/>
          </p:cNvSpPr>
          <p:nvPr/>
        </p:nvSpPr>
        <p:spPr>
          <a:xfrm>
            <a:off x="9682988" y="1689707"/>
            <a:ext cx="1320549" cy="7478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spcBef>
                <a:spcPts val="0"/>
              </a:spcBef>
              <a:buNone/>
            </a:pPr>
            <a:r>
              <a:rPr lang="en-US" sz="1800" b="0">
                <a:latin typeface="Segoe UI Semibold" panose="020B0702040204020203" pitchFamily="34" charset="0"/>
                <a:cs typeface="Segoe UI Semibold" panose="020B0702040204020203" pitchFamily="34" charset="0"/>
              </a:rPr>
              <a:t>Lydia Bauer, Enterprise IT Architect</a:t>
            </a:r>
          </a:p>
        </p:txBody>
      </p:sp>
      <p:sp>
        <p:nvSpPr>
          <p:cNvPr id="14" name="TextBox 13">
            <a:extLst>
              <a:ext uri="{FF2B5EF4-FFF2-40B4-BE49-F238E27FC236}">
                <a16:creationId xmlns:a16="http://schemas.microsoft.com/office/drawing/2014/main" id="{4478B1FC-98D5-54CE-80BD-814B7E031897}"/>
              </a:ext>
            </a:extLst>
          </p:cNvPr>
          <p:cNvSpPr txBox="1"/>
          <p:nvPr/>
        </p:nvSpPr>
        <p:spPr>
          <a:xfrm>
            <a:off x="9135000" y="2581093"/>
            <a:ext cx="2286000" cy="3336692"/>
          </a:xfrm>
          <a:prstGeom prst="rect">
            <a:avLst/>
          </a:prstGeom>
          <a:solidFill>
            <a:schemeClr val="bg1"/>
          </a:solidFill>
          <a:ln>
            <a:solidFill>
              <a:srgbClr val="0070C0"/>
            </a:solidFill>
          </a:ln>
        </p:spPr>
        <p:txBody>
          <a:bodyPr wrap="square" lIns="91440" tIns="91440" rIns="91440" bIns="0" rtlCol="0">
            <a:noAutofit/>
          </a:bodyPr>
          <a:lstStyle>
            <a:defPPr>
              <a:defRPr lang="en-US"/>
            </a:defPPr>
            <a:lvl1pPr>
              <a:defRPr sz="1400">
                <a:latin typeface="Segoe Sans Display" pitchFamily="2" charset="0"/>
                <a:cs typeface="Segoe Sans Display" pitchFamily="2" charset="0"/>
              </a:defRPr>
            </a:lvl1pPr>
          </a:lstStyle>
          <a:p>
            <a:pPr marL="0" lvl="1"/>
            <a:r>
              <a:rPr lang="en-US" sz="1600">
                <a:latin typeface="Segoe UI" panose="020B0502040204020203" pitchFamily="34" charset="0"/>
                <a:cs typeface="Segoe UI" panose="020B0502040204020203" pitchFamily="34" charset="0"/>
              </a:rPr>
              <a:t>Innovative enterprise IT architect known for designing robust IT solutions. With strategic thinking and excellent communication skills, Lydia excels in aligning technology with business goals.</a:t>
            </a:r>
          </a:p>
        </p:txBody>
      </p:sp>
      <p:grpSp>
        <p:nvGrpSpPr>
          <p:cNvPr id="15" name="Group 14" descr="Access complete decision maker details in your Student Guide">
            <a:extLst>
              <a:ext uri="{FF2B5EF4-FFF2-40B4-BE49-F238E27FC236}">
                <a16:creationId xmlns:a16="http://schemas.microsoft.com/office/drawing/2014/main" id="{8B5FAA7B-0670-FB6B-5064-566F3B1C517E}"/>
              </a:ext>
            </a:extLst>
          </p:cNvPr>
          <p:cNvGrpSpPr/>
          <p:nvPr/>
        </p:nvGrpSpPr>
        <p:grpSpPr>
          <a:xfrm>
            <a:off x="2977156" y="5922671"/>
            <a:ext cx="7929924" cy="508131"/>
            <a:chOff x="5735489" y="7360377"/>
            <a:chExt cx="7929924" cy="508131"/>
          </a:xfrm>
          <a:solidFill>
            <a:schemeClr val="bg1"/>
          </a:solidFill>
        </p:grpSpPr>
        <p:pic>
          <p:nvPicPr>
            <p:cNvPr id="16" name="Graphic 15" descr="Open book outline">
              <a:extLst>
                <a:ext uri="{FF2B5EF4-FFF2-40B4-BE49-F238E27FC236}">
                  <a16:creationId xmlns:a16="http://schemas.microsoft.com/office/drawing/2014/main" id="{3F422A4B-A453-24ED-243C-E8E629F53F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5489" y="7360377"/>
              <a:ext cx="508131" cy="508131"/>
            </a:xfrm>
            <a:prstGeom prst="rect">
              <a:avLst/>
            </a:prstGeom>
          </p:spPr>
        </p:pic>
        <p:sp>
          <p:nvSpPr>
            <p:cNvPr id="17" name="TextBox 16">
              <a:extLst>
                <a:ext uri="{FF2B5EF4-FFF2-40B4-BE49-F238E27FC236}">
                  <a16:creationId xmlns:a16="http://schemas.microsoft.com/office/drawing/2014/main" id="{734E0118-534A-7F77-0DFC-81ECC4768FA3}"/>
                </a:ext>
              </a:extLst>
            </p:cNvPr>
            <p:cNvSpPr txBox="1"/>
            <p:nvPr/>
          </p:nvSpPr>
          <p:spPr>
            <a:xfrm>
              <a:off x="6378493" y="7466554"/>
              <a:ext cx="7286920" cy="246221"/>
            </a:xfrm>
            <a:prstGeom prst="rect">
              <a:avLst/>
            </a:prstGeom>
            <a:grpFill/>
          </p:spPr>
          <p:txBody>
            <a:bodyPr wrap="square" lIns="0" tIns="0" rIns="0" bIns="0" rtlCol="0">
              <a:spAutoFit/>
            </a:bodyPr>
            <a:lstStyle/>
            <a:p>
              <a:pPr algn="l"/>
              <a:r>
                <a:rPr lang="en-US" sz="1600">
                  <a:solidFill>
                    <a:schemeClr val="accent6">
                      <a:lumMod val="50000"/>
                    </a:schemeClr>
                  </a:solidFill>
                  <a:latin typeface="Segoe Sans Text" pitchFamily="2" charset="0"/>
                  <a:cs typeface="Segoe Sans Text" pitchFamily="2" charset="0"/>
                </a:rPr>
                <a:t>Access complete decision maker details in your Student Guide.</a:t>
              </a:r>
            </a:p>
          </p:txBody>
        </p:sp>
      </p:grpSp>
      <p:pic>
        <p:nvPicPr>
          <p:cNvPr id="18" name="Picture 17">
            <a:extLst>
              <a:ext uri="{FF2B5EF4-FFF2-40B4-BE49-F238E27FC236}">
                <a16:creationId xmlns:a16="http://schemas.microsoft.com/office/drawing/2014/main" id="{3221FE83-4983-79DF-0C6F-8BDF62E9F7C0}"/>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6996601" y="938308"/>
            <a:ext cx="640080" cy="647236"/>
          </a:xfrm>
          <a:prstGeom prst="ellipse">
            <a:avLst/>
          </a:prstGeom>
          <a:ln>
            <a:solidFill>
              <a:srgbClr val="0070C0"/>
            </a:solidFill>
          </a:ln>
        </p:spPr>
      </p:pic>
      <p:pic>
        <p:nvPicPr>
          <p:cNvPr id="19" name="Picture 18">
            <a:extLst>
              <a:ext uri="{FF2B5EF4-FFF2-40B4-BE49-F238E27FC236}">
                <a16:creationId xmlns:a16="http://schemas.microsoft.com/office/drawing/2014/main" id="{6675AF01-6BAB-4779-C998-304F44BA768D}"/>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555133" y="961099"/>
            <a:ext cx="640080" cy="620600"/>
          </a:xfrm>
          <a:prstGeom prst="ellipse">
            <a:avLst/>
          </a:prstGeom>
          <a:ln>
            <a:solidFill>
              <a:srgbClr val="0078D4"/>
            </a:solidFill>
          </a:ln>
        </p:spPr>
      </p:pic>
      <p:pic>
        <p:nvPicPr>
          <p:cNvPr id="20" name="Picture 19">
            <a:extLst>
              <a:ext uri="{FF2B5EF4-FFF2-40B4-BE49-F238E27FC236}">
                <a16:creationId xmlns:a16="http://schemas.microsoft.com/office/drawing/2014/main" id="{149B675F-2A68-D964-081C-68FE378EB991}"/>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4349437" y="940215"/>
            <a:ext cx="640080" cy="641484"/>
          </a:xfrm>
          <a:prstGeom prst="ellipse">
            <a:avLst/>
          </a:prstGeom>
          <a:ln>
            <a:solidFill>
              <a:srgbClr val="0078D4"/>
            </a:solidFill>
          </a:ln>
        </p:spPr>
      </p:pic>
      <p:pic>
        <p:nvPicPr>
          <p:cNvPr id="21" name="Picture 20">
            <a:extLst>
              <a:ext uri="{FF2B5EF4-FFF2-40B4-BE49-F238E27FC236}">
                <a16:creationId xmlns:a16="http://schemas.microsoft.com/office/drawing/2014/main" id="{E331BD68-FCBF-A5DB-A963-EF67EA209359}"/>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9856523" y="938099"/>
            <a:ext cx="636185" cy="640080"/>
          </a:xfrm>
          <a:prstGeom prst="ellipse">
            <a:avLst/>
          </a:prstGeom>
          <a:ln>
            <a:solidFill>
              <a:srgbClr val="0078D4"/>
            </a:solidFill>
          </a:ln>
        </p:spPr>
      </p:pic>
      <p:sp>
        <p:nvSpPr>
          <p:cNvPr id="22" name="Slide Number Placeholder 6">
            <a:extLst>
              <a:ext uri="{FF2B5EF4-FFF2-40B4-BE49-F238E27FC236}">
                <a16:creationId xmlns:a16="http://schemas.microsoft.com/office/drawing/2014/main" id="{73CB8FAD-F50B-FC96-72F3-332D1C97C6D8}"/>
              </a:ext>
            </a:extLst>
          </p:cNvPr>
          <p:cNvSpPr txBox="1">
            <a:spLocks/>
          </p:cNvSpPr>
          <p:nvPr/>
        </p:nvSpPr>
        <p:spPr>
          <a:xfrm>
            <a:off x="8866633" y="6023319"/>
            <a:ext cx="2743200"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26207E-29C7-4F9F-8309-C6BAAD6BC8C8}" type="slidenum">
              <a:rPr lang="en-US" smtClean="0"/>
              <a:pPr/>
              <a:t>60</a:t>
            </a:fld>
            <a:endParaRPr lang="en-US"/>
          </a:p>
        </p:txBody>
      </p:sp>
    </p:spTree>
    <p:extLst>
      <p:ext uri="{BB962C8B-B14F-4D97-AF65-F5344CB8AC3E}">
        <p14:creationId xmlns:p14="http://schemas.microsoft.com/office/powerpoint/2010/main" val="3806773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F0325-24E8-D908-80E5-D44C2221956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1BC0268-725C-3021-C813-DB6FBD8E1BB3}"/>
              </a:ext>
            </a:extLst>
          </p:cNvPr>
          <p:cNvSpPr>
            <a:spLocks noGrp="1"/>
          </p:cNvSpPr>
          <p:nvPr>
            <p:ph type="title" idx="4294967295"/>
          </p:nvPr>
        </p:nvSpPr>
        <p:spPr>
          <a:xfrm>
            <a:off x="583883" y="1088608"/>
            <a:ext cx="4363566" cy="19943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Technical envisioning and architecture session intro</a:t>
            </a:r>
          </a:p>
        </p:txBody>
      </p:sp>
      <p:sp>
        <p:nvSpPr>
          <p:cNvPr id="2" name="Text Placeholder 1">
            <a:extLst>
              <a:ext uri="{FF2B5EF4-FFF2-40B4-BE49-F238E27FC236}">
                <a16:creationId xmlns:a16="http://schemas.microsoft.com/office/drawing/2014/main" id="{70D23A08-5B9B-5154-3FC9-0D60988B2722}"/>
              </a:ext>
            </a:extLst>
          </p:cNvPr>
          <p:cNvSpPr>
            <a:spLocks noGrp="1"/>
          </p:cNvSpPr>
          <p:nvPr>
            <p:ph type="body" sz="quarter" idx="32"/>
          </p:nvPr>
        </p:nvSpPr>
        <p:spPr>
          <a:xfrm>
            <a:off x="584201" y="3096601"/>
            <a:ext cx="4973320" cy="332399"/>
          </a:xfrm>
        </p:spPr>
        <p:txBody>
          <a:bodyPr/>
          <a:lstStyle/>
          <a:p>
            <a:r>
              <a:rPr lang="en-US"/>
              <a:t>Exercise overview</a:t>
            </a:r>
          </a:p>
        </p:txBody>
      </p:sp>
      <p:sp>
        <p:nvSpPr>
          <p:cNvPr id="14" name="Slide Number Placeholder 5">
            <a:extLst>
              <a:ext uri="{FF2B5EF4-FFF2-40B4-BE49-F238E27FC236}">
                <a16:creationId xmlns:a16="http://schemas.microsoft.com/office/drawing/2014/main" id="{F5D42F6E-1BD6-15B0-7D63-DD6EA6E9931E}"/>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chemeClr val="tx1"/>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800" b="0"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endParaRPr>
          </a:p>
        </p:txBody>
      </p:sp>
      <p:sp>
        <p:nvSpPr>
          <p:cNvPr id="22" name="TextBox 21">
            <a:extLst>
              <a:ext uri="{FF2B5EF4-FFF2-40B4-BE49-F238E27FC236}">
                <a16:creationId xmlns:a16="http://schemas.microsoft.com/office/drawing/2014/main" id="{7E3CE1B7-EF1A-1C16-8BB4-996CEE5360E3}"/>
              </a:ext>
            </a:extLst>
          </p:cNvPr>
          <p:cNvSpPr txBox="1"/>
          <p:nvPr/>
        </p:nvSpPr>
        <p:spPr>
          <a:xfrm>
            <a:off x="6377807" y="490714"/>
            <a:ext cx="5525436" cy="5940088"/>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Segoe Sans Text" pitchFamily="2" charset="0"/>
                <a:cs typeface="Segoe Sans Text" pitchFamily="2" charset="0"/>
              </a:rPr>
              <a:t>Setting the stage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i="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a:ln>
                  <a:noFill/>
                </a:ln>
                <a:effectLst/>
                <a:uLnTx/>
                <a:uFillTx/>
                <a:latin typeface="Segoe Sans Text" pitchFamily="2" charset="0"/>
                <a:cs typeface="Segoe Sans Text" pitchFamily="2" charset="0"/>
              </a:rPr>
              <a:t>Purpose</a:t>
            </a:r>
            <a:r>
              <a:rPr kumimoji="0" lang="en-US" sz="2000" b="0" i="0" u="none" strike="noStrike" kern="1200" cap="none" spc="0" normalizeH="0" baseline="0" noProof="0" dirty="0">
                <a:ln>
                  <a:noFill/>
                </a:ln>
                <a:effectLst/>
                <a:uLnTx/>
                <a:uFillTx/>
                <a:latin typeface="Segoe Sans Text" pitchFamily="2" charset="0"/>
                <a:cs typeface="Segoe Sans Text" pitchFamily="2" charset="0"/>
              </a:rPr>
              <a:t>: Simulate a real-world technical envisioning session with </a:t>
            </a:r>
            <a:r>
              <a:rPr kumimoji="0" lang="en-US" sz="2000" b="0" i="0" u="none" strike="noStrike" kern="1200" cap="none" spc="0" normalizeH="0" baseline="0" noProof="0" dirty="0" err="1">
                <a:ln>
                  <a:noFill/>
                </a:ln>
                <a:effectLst/>
                <a:uLnTx/>
                <a:uFillTx/>
                <a:latin typeface="Segoe Sans Text" pitchFamily="2" charset="0"/>
                <a:cs typeface="Segoe Sans Text" pitchFamily="2" charset="0"/>
              </a:rPr>
              <a:t>Zava</a:t>
            </a:r>
            <a:r>
              <a:rPr kumimoji="0" lang="en-US" sz="2000" b="0" i="0" u="none" strike="noStrike" kern="1200" cap="none" spc="0" normalizeH="0" baseline="0" noProof="0" dirty="0">
                <a:ln>
                  <a:noFill/>
                </a:ln>
                <a:effectLst/>
                <a:uLnTx/>
                <a:uFillTx/>
                <a:latin typeface="Segoe Sans Text" pitchFamily="2" charset="0"/>
                <a:cs typeface="Segoe Sans Text" pitchFamily="2"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2000" b="0" dirty="0">
              <a:latin typeface="Segoe Sans Text" pitchFamily="2" charset="0"/>
              <a:cs typeface="Segoe Sans Text" pitchFamily="2"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a:ln>
                  <a:noFill/>
                </a:ln>
                <a:effectLst/>
                <a:uLnTx/>
                <a:uFillTx/>
                <a:latin typeface="Segoe Sans Text" pitchFamily="2" charset="0"/>
                <a:cs typeface="Segoe Sans Text" pitchFamily="2" charset="0"/>
              </a:rPr>
              <a:t>Context</a:t>
            </a:r>
            <a:r>
              <a:rPr kumimoji="0" lang="en-US" sz="2000" b="0" i="0" u="none" strike="noStrike" kern="1200" cap="none" spc="0" normalizeH="0" baseline="0" noProof="0" dirty="0">
                <a:ln>
                  <a:noFill/>
                </a:ln>
                <a:effectLst/>
                <a:uLnTx/>
                <a:uFillTx/>
                <a:latin typeface="Segoe Sans Text" pitchFamily="2" charset="0"/>
                <a:cs typeface="Segoe Sans Text" pitchFamily="2" charset="0"/>
              </a:rPr>
              <a:t>: Apply the 4-step envisioning process:</a:t>
            </a: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000" b="0" i="0" strike="noStrike" kern="1200" cap="none" spc="0" normalizeH="0" baseline="0" noProof="0" dirty="0">
                <a:ln>
                  <a:noFill/>
                </a:ln>
                <a:effectLst/>
                <a:uLnTx/>
                <a:uFillTx/>
                <a:latin typeface="Segoe Sans Text" pitchFamily="2" charset="0"/>
                <a:cs typeface="Segoe Sans Text" pitchFamily="2" charset="0"/>
              </a:rPr>
              <a:t>Positioning – Understand </a:t>
            </a:r>
            <a:r>
              <a:rPr kumimoji="0" lang="en-US" sz="2000" b="0" i="0" strike="noStrike" kern="1200" cap="none" spc="0" normalizeH="0" baseline="0" noProof="0" dirty="0" err="1">
                <a:ln>
                  <a:noFill/>
                </a:ln>
                <a:effectLst/>
                <a:uLnTx/>
                <a:uFillTx/>
                <a:latin typeface="Segoe Sans Text" pitchFamily="2" charset="0"/>
                <a:cs typeface="Segoe Sans Text" pitchFamily="2" charset="0"/>
              </a:rPr>
              <a:t>Zava’s</a:t>
            </a:r>
            <a:r>
              <a:rPr kumimoji="0" lang="en-US" sz="2000" b="0" i="0" strike="noStrike" kern="1200" cap="none" spc="0" normalizeH="0" baseline="0" noProof="0" dirty="0">
                <a:ln>
                  <a:noFill/>
                </a:ln>
                <a:effectLst/>
                <a:uLnTx/>
                <a:uFillTx/>
                <a:latin typeface="Segoe Sans Text" pitchFamily="2" charset="0"/>
                <a:cs typeface="Segoe Sans Text" pitchFamily="2" charset="0"/>
              </a:rPr>
              <a:t> business goals.</a:t>
            </a: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000" b="0" i="0" strike="noStrike" kern="1200" cap="none" spc="0" normalizeH="0" baseline="0" noProof="0" dirty="0">
                <a:ln>
                  <a:noFill/>
                </a:ln>
                <a:effectLst/>
                <a:uLnTx/>
                <a:uFillTx/>
                <a:latin typeface="Segoe Sans Text" pitchFamily="2" charset="0"/>
                <a:cs typeface="Segoe Sans Text" pitchFamily="2" charset="0"/>
              </a:rPr>
              <a:t>Business Envisioning – Identify pain points and future-state aspirations.</a:t>
            </a: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000" b="1" i="0" strike="noStrike" kern="1200" cap="none" spc="0" normalizeH="0" baseline="0" noProof="0" dirty="0">
                <a:ln>
                  <a:noFill/>
                </a:ln>
                <a:effectLst/>
                <a:uLnTx/>
                <a:uFillTx/>
                <a:latin typeface="Segoe Sans Text" pitchFamily="2" charset="0"/>
                <a:cs typeface="Segoe Sans Text" pitchFamily="2" charset="0"/>
              </a:rPr>
              <a:t>Solution Assessment – Evaluate technical options.</a:t>
            </a:r>
            <a:endParaRPr lang="en-US" sz="2000" b="1" dirty="0">
              <a:latin typeface="Segoe Sans Text" pitchFamily="2" charset="0"/>
              <a:cs typeface="Segoe Sans Text" pitchFamily="2"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000" b="1" i="0" strike="noStrike" kern="1200" cap="none" spc="0" normalizeH="0" baseline="0" noProof="0" dirty="0">
                <a:ln>
                  <a:noFill/>
                </a:ln>
                <a:effectLst/>
                <a:uLnTx/>
                <a:uFillTx/>
                <a:latin typeface="Segoe Sans Text" pitchFamily="2" charset="0"/>
                <a:cs typeface="Segoe Sans Text" pitchFamily="2" charset="0"/>
              </a:rPr>
              <a:t>Technical Envisioning </a:t>
            </a:r>
            <a:r>
              <a:rPr kumimoji="0" lang="en-US" sz="2000" b="1" i="0" u="none" strike="noStrike" kern="1200" cap="none" spc="0" normalizeH="0" baseline="0" noProof="0" dirty="0">
                <a:ln>
                  <a:noFill/>
                </a:ln>
                <a:effectLst/>
                <a:uLnTx/>
                <a:uFillTx/>
                <a:latin typeface="Segoe Sans Text" pitchFamily="2" charset="0"/>
                <a:cs typeface="Segoe Sans Text" pitchFamily="2" charset="0"/>
              </a:rPr>
              <a:t>– Co-create a solution architecture.</a:t>
            </a:r>
          </a:p>
          <a:p>
            <a:pPr marR="0" lvl="0" algn="l" defTabSz="932742" rtl="0" eaLnBrk="1" fontAlgn="auto" latinLnBrk="0" hangingPunct="1">
              <a:lnSpc>
                <a:spcPct val="100000"/>
              </a:lnSpc>
              <a:spcBef>
                <a:spcPct val="20000"/>
              </a:spcBef>
              <a:spcAft>
                <a:spcPts val="0"/>
              </a:spcAft>
              <a:buClrTx/>
              <a:buSzPct val="90000"/>
              <a:tabLst/>
              <a:defRPr/>
            </a:pPr>
            <a:endParaRPr lang="en-US" sz="2000" b="0" dirty="0">
              <a:solidFill>
                <a:srgbClr val="000000"/>
              </a:solidFill>
              <a:latin typeface="Segoe Sans Text" pitchFamily="2" charset="0"/>
              <a:cs typeface="Segoe Sans Text" pitchFamily="2" charset="0"/>
            </a:endParaRPr>
          </a:p>
          <a:p>
            <a:pPr marR="0" lvl="0" algn="l" defTabSz="932742" rtl="0" eaLnBrk="1" fontAlgn="auto" latinLnBrk="0" hangingPunct="1">
              <a:lnSpc>
                <a:spcPct val="100000"/>
              </a:lnSpc>
              <a:spcBef>
                <a:spcPct val="20000"/>
              </a:spcBef>
              <a:spcAft>
                <a:spcPts val="0"/>
              </a:spcAft>
              <a:buClrTx/>
              <a:buSzPct val="90000"/>
              <a:tabLst/>
              <a:defRPr/>
            </a:pPr>
            <a:r>
              <a:rPr kumimoji="0" lang="en-US" sz="2000" i="0" u="none" strike="noStrike" kern="1200" cap="none" spc="0" normalizeH="0" baseline="0" noProof="0" dirty="0">
                <a:ln>
                  <a:noFill/>
                </a:ln>
                <a:solidFill>
                  <a:srgbClr val="000000"/>
                </a:solidFill>
                <a:effectLst/>
                <a:uLnTx/>
                <a:uFillTx/>
                <a:latin typeface="Segoe Sans Text" pitchFamily="2" charset="0"/>
                <a:cs typeface="Segoe Sans Text" pitchFamily="2" charset="0"/>
              </a:rPr>
              <a:t>Your role</a:t>
            </a:r>
            <a:r>
              <a:rPr kumimoji="0" lang="en-US" sz="2000" b="0" i="0" u="none" strike="noStrike" kern="1200" cap="none" spc="0" normalizeH="0" baseline="0" noProof="0" dirty="0">
                <a:ln>
                  <a:noFill/>
                </a:ln>
                <a:solidFill>
                  <a:srgbClr val="000000"/>
                </a:solidFill>
                <a:effectLst/>
                <a:uLnTx/>
                <a:uFillTx/>
                <a:latin typeface="Segoe Sans Text" pitchFamily="2" charset="0"/>
                <a:cs typeface="Segoe Sans Text" pitchFamily="2" charset="0"/>
              </a:rPr>
              <a:t>: Act as the Solution Engineer guiding the customer through architecture design.</a:t>
            </a:r>
          </a:p>
        </p:txBody>
      </p:sp>
    </p:spTree>
    <p:extLst>
      <p:ext uri="{BB962C8B-B14F-4D97-AF65-F5344CB8AC3E}">
        <p14:creationId xmlns:p14="http://schemas.microsoft.com/office/powerpoint/2010/main" val="3431900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BD05A-176A-B5BB-52DE-BB9533A3367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E293B73-635B-66A9-3331-00D109309A60}"/>
              </a:ext>
            </a:extLst>
          </p:cNvPr>
          <p:cNvSpPr>
            <a:spLocks noGrp="1"/>
          </p:cNvSpPr>
          <p:nvPr>
            <p:ph type="title" idx="4294967295"/>
          </p:nvPr>
        </p:nvSpPr>
        <p:spPr>
          <a:xfrm>
            <a:off x="583883" y="1088608"/>
            <a:ext cx="4973638"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Whiteboarding for technical envisioning</a:t>
            </a:r>
          </a:p>
        </p:txBody>
      </p:sp>
      <p:sp>
        <p:nvSpPr>
          <p:cNvPr id="2" name="Text Placeholder 1">
            <a:extLst>
              <a:ext uri="{FF2B5EF4-FFF2-40B4-BE49-F238E27FC236}">
                <a16:creationId xmlns:a16="http://schemas.microsoft.com/office/drawing/2014/main" id="{B9C9CBF2-48F4-F6E7-2DE7-4DE09D012A53}"/>
              </a:ext>
            </a:extLst>
          </p:cNvPr>
          <p:cNvSpPr>
            <a:spLocks noGrp="1"/>
          </p:cNvSpPr>
          <p:nvPr>
            <p:ph type="body" sz="quarter" idx="32"/>
          </p:nvPr>
        </p:nvSpPr>
        <p:spPr>
          <a:xfrm>
            <a:off x="584201" y="3096601"/>
            <a:ext cx="4973320" cy="332399"/>
          </a:xfrm>
        </p:spPr>
        <p:txBody>
          <a:bodyPr/>
          <a:lstStyle/>
          <a:p>
            <a:r>
              <a:rPr lang="en-US"/>
              <a:t>Exercise overview</a:t>
            </a:r>
          </a:p>
        </p:txBody>
      </p:sp>
      <p:sp>
        <p:nvSpPr>
          <p:cNvPr id="14" name="Slide Number Placeholder 5">
            <a:extLst>
              <a:ext uri="{FF2B5EF4-FFF2-40B4-BE49-F238E27FC236}">
                <a16:creationId xmlns:a16="http://schemas.microsoft.com/office/drawing/2014/main" id="{E0D7AF2C-EC9A-7721-6FDA-2BBEF4E3DE53}"/>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2" name="TextBox 21">
            <a:extLst>
              <a:ext uri="{FF2B5EF4-FFF2-40B4-BE49-F238E27FC236}">
                <a16:creationId xmlns:a16="http://schemas.microsoft.com/office/drawing/2014/main" id="{A451BED1-D8B9-CF4D-0A17-0473F0BE6AA7}"/>
              </a:ext>
            </a:extLst>
          </p:cNvPr>
          <p:cNvSpPr txBox="1"/>
          <p:nvPr/>
        </p:nvSpPr>
        <p:spPr>
          <a:xfrm>
            <a:off x="6377807" y="490714"/>
            <a:ext cx="5525436" cy="5262979"/>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Segoe Sans Text" pitchFamily="2" charset="0"/>
                <a:cs typeface="Segoe Sans Text" pitchFamily="2" charset="0"/>
              </a:rPr>
              <a:t>Whiteboarding exercise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i="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a:p>
            <a:pPr lvl="0" defTabSz="932742">
              <a:spcBef>
                <a:spcPct val="20000"/>
              </a:spcBef>
              <a:buSzPct val="90000"/>
              <a:defRPr/>
            </a:pPr>
            <a:r>
              <a:rPr lang="en-US" sz="2000" dirty="0">
                <a:solidFill>
                  <a:srgbClr val="000000"/>
                </a:solidFill>
                <a:latin typeface="Segoe Sans Text" pitchFamily="2" charset="0"/>
                <a:cs typeface="Segoe Sans Text" pitchFamily="2" charset="0"/>
              </a:rPr>
              <a:t>Challenge: </a:t>
            </a:r>
          </a:p>
          <a:p>
            <a:pPr marL="342900" lvl="0" indent="-342900" defTabSz="932742">
              <a:spcBef>
                <a:spcPct val="20000"/>
              </a:spcBef>
              <a:buSzPct val="90000"/>
              <a:buFont typeface="Arial" panose="020B0604020202020204" pitchFamily="34" charset="0"/>
              <a:buChar char="•"/>
              <a:defRPr/>
            </a:pPr>
            <a:r>
              <a:rPr lang="en-US" sz="2000" dirty="0">
                <a:solidFill>
                  <a:srgbClr val="000000"/>
                </a:solidFill>
                <a:latin typeface="Segoe Sans Text" pitchFamily="2" charset="0"/>
                <a:cs typeface="Segoe Sans Text" pitchFamily="2" charset="0"/>
              </a:rPr>
              <a:t>Uncover customer pain points, strategic goals, etc.</a:t>
            </a:r>
          </a:p>
          <a:p>
            <a:pPr marL="342900" lvl="0" indent="-342900" defTabSz="932742">
              <a:spcBef>
                <a:spcPct val="20000"/>
              </a:spcBef>
              <a:buSzPct val="90000"/>
              <a:buFont typeface="Arial" panose="020B0604020202020204" pitchFamily="34" charset="0"/>
              <a:buChar char="•"/>
              <a:defRPr/>
            </a:pPr>
            <a:r>
              <a:rPr lang="en-US" sz="2000" dirty="0">
                <a:solidFill>
                  <a:srgbClr val="000000"/>
                </a:solidFill>
                <a:latin typeface="Segoe Sans Text" pitchFamily="2" charset="0"/>
                <a:cs typeface="Segoe Sans Text" pitchFamily="2" charset="0"/>
              </a:rPr>
              <a:t>Draft a Microsoft Azure AI agentic architecture design that meets </a:t>
            </a:r>
            <a:r>
              <a:rPr lang="en-US" sz="2000" dirty="0" err="1">
                <a:solidFill>
                  <a:srgbClr val="000000"/>
                </a:solidFill>
                <a:latin typeface="Segoe Sans Text" pitchFamily="2" charset="0"/>
                <a:cs typeface="Segoe Sans Text" pitchFamily="2" charset="0"/>
              </a:rPr>
              <a:t>Zava’s</a:t>
            </a:r>
            <a:r>
              <a:rPr lang="en-US" sz="2000" dirty="0">
                <a:solidFill>
                  <a:srgbClr val="000000"/>
                </a:solidFill>
                <a:latin typeface="Segoe Sans Text" pitchFamily="2" charset="0"/>
                <a:cs typeface="Segoe Sans Text" pitchFamily="2" charset="0"/>
              </a:rPr>
              <a:t> requirements.</a:t>
            </a:r>
          </a:p>
          <a:p>
            <a:pPr lvl="0" defTabSz="932742">
              <a:spcBef>
                <a:spcPct val="20000"/>
              </a:spcBef>
              <a:buSzPct val="90000"/>
              <a:defRPr/>
            </a:pPr>
            <a:endParaRPr lang="en-US" sz="2000" dirty="0">
              <a:solidFill>
                <a:srgbClr val="000000"/>
              </a:solidFill>
              <a:latin typeface="Segoe Sans Text" pitchFamily="2" charset="0"/>
              <a:cs typeface="Segoe Sans Text" pitchFamily="2" charset="0"/>
            </a:endParaRPr>
          </a:p>
          <a:p>
            <a:pPr lvl="0" defTabSz="932742">
              <a:spcBef>
                <a:spcPct val="20000"/>
              </a:spcBef>
              <a:buSzPct val="90000"/>
              <a:defRPr/>
            </a:pPr>
            <a:r>
              <a:rPr lang="en-US" sz="2000" dirty="0">
                <a:solidFill>
                  <a:srgbClr val="000000"/>
                </a:solidFill>
                <a:latin typeface="Segoe Sans Text" pitchFamily="2" charset="0"/>
                <a:cs typeface="Segoe Sans Text" pitchFamily="2" charset="0"/>
              </a:rPr>
              <a:t>Tasks: </a:t>
            </a:r>
          </a:p>
          <a:p>
            <a:pPr marL="342900" lvl="0" indent="-342900" defTabSz="932742">
              <a:spcBef>
                <a:spcPct val="20000"/>
              </a:spcBef>
              <a:buSzPct val="90000"/>
              <a:buFont typeface="Arial" panose="020B0604020202020204" pitchFamily="34" charset="0"/>
              <a:buChar char="•"/>
              <a:defRPr/>
            </a:pPr>
            <a:r>
              <a:rPr lang="en-US" sz="2000" dirty="0">
                <a:solidFill>
                  <a:srgbClr val="000000"/>
                </a:solidFill>
                <a:latin typeface="Segoe Sans Text" pitchFamily="2" charset="0"/>
                <a:cs typeface="Segoe Sans Text" pitchFamily="2" charset="0"/>
              </a:rPr>
              <a:t>Discuss </a:t>
            </a:r>
            <a:r>
              <a:rPr lang="en-US" sz="2000" dirty="0" err="1">
                <a:solidFill>
                  <a:srgbClr val="000000"/>
                </a:solidFill>
                <a:latin typeface="Segoe Sans Text" pitchFamily="2" charset="0"/>
                <a:cs typeface="Segoe Sans Text" pitchFamily="2" charset="0"/>
              </a:rPr>
              <a:t>Zava’s</a:t>
            </a:r>
            <a:r>
              <a:rPr lang="en-US" sz="2000" dirty="0">
                <a:solidFill>
                  <a:srgbClr val="000000"/>
                </a:solidFill>
                <a:latin typeface="Segoe Sans Text" pitchFamily="2" charset="0"/>
                <a:cs typeface="Segoe Sans Text" pitchFamily="2" charset="0"/>
              </a:rPr>
              <a:t> priorities and needs as a team. </a:t>
            </a:r>
          </a:p>
          <a:p>
            <a:pPr marL="342900" lvl="0" indent="-342900" defTabSz="932742">
              <a:spcBef>
                <a:spcPct val="20000"/>
              </a:spcBef>
              <a:buSzPct val="90000"/>
              <a:buFont typeface="Arial" panose="020B0604020202020204" pitchFamily="34" charset="0"/>
              <a:buChar char="•"/>
              <a:defRPr/>
            </a:pPr>
            <a:r>
              <a:rPr lang="en-US" sz="2000" dirty="0">
                <a:solidFill>
                  <a:srgbClr val="000000"/>
                </a:solidFill>
                <a:latin typeface="Segoe Sans Text" pitchFamily="2" charset="0"/>
                <a:cs typeface="Segoe Sans Text" pitchFamily="2" charset="0"/>
              </a:rPr>
              <a:t>Practice the architecture portion of a technical envisioning session.</a:t>
            </a:r>
          </a:p>
          <a:p>
            <a:pPr marL="342900" lvl="0" indent="-342900" defTabSz="932742">
              <a:spcBef>
                <a:spcPct val="20000"/>
              </a:spcBef>
              <a:buSzPct val="90000"/>
              <a:buFont typeface="Arial" panose="020B0604020202020204" pitchFamily="34" charset="0"/>
              <a:buChar char="•"/>
              <a:defRPr/>
            </a:pPr>
            <a:endParaRPr lang="en-US" sz="2000" dirty="0">
              <a:solidFill>
                <a:srgbClr val="000000"/>
              </a:solidFill>
              <a:latin typeface="Segoe UI "/>
              <a:cs typeface="Segoe Sans Display"/>
            </a:endParaRPr>
          </a:p>
        </p:txBody>
      </p:sp>
    </p:spTree>
    <p:extLst>
      <p:ext uri="{BB962C8B-B14F-4D97-AF65-F5344CB8AC3E}">
        <p14:creationId xmlns:p14="http://schemas.microsoft.com/office/powerpoint/2010/main" val="4260914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E85E1-9C13-656C-7135-676AACA4D7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7374CDC-6A29-DC61-CAD4-8A69D33A60E5}"/>
              </a:ext>
            </a:extLst>
          </p:cNvPr>
          <p:cNvSpPr>
            <a:spLocks noGrp="1"/>
          </p:cNvSpPr>
          <p:nvPr>
            <p:ph type="title" idx="4294967295"/>
          </p:nvPr>
        </p:nvSpPr>
        <p:spPr>
          <a:xfrm>
            <a:off x="493776" y="173736"/>
            <a:ext cx="11167534"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Published pattern one</a:t>
            </a:r>
          </a:p>
        </p:txBody>
      </p:sp>
      <p:sp>
        <p:nvSpPr>
          <p:cNvPr id="8" name="TextBox 7">
            <a:extLst>
              <a:ext uri="{FF2B5EF4-FFF2-40B4-BE49-F238E27FC236}">
                <a16:creationId xmlns:a16="http://schemas.microsoft.com/office/drawing/2014/main" id="{A7AD554A-5E67-F50A-5A91-0819A9E2AEAA}"/>
              </a:ext>
            </a:extLst>
          </p:cNvPr>
          <p:cNvSpPr txBox="1"/>
          <p:nvPr/>
        </p:nvSpPr>
        <p:spPr>
          <a:xfrm>
            <a:off x="585216" y="666148"/>
            <a:ext cx="9149462" cy="400110"/>
          </a:xfrm>
          <a:prstGeom prst="rect">
            <a:avLst/>
          </a:prstGeom>
          <a:noFill/>
        </p:spPr>
        <p:txBody>
          <a:bodyPr wrap="square" lIns="45720" rIns="45720">
            <a:spAutoFit/>
          </a:bodyPr>
          <a:lstStyle/>
          <a:p>
            <a:r>
              <a:rPr lang="en-US" sz="2000" b="1" dirty="0">
                <a:solidFill>
                  <a:srgbClr val="161616"/>
                </a:solidFill>
                <a:latin typeface="Segoe Sans Text" pitchFamily="2" charset="0"/>
                <a:cs typeface="Segoe Sans Text" pitchFamily="2" charset="0"/>
                <a:hlinkClick r:id="rId3"/>
              </a:rPr>
              <a:t>Build a conversation knowledge mining solution by using Azure AI services</a:t>
            </a:r>
            <a:endParaRPr lang="en-US" sz="2000" b="1" dirty="0">
              <a:solidFill>
                <a:srgbClr val="161616"/>
              </a:solidFill>
              <a:latin typeface="Segoe Sans Text" pitchFamily="2" charset="0"/>
              <a:cs typeface="Segoe Sans Text" pitchFamily="2" charset="0"/>
            </a:endParaRPr>
          </a:p>
        </p:txBody>
      </p:sp>
      <p:pic>
        <p:nvPicPr>
          <p:cNvPr id="26" name="Picture 25" descr="Architecture showing a pipeline that processes call audio and transcripts using Azure AI services, SQL Database, and Semantic Kernel to enable chat and insights.">
            <a:extLst>
              <a:ext uri="{FF2B5EF4-FFF2-40B4-BE49-F238E27FC236}">
                <a16:creationId xmlns:a16="http://schemas.microsoft.com/office/drawing/2014/main" id="{A6FFFFC3-CDB6-D035-C0C5-2764D048537E}"/>
              </a:ext>
            </a:extLst>
          </p:cNvPr>
          <p:cNvPicPr>
            <a:picLocks noChangeAspect="1"/>
          </p:cNvPicPr>
          <p:nvPr/>
        </p:nvPicPr>
        <p:blipFill>
          <a:blip r:embed="rId4"/>
          <a:stretch>
            <a:fillRect/>
          </a:stretch>
        </p:blipFill>
        <p:spPr>
          <a:xfrm>
            <a:off x="1726780" y="1108418"/>
            <a:ext cx="8579393" cy="5424537"/>
          </a:xfrm>
          <a:prstGeom prst="rect">
            <a:avLst/>
          </a:prstGeom>
        </p:spPr>
      </p:pic>
      <p:pic>
        <p:nvPicPr>
          <p:cNvPr id="3" name="Graphic 2">
            <a:extLst>
              <a:ext uri="{FF2B5EF4-FFF2-40B4-BE49-F238E27FC236}">
                <a16:creationId xmlns:a16="http://schemas.microsoft.com/office/drawing/2014/main" id="{41B73D6A-FFF0-D346-3F63-DA69813F3F0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6026" y="5533457"/>
            <a:ext cx="301752" cy="301752"/>
          </a:xfrm>
          <a:prstGeom prst="rect">
            <a:avLst/>
          </a:prstGeom>
        </p:spPr>
      </p:pic>
      <p:sp>
        <p:nvSpPr>
          <p:cNvPr id="4" name="TextBox 3">
            <a:extLst>
              <a:ext uri="{FF2B5EF4-FFF2-40B4-BE49-F238E27FC236}">
                <a16:creationId xmlns:a16="http://schemas.microsoft.com/office/drawing/2014/main" id="{9CDC9CA9-C0CE-7D4C-1888-460795809DC7}"/>
              </a:ext>
              <a:ext uri="{C183D7F6-B498-43B3-948B-1728B52AA6E4}">
                <adec:decorative xmlns:adec="http://schemas.microsoft.com/office/drawing/2017/decorative" val="1"/>
              </a:ext>
            </a:extLst>
          </p:cNvPr>
          <p:cNvSpPr txBox="1"/>
          <p:nvPr/>
        </p:nvSpPr>
        <p:spPr>
          <a:xfrm>
            <a:off x="5201782" y="5837293"/>
            <a:ext cx="850392" cy="353943"/>
          </a:xfrm>
          <a:prstGeom prst="rect">
            <a:avLst/>
          </a:prstGeom>
          <a:solidFill>
            <a:srgbClr val="F2F2F2"/>
          </a:solidFill>
        </p:spPr>
        <p:txBody>
          <a:bodyPr wrap="square" tIns="0" bIns="0" rtlCol="0" anchor="ctr" anchorCtr="1">
            <a:spAutoFit/>
          </a:bodyPr>
          <a:lstStyle/>
          <a:p>
            <a:pPr algn="ctr"/>
            <a:r>
              <a:rPr lang="en-US" sz="1150" dirty="0">
                <a:latin typeface="Segoe Sans Text Semibold" pitchFamily="2" charset="0"/>
                <a:cs typeface="Segoe Sans Text Semibold" pitchFamily="2" charset="0"/>
              </a:rPr>
              <a:t>Microsoft Foundry</a:t>
            </a:r>
          </a:p>
        </p:txBody>
      </p:sp>
    </p:spTree>
    <p:extLst>
      <p:ext uri="{BB962C8B-B14F-4D97-AF65-F5344CB8AC3E}">
        <p14:creationId xmlns:p14="http://schemas.microsoft.com/office/powerpoint/2010/main" val="3673694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DDF3E-BD5C-B509-0098-91D800618E3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E97E625-7F2A-C564-9D2A-3405414109B2}"/>
              </a:ext>
            </a:extLst>
          </p:cNvPr>
          <p:cNvSpPr>
            <a:spLocks noGrp="1"/>
          </p:cNvSpPr>
          <p:nvPr>
            <p:ph type="title" idx="4294967295"/>
          </p:nvPr>
        </p:nvSpPr>
        <p:spPr>
          <a:xfrm>
            <a:off x="493776" y="173736"/>
            <a:ext cx="11167534"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Published pattern one</a:t>
            </a:r>
          </a:p>
        </p:txBody>
      </p:sp>
      <p:sp>
        <p:nvSpPr>
          <p:cNvPr id="8" name="TextBox 7">
            <a:extLst>
              <a:ext uri="{FF2B5EF4-FFF2-40B4-BE49-F238E27FC236}">
                <a16:creationId xmlns:a16="http://schemas.microsoft.com/office/drawing/2014/main" id="{D674F6EA-9972-83BA-76DB-C2C9B68A2812}"/>
              </a:ext>
            </a:extLst>
          </p:cNvPr>
          <p:cNvSpPr txBox="1"/>
          <p:nvPr/>
        </p:nvSpPr>
        <p:spPr>
          <a:xfrm>
            <a:off x="585216" y="666148"/>
            <a:ext cx="9149462" cy="400110"/>
          </a:xfrm>
          <a:prstGeom prst="rect">
            <a:avLst/>
          </a:prstGeom>
          <a:noFill/>
        </p:spPr>
        <p:txBody>
          <a:bodyPr wrap="square" lIns="45720" rIns="45720">
            <a:spAutoFit/>
          </a:bodyPr>
          <a:lstStyle/>
          <a:p>
            <a:r>
              <a:rPr lang="en-US" sz="2000" b="1" dirty="0">
                <a:solidFill>
                  <a:srgbClr val="161616"/>
                </a:solidFill>
                <a:latin typeface="Segoe Sans Text" pitchFamily="2" charset="0"/>
                <a:cs typeface="Segoe Sans Text" pitchFamily="2" charset="0"/>
                <a:hlinkClick r:id="rId3"/>
              </a:rPr>
              <a:t>Build a conversation knowledge mining solution by using Azure AI services</a:t>
            </a:r>
            <a:endParaRPr lang="en-US" sz="2000" b="1" dirty="0">
              <a:solidFill>
                <a:srgbClr val="161616"/>
              </a:solidFill>
              <a:latin typeface="Segoe Sans Text" pitchFamily="2" charset="0"/>
              <a:cs typeface="Segoe Sans Text" pitchFamily="2" charset="0"/>
            </a:endParaRPr>
          </a:p>
        </p:txBody>
      </p:sp>
      <p:pic>
        <p:nvPicPr>
          <p:cNvPr id="26" name="Picture 25" descr="Architecture showing a pipeline that processes call audio and transcripts using Azure AI services, SQL Database, and Semantic Kernel to enable chat and insights.">
            <a:extLst>
              <a:ext uri="{FF2B5EF4-FFF2-40B4-BE49-F238E27FC236}">
                <a16:creationId xmlns:a16="http://schemas.microsoft.com/office/drawing/2014/main" id="{FC6008CE-5047-3FF9-B941-F4A4E28059E4}"/>
              </a:ext>
            </a:extLst>
          </p:cNvPr>
          <p:cNvPicPr>
            <a:picLocks noChangeAspect="1"/>
          </p:cNvPicPr>
          <p:nvPr/>
        </p:nvPicPr>
        <p:blipFill>
          <a:blip r:embed="rId4"/>
          <a:stretch>
            <a:fillRect/>
          </a:stretch>
        </p:blipFill>
        <p:spPr>
          <a:xfrm>
            <a:off x="1744947" y="1107575"/>
            <a:ext cx="8579393" cy="5424537"/>
          </a:xfrm>
          <a:prstGeom prst="rect">
            <a:avLst/>
          </a:prstGeom>
        </p:spPr>
      </p:pic>
      <p:pic>
        <p:nvPicPr>
          <p:cNvPr id="3" name="Graphic 2">
            <a:extLst>
              <a:ext uri="{FF2B5EF4-FFF2-40B4-BE49-F238E27FC236}">
                <a16:creationId xmlns:a16="http://schemas.microsoft.com/office/drawing/2014/main" id="{C7C6537B-FFDD-E000-2B06-7A53D7D6BF1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6026" y="5533457"/>
            <a:ext cx="301752" cy="301752"/>
          </a:xfrm>
          <a:prstGeom prst="rect">
            <a:avLst/>
          </a:prstGeom>
        </p:spPr>
      </p:pic>
      <p:sp>
        <p:nvSpPr>
          <p:cNvPr id="4" name="TextBox 3">
            <a:extLst>
              <a:ext uri="{FF2B5EF4-FFF2-40B4-BE49-F238E27FC236}">
                <a16:creationId xmlns:a16="http://schemas.microsoft.com/office/drawing/2014/main" id="{6DA693DB-7A2B-CB80-A83C-ACE816EF09BD}"/>
              </a:ext>
              <a:ext uri="{C183D7F6-B498-43B3-948B-1728B52AA6E4}">
                <adec:decorative xmlns:adec="http://schemas.microsoft.com/office/drawing/2017/decorative" val="1"/>
              </a:ext>
            </a:extLst>
          </p:cNvPr>
          <p:cNvSpPr txBox="1"/>
          <p:nvPr/>
        </p:nvSpPr>
        <p:spPr>
          <a:xfrm>
            <a:off x="5201782" y="5837293"/>
            <a:ext cx="850392" cy="353943"/>
          </a:xfrm>
          <a:prstGeom prst="rect">
            <a:avLst/>
          </a:prstGeom>
          <a:solidFill>
            <a:srgbClr val="F2F2F2"/>
          </a:solidFill>
        </p:spPr>
        <p:txBody>
          <a:bodyPr wrap="square" tIns="0" bIns="0" rtlCol="0" anchor="ctr" anchorCtr="1">
            <a:spAutoFit/>
          </a:bodyPr>
          <a:lstStyle/>
          <a:p>
            <a:pPr algn="ctr"/>
            <a:r>
              <a:rPr lang="en-US" sz="1150" dirty="0">
                <a:latin typeface="Segoe Sans Text Semibold" pitchFamily="2" charset="0"/>
                <a:cs typeface="Segoe Sans Text Semibold" pitchFamily="2" charset="0"/>
              </a:rPr>
              <a:t>Microsoft Foundry</a:t>
            </a:r>
          </a:p>
        </p:txBody>
      </p:sp>
    </p:spTree>
    <p:extLst>
      <p:ext uri="{BB962C8B-B14F-4D97-AF65-F5344CB8AC3E}">
        <p14:creationId xmlns:p14="http://schemas.microsoft.com/office/powerpoint/2010/main" val="4098221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C63A8-5BF3-8520-063E-16B2D2AC054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28A1876-4DCC-4554-C77E-E7AB9B2185F2}"/>
              </a:ext>
            </a:extLst>
          </p:cNvPr>
          <p:cNvSpPr>
            <a:spLocks noGrp="1"/>
          </p:cNvSpPr>
          <p:nvPr>
            <p:ph type="title" idx="4294967295"/>
          </p:nvPr>
        </p:nvSpPr>
        <p:spPr>
          <a:xfrm>
            <a:off x="493776" y="173736"/>
            <a:ext cx="11167534"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Published pattern two</a:t>
            </a:r>
          </a:p>
        </p:txBody>
      </p:sp>
      <p:sp>
        <p:nvSpPr>
          <p:cNvPr id="8" name="TextBox 7">
            <a:extLst>
              <a:ext uri="{FF2B5EF4-FFF2-40B4-BE49-F238E27FC236}">
                <a16:creationId xmlns:a16="http://schemas.microsoft.com/office/drawing/2014/main" id="{057E47D1-B3A0-E5A4-0296-E347CD086CA2}"/>
              </a:ext>
            </a:extLst>
          </p:cNvPr>
          <p:cNvSpPr txBox="1"/>
          <p:nvPr/>
        </p:nvSpPr>
        <p:spPr>
          <a:xfrm>
            <a:off x="585216" y="667512"/>
            <a:ext cx="7026612" cy="400110"/>
          </a:xfrm>
          <a:prstGeom prst="rect">
            <a:avLst/>
          </a:prstGeom>
          <a:noFill/>
        </p:spPr>
        <p:txBody>
          <a:bodyPr wrap="square" lIns="45720" rIns="45720">
            <a:spAutoFit/>
          </a:bodyPr>
          <a:lstStyle/>
          <a:p>
            <a:pPr algn="l">
              <a:buNone/>
            </a:pPr>
            <a:r>
              <a:rPr lang="en-US" sz="2000" b="1" i="0" dirty="0">
                <a:solidFill>
                  <a:srgbClr val="161616"/>
                </a:solidFill>
                <a:effectLst/>
                <a:latin typeface="Segoe Sans Text" pitchFamily="2" charset="0"/>
                <a:cs typeface="Segoe Sans Text" pitchFamily="2" charset="0"/>
                <a:hlinkClick r:id="rId3"/>
              </a:rPr>
              <a:t>Build a document generation system by using AI</a:t>
            </a:r>
            <a:endParaRPr lang="en-US" sz="2000" b="1" i="0" dirty="0">
              <a:solidFill>
                <a:srgbClr val="161616"/>
              </a:solidFill>
              <a:effectLst/>
              <a:latin typeface="Segoe Sans Text" pitchFamily="2" charset="0"/>
              <a:cs typeface="Segoe Sans Text" pitchFamily="2" charset="0"/>
            </a:endParaRPr>
          </a:p>
        </p:txBody>
      </p:sp>
      <p:pic>
        <p:nvPicPr>
          <p:cNvPr id="7" name="Picture 6" descr="Architecture showing enterprise data synced and stored, processed by Azure AI Document Intelligence and AI Foundry, with App Service and Cosmos DB enabling chat and document generation.">
            <a:extLst>
              <a:ext uri="{FF2B5EF4-FFF2-40B4-BE49-F238E27FC236}">
                <a16:creationId xmlns:a16="http://schemas.microsoft.com/office/drawing/2014/main" id="{7D9CF72A-0E53-4670-1E52-1B74F2C6F662}"/>
              </a:ext>
            </a:extLst>
          </p:cNvPr>
          <p:cNvPicPr>
            <a:picLocks noChangeAspect="1"/>
          </p:cNvPicPr>
          <p:nvPr/>
        </p:nvPicPr>
        <p:blipFill>
          <a:blip r:embed="rId4"/>
          <a:stretch>
            <a:fillRect/>
          </a:stretch>
        </p:blipFill>
        <p:spPr>
          <a:xfrm>
            <a:off x="1765300" y="1316796"/>
            <a:ext cx="8546343" cy="5153854"/>
          </a:xfrm>
          <a:prstGeom prst="rect">
            <a:avLst/>
          </a:prstGeom>
        </p:spPr>
      </p:pic>
      <p:pic>
        <p:nvPicPr>
          <p:cNvPr id="3" name="Graphic 2">
            <a:extLst>
              <a:ext uri="{FF2B5EF4-FFF2-40B4-BE49-F238E27FC236}">
                <a16:creationId xmlns:a16="http://schemas.microsoft.com/office/drawing/2014/main" id="{6145DA01-7E7F-F734-20E8-CA50F528637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2123" y="3062774"/>
            <a:ext cx="301752" cy="301752"/>
          </a:xfrm>
          <a:prstGeom prst="rect">
            <a:avLst/>
          </a:prstGeom>
        </p:spPr>
      </p:pic>
      <p:sp>
        <p:nvSpPr>
          <p:cNvPr id="4" name="TextBox 3">
            <a:extLst>
              <a:ext uri="{FF2B5EF4-FFF2-40B4-BE49-F238E27FC236}">
                <a16:creationId xmlns:a16="http://schemas.microsoft.com/office/drawing/2014/main" id="{CBF000B1-A1AD-9AE2-157C-2692D5D8AF6E}"/>
              </a:ext>
              <a:ext uri="{C183D7F6-B498-43B3-948B-1728B52AA6E4}">
                <adec:decorative xmlns:adec="http://schemas.microsoft.com/office/drawing/2017/decorative" val="1"/>
              </a:ext>
            </a:extLst>
          </p:cNvPr>
          <p:cNvSpPr txBox="1"/>
          <p:nvPr/>
        </p:nvSpPr>
        <p:spPr>
          <a:xfrm>
            <a:off x="4777879" y="3336330"/>
            <a:ext cx="850392" cy="353943"/>
          </a:xfrm>
          <a:prstGeom prst="rect">
            <a:avLst/>
          </a:prstGeom>
          <a:solidFill>
            <a:srgbClr val="F2F2F2"/>
          </a:solidFill>
        </p:spPr>
        <p:txBody>
          <a:bodyPr wrap="square" tIns="0" bIns="0" rtlCol="0" anchor="ctr" anchorCtr="1">
            <a:spAutoFit/>
          </a:bodyPr>
          <a:lstStyle/>
          <a:p>
            <a:pPr algn="ctr"/>
            <a:r>
              <a:rPr lang="en-US" sz="1150" dirty="0">
                <a:latin typeface="Segoe Sans Text Semibold" pitchFamily="2" charset="0"/>
                <a:cs typeface="Segoe Sans Text Semibold" pitchFamily="2" charset="0"/>
              </a:rPr>
              <a:t>Microsoft Foundry</a:t>
            </a:r>
          </a:p>
        </p:txBody>
      </p:sp>
    </p:spTree>
    <p:extLst>
      <p:ext uri="{BB962C8B-B14F-4D97-AF65-F5344CB8AC3E}">
        <p14:creationId xmlns:p14="http://schemas.microsoft.com/office/powerpoint/2010/main" val="3764169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FF944-C5B7-00A5-6F65-AAB1273CEC3F}"/>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02307FF9-6170-9490-217C-F2BB4AA9DA92}"/>
              </a:ext>
            </a:extLst>
          </p:cNvPr>
          <p:cNvSpPr>
            <a:spLocks noGrp="1"/>
          </p:cNvSpPr>
          <p:nvPr>
            <p:ph type="title" idx="4294967295"/>
          </p:nvPr>
        </p:nvSpPr>
        <p:spPr>
          <a:xfrm>
            <a:off x="493776" y="173736"/>
            <a:ext cx="11167534"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Published pattern three</a:t>
            </a:r>
          </a:p>
        </p:txBody>
      </p:sp>
      <p:sp>
        <p:nvSpPr>
          <p:cNvPr id="4" name="Slide Number Placeholder 5">
            <a:extLst>
              <a:ext uri="{FF2B5EF4-FFF2-40B4-BE49-F238E27FC236}">
                <a16:creationId xmlns:a16="http://schemas.microsoft.com/office/drawing/2014/main" id="{F7C8D542-70AC-FFB6-A465-981A2D1B2E27}"/>
              </a:ext>
              <a:ext uri="{C183D7F6-B498-43B3-948B-1728B52AA6E4}">
                <adec:decorative xmlns:adec="http://schemas.microsoft.com/office/drawing/2017/decorative" val="1"/>
              </a:ext>
            </a:extLst>
          </p:cNvPr>
          <p:cNvSpPr>
            <a:spLocks noGrp="1"/>
          </p:cNvSpPr>
          <p:nvPr>
            <p:ph type="sldNum" sz="quarter" idx="4294967295"/>
          </p:nvPr>
        </p:nvSpPr>
        <p:spPr>
          <a:xfrm>
            <a:off x="9448800" y="6430963"/>
            <a:ext cx="2743200" cy="201612"/>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10" name="TextBox 9">
            <a:extLst>
              <a:ext uri="{FF2B5EF4-FFF2-40B4-BE49-F238E27FC236}">
                <a16:creationId xmlns:a16="http://schemas.microsoft.com/office/drawing/2014/main" id="{8769935D-0D92-3D1C-E384-71AF86188BDA}"/>
              </a:ext>
            </a:extLst>
          </p:cNvPr>
          <p:cNvSpPr txBox="1"/>
          <p:nvPr/>
        </p:nvSpPr>
        <p:spPr>
          <a:xfrm>
            <a:off x="585216" y="667512"/>
            <a:ext cx="7026612" cy="400110"/>
          </a:xfrm>
          <a:prstGeom prst="rect">
            <a:avLst/>
          </a:prstGeom>
          <a:noFill/>
        </p:spPr>
        <p:txBody>
          <a:bodyPr wrap="square" lIns="45720" rIns="45720">
            <a:spAutoFit/>
          </a:bodyPr>
          <a:lstStyle/>
          <a:p>
            <a:pPr algn="l">
              <a:buNone/>
            </a:pPr>
            <a:r>
              <a:rPr lang="en-US" sz="2000" b="1" i="0" dirty="0">
                <a:solidFill>
                  <a:srgbClr val="161616"/>
                </a:solidFill>
                <a:effectLst/>
                <a:latin typeface="Segoe Sans Text" pitchFamily="2" charset="0"/>
                <a:cs typeface="Segoe Sans Text" pitchFamily="2" charset="0"/>
                <a:hlinkClick r:id="rId3"/>
              </a:rPr>
              <a:t>Extract and map information from unstructured content</a:t>
            </a:r>
            <a:endParaRPr lang="en-US" sz="2000" b="1" i="0" dirty="0">
              <a:solidFill>
                <a:srgbClr val="161616"/>
              </a:solidFill>
              <a:effectLst/>
              <a:latin typeface="Segoe Sans Text" pitchFamily="2" charset="0"/>
              <a:cs typeface="Segoe Sans Text" pitchFamily="2" charset="0"/>
            </a:endParaRPr>
          </a:p>
        </p:txBody>
      </p:sp>
      <p:pic>
        <p:nvPicPr>
          <p:cNvPr id="8" name="Picture 7" descr="Architecture showing file upload from client processed by container apps, queued for Azure AI services, then stored in Cosmos DB and Blob Storage, with results visualized in Power BI.">
            <a:extLst>
              <a:ext uri="{FF2B5EF4-FFF2-40B4-BE49-F238E27FC236}">
                <a16:creationId xmlns:a16="http://schemas.microsoft.com/office/drawing/2014/main" id="{BB10755E-B826-CE64-02FF-772B7510CDDA}"/>
              </a:ext>
            </a:extLst>
          </p:cNvPr>
          <p:cNvPicPr>
            <a:picLocks noChangeAspect="1"/>
          </p:cNvPicPr>
          <p:nvPr/>
        </p:nvPicPr>
        <p:blipFill>
          <a:blip r:embed="rId4"/>
          <a:stretch>
            <a:fillRect/>
          </a:stretch>
        </p:blipFill>
        <p:spPr>
          <a:xfrm>
            <a:off x="1296416" y="1121660"/>
            <a:ext cx="9303896" cy="5550507"/>
          </a:xfrm>
          <a:prstGeom prst="rect">
            <a:avLst/>
          </a:prstGeom>
        </p:spPr>
      </p:pic>
      <p:pic>
        <p:nvPicPr>
          <p:cNvPr id="2" name="Graphic 1">
            <a:extLst>
              <a:ext uri="{FF2B5EF4-FFF2-40B4-BE49-F238E27FC236}">
                <a16:creationId xmlns:a16="http://schemas.microsoft.com/office/drawing/2014/main" id="{7E6F50CE-3B1C-BF86-CAB8-AB54323A06F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00235" y="1318738"/>
            <a:ext cx="413171" cy="413171"/>
          </a:xfrm>
          <a:prstGeom prst="rect">
            <a:avLst/>
          </a:prstGeom>
        </p:spPr>
      </p:pic>
      <p:sp>
        <p:nvSpPr>
          <p:cNvPr id="3" name="TextBox 2">
            <a:extLst>
              <a:ext uri="{FF2B5EF4-FFF2-40B4-BE49-F238E27FC236}">
                <a16:creationId xmlns:a16="http://schemas.microsoft.com/office/drawing/2014/main" id="{5621D123-E472-C5FB-47F2-5125F2C3E03A}"/>
              </a:ext>
              <a:ext uri="{C183D7F6-B498-43B3-948B-1728B52AA6E4}">
                <adec:decorative xmlns:adec="http://schemas.microsoft.com/office/drawing/2017/decorative" val="1"/>
              </a:ext>
            </a:extLst>
          </p:cNvPr>
          <p:cNvSpPr txBox="1"/>
          <p:nvPr/>
        </p:nvSpPr>
        <p:spPr>
          <a:xfrm>
            <a:off x="8775039" y="1747451"/>
            <a:ext cx="1422640" cy="169277"/>
          </a:xfrm>
          <a:prstGeom prst="rect">
            <a:avLst/>
          </a:prstGeom>
          <a:solidFill>
            <a:srgbClr val="FFFFFF"/>
          </a:solidFill>
        </p:spPr>
        <p:txBody>
          <a:bodyPr wrap="square" tIns="0" bIns="0" rtlCol="0" anchor="ctr" anchorCtr="1">
            <a:spAutoFit/>
          </a:bodyPr>
          <a:lstStyle/>
          <a:p>
            <a:pPr algn="ctr"/>
            <a:r>
              <a:rPr lang="en-US" sz="1100" dirty="0">
                <a:latin typeface="Segoe Sans Text Semibold" pitchFamily="2" charset="0"/>
                <a:cs typeface="Segoe Sans Text Semibold" pitchFamily="2" charset="0"/>
              </a:rPr>
              <a:t>Microsoft Foundry</a:t>
            </a:r>
          </a:p>
        </p:txBody>
      </p:sp>
    </p:spTree>
    <p:extLst>
      <p:ext uri="{BB962C8B-B14F-4D97-AF65-F5344CB8AC3E}">
        <p14:creationId xmlns:p14="http://schemas.microsoft.com/office/powerpoint/2010/main" val="2361272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A0C22-E739-3307-C56C-CFC5A5EA3F0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DCFD2AB-D932-6874-F6A7-19037A194AB8}"/>
              </a:ext>
            </a:extLst>
          </p:cNvPr>
          <p:cNvSpPr>
            <a:spLocks noGrp="1"/>
          </p:cNvSpPr>
          <p:nvPr>
            <p:ph type="title" idx="4294967295"/>
          </p:nvPr>
        </p:nvSpPr>
        <p:spPr>
          <a:xfrm>
            <a:off x="493776" y="173736"/>
            <a:ext cx="11167534"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Published pattern four</a:t>
            </a:r>
          </a:p>
        </p:txBody>
      </p:sp>
      <p:sp>
        <p:nvSpPr>
          <p:cNvPr id="4" name="Slide Number Placeholder 5">
            <a:extLst>
              <a:ext uri="{FF2B5EF4-FFF2-40B4-BE49-F238E27FC236}">
                <a16:creationId xmlns:a16="http://schemas.microsoft.com/office/drawing/2014/main" id="{2915F23C-6F0A-99BC-8FFD-9F761B477038}"/>
              </a:ext>
              <a:ext uri="{C183D7F6-B498-43B3-948B-1728B52AA6E4}">
                <adec:decorative xmlns:adec="http://schemas.microsoft.com/office/drawing/2017/decorative" val="1"/>
              </a:ext>
            </a:extLst>
          </p:cNvPr>
          <p:cNvSpPr>
            <a:spLocks noGrp="1"/>
          </p:cNvSpPr>
          <p:nvPr>
            <p:ph type="sldNum" sz="quarter" idx="4294967295"/>
          </p:nvPr>
        </p:nvSpPr>
        <p:spPr>
          <a:xfrm>
            <a:off x="9448800" y="6430963"/>
            <a:ext cx="2743200" cy="201612"/>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9" name="TextBox 8">
            <a:extLst>
              <a:ext uri="{FF2B5EF4-FFF2-40B4-BE49-F238E27FC236}">
                <a16:creationId xmlns:a16="http://schemas.microsoft.com/office/drawing/2014/main" id="{6B03B553-83E3-A09A-1CB7-3994C6E452E7}"/>
              </a:ext>
            </a:extLst>
          </p:cNvPr>
          <p:cNvSpPr txBox="1"/>
          <p:nvPr/>
        </p:nvSpPr>
        <p:spPr>
          <a:xfrm>
            <a:off x="585216" y="667512"/>
            <a:ext cx="10819384" cy="400110"/>
          </a:xfrm>
          <a:prstGeom prst="rect">
            <a:avLst/>
          </a:prstGeom>
          <a:noFill/>
        </p:spPr>
        <p:txBody>
          <a:bodyPr wrap="square" lIns="45720" rIns="45720">
            <a:spAutoFit/>
          </a:bodyPr>
          <a:lstStyle/>
          <a:p>
            <a:pPr algn="l">
              <a:buNone/>
            </a:pPr>
            <a:r>
              <a:rPr lang="en-US" sz="2000" b="1" i="0" dirty="0">
                <a:solidFill>
                  <a:srgbClr val="161616"/>
                </a:solidFill>
                <a:effectLst/>
                <a:latin typeface="Segoe Sans Text" pitchFamily="2" charset="0"/>
                <a:cs typeface="Segoe Sans Text" pitchFamily="2" charset="0"/>
                <a:hlinkClick r:id="rId3"/>
              </a:rPr>
              <a:t>Build a multiple-agent workflow automation solution with Microsoft Agent Framework</a:t>
            </a:r>
            <a:endParaRPr lang="en-US" sz="2000" b="1" i="0" dirty="0">
              <a:solidFill>
                <a:srgbClr val="161616"/>
              </a:solidFill>
              <a:effectLst/>
              <a:latin typeface="Segoe Sans Text" pitchFamily="2" charset="0"/>
              <a:cs typeface="Segoe Sans Text" pitchFamily="2" charset="0"/>
            </a:endParaRPr>
          </a:p>
        </p:txBody>
      </p:sp>
      <p:pic>
        <p:nvPicPr>
          <p:cNvPr id="24" name="Picture 23" descr="Architecture showing web front end connected to App Service and Container Apps API for orchestration, with Azure AI Foundry, Cosmos DB, and Docker enabling automated solutions.">
            <a:extLst>
              <a:ext uri="{FF2B5EF4-FFF2-40B4-BE49-F238E27FC236}">
                <a16:creationId xmlns:a16="http://schemas.microsoft.com/office/drawing/2014/main" id="{8BBC3068-9211-8AF3-4B3A-385205E35AFE}"/>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1955800" y="1067622"/>
            <a:ext cx="8712200" cy="5675015"/>
          </a:xfrm>
          <a:prstGeom prst="rect">
            <a:avLst/>
          </a:prstGeom>
        </p:spPr>
      </p:pic>
      <p:pic>
        <p:nvPicPr>
          <p:cNvPr id="3" name="Graphic 2">
            <a:extLst>
              <a:ext uri="{FF2B5EF4-FFF2-40B4-BE49-F238E27FC236}">
                <a16:creationId xmlns:a16="http://schemas.microsoft.com/office/drawing/2014/main" id="{940A8598-6967-D6BD-50B4-1887D5C6ED0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9565" y="4019550"/>
            <a:ext cx="301752" cy="301752"/>
          </a:xfrm>
          <a:prstGeom prst="rect">
            <a:avLst/>
          </a:prstGeom>
        </p:spPr>
      </p:pic>
      <p:sp>
        <p:nvSpPr>
          <p:cNvPr id="5" name="TextBox 4">
            <a:extLst>
              <a:ext uri="{FF2B5EF4-FFF2-40B4-BE49-F238E27FC236}">
                <a16:creationId xmlns:a16="http://schemas.microsoft.com/office/drawing/2014/main" id="{C58ECBC6-9C72-6EC0-40C9-3E1B20F84A8C}"/>
              </a:ext>
              <a:ext uri="{C183D7F6-B498-43B3-948B-1728B52AA6E4}">
                <adec:decorative xmlns:adec="http://schemas.microsoft.com/office/drawing/2017/decorative" val="1"/>
              </a:ext>
            </a:extLst>
          </p:cNvPr>
          <p:cNvSpPr txBox="1"/>
          <p:nvPr/>
        </p:nvSpPr>
        <p:spPr>
          <a:xfrm>
            <a:off x="3561931" y="4321302"/>
            <a:ext cx="1417020" cy="169277"/>
          </a:xfrm>
          <a:prstGeom prst="rect">
            <a:avLst/>
          </a:prstGeom>
          <a:solidFill>
            <a:srgbClr val="F2F2F2"/>
          </a:solidFill>
        </p:spPr>
        <p:txBody>
          <a:bodyPr wrap="square" tIns="0" bIns="0" rtlCol="0" anchor="ctr" anchorCtr="1">
            <a:spAutoFit/>
          </a:bodyPr>
          <a:lstStyle/>
          <a:p>
            <a:pPr algn="ctr"/>
            <a:r>
              <a:rPr lang="en-US" sz="1100" dirty="0">
                <a:latin typeface="Segoe Sans Text Semibold" pitchFamily="2" charset="0"/>
                <a:cs typeface="Segoe Sans Text Semibold" pitchFamily="2" charset="0"/>
              </a:rPr>
              <a:t>Microsoft Foundry</a:t>
            </a:r>
          </a:p>
        </p:txBody>
      </p:sp>
    </p:spTree>
    <p:extLst>
      <p:ext uri="{BB962C8B-B14F-4D97-AF65-F5344CB8AC3E}">
        <p14:creationId xmlns:p14="http://schemas.microsoft.com/office/powerpoint/2010/main" val="3278950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EDA1C-F808-28EF-0A6B-ACCF0A67CCD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941EC65D-E0ED-326D-3C88-3A35BBF00E58}"/>
              </a:ext>
            </a:extLst>
          </p:cNvPr>
          <p:cNvSpPr>
            <a:spLocks noGrp="1"/>
          </p:cNvSpPr>
          <p:nvPr>
            <p:ph type="title" idx="4294967295"/>
          </p:nvPr>
        </p:nvSpPr>
        <p:spPr>
          <a:xfrm>
            <a:off x="493713" y="173038"/>
            <a:ext cx="11133462"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How it all comes together – a sample architecture</a:t>
            </a:r>
          </a:p>
        </p:txBody>
      </p:sp>
      <p:sp>
        <p:nvSpPr>
          <p:cNvPr id="4" name="Slide Number Placeholder 5">
            <a:extLst>
              <a:ext uri="{FF2B5EF4-FFF2-40B4-BE49-F238E27FC236}">
                <a16:creationId xmlns:a16="http://schemas.microsoft.com/office/drawing/2014/main" id="{8814F6FA-98AD-FE1D-0783-80416126F87E}"/>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grpSp>
        <p:nvGrpSpPr>
          <p:cNvPr id="8" name="Group 7" descr="Architecture diagram showing AI solution components grouped under Governance &amp; Security, Observability &amp; Reliability, and AI Development Velocity for enterprise workflows.">
            <a:extLst>
              <a:ext uri="{FF2B5EF4-FFF2-40B4-BE49-F238E27FC236}">
                <a16:creationId xmlns:a16="http://schemas.microsoft.com/office/drawing/2014/main" id="{B5F8DB9C-F8F7-B4A0-573B-0C993A330B5E}"/>
              </a:ext>
            </a:extLst>
          </p:cNvPr>
          <p:cNvGrpSpPr/>
          <p:nvPr/>
        </p:nvGrpSpPr>
        <p:grpSpPr>
          <a:xfrm>
            <a:off x="137012" y="719937"/>
            <a:ext cx="11917975" cy="5662563"/>
            <a:chOff x="146428" y="940120"/>
            <a:chExt cx="11917975" cy="5662563"/>
          </a:xfrm>
        </p:grpSpPr>
        <p:sp>
          <p:nvSpPr>
            <p:cNvPr id="9" name="Rectangle: Rounded Corners 8">
              <a:extLst>
                <a:ext uri="{FF2B5EF4-FFF2-40B4-BE49-F238E27FC236}">
                  <a16:creationId xmlns:a16="http://schemas.microsoft.com/office/drawing/2014/main" id="{8D943C29-A817-68FB-651D-B53F294F4110}"/>
                </a:ext>
                <a:ext uri="{C183D7F6-B498-43B3-948B-1728B52AA6E4}">
                  <adec:decorative xmlns:adec="http://schemas.microsoft.com/office/drawing/2017/decorative" val="1"/>
                </a:ext>
              </a:extLst>
            </p:cNvPr>
            <p:cNvSpPr/>
            <p:nvPr/>
          </p:nvSpPr>
          <p:spPr bwMode="auto">
            <a:xfrm>
              <a:off x="2082026" y="940120"/>
              <a:ext cx="8027948" cy="5662563"/>
            </a:xfrm>
            <a:prstGeom prst="roundRect">
              <a:avLst>
                <a:gd name="adj" fmla="val 4078"/>
              </a:avLst>
            </a:prstGeom>
            <a:solidFill>
              <a:schemeClr val="tx1"/>
            </a:solidFill>
            <a:ln w="19050" cap="flat">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w="3175">
                  <a:noFill/>
                </a:ln>
                <a:gradFill>
                  <a:gsLst>
                    <a:gs pos="90210">
                      <a:srgbClr val="FFFFFF"/>
                    </a:gs>
                    <a:gs pos="74126">
                      <a:srgbClr val="FFFFFF"/>
                    </a:gs>
                  </a:gsLst>
                  <a:path path="circle">
                    <a:fillToRect l="100000" b="100000"/>
                  </a:path>
                </a:gradFill>
                <a:effectLst/>
                <a:uLnTx/>
                <a:uFillTx/>
                <a:latin typeface="Segoe UI Variable Small" pitchFamily="2" charset="0"/>
                <a:ea typeface="+mn-ea"/>
                <a:cs typeface="Segoe UI" pitchFamily="34" charset="0"/>
              </a:endParaRPr>
            </a:p>
          </p:txBody>
        </p:sp>
        <p:pic>
          <p:nvPicPr>
            <p:cNvPr id="10" name="Picture 9">
              <a:extLst>
                <a:ext uri="{FF2B5EF4-FFF2-40B4-BE49-F238E27FC236}">
                  <a16:creationId xmlns:a16="http://schemas.microsoft.com/office/drawing/2014/main" id="{BEE4CFAA-A05F-AE7C-25AA-58C47F3CD5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21724" y="1010290"/>
              <a:ext cx="7744446" cy="5464985"/>
            </a:xfrm>
            <a:prstGeom prst="rect">
              <a:avLst/>
            </a:prstGeom>
          </p:spPr>
        </p:pic>
        <p:sp>
          <p:nvSpPr>
            <p:cNvPr id="11" name="Rectangle: Rounded Corners 10">
              <a:extLst>
                <a:ext uri="{FF2B5EF4-FFF2-40B4-BE49-F238E27FC236}">
                  <a16:creationId xmlns:a16="http://schemas.microsoft.com/office/drawing/2014/main" id="{CAD438FD-F958-33E4-C26D-820E9302459B}"/>
                </a:ext>
                <a:ext uri="{C183D7F6-B498-43B3-948B-1728B52AA6E4}">
                  <adec:decorative xmlns:adec="http://schemas.microsoft.com/office/drawing/2017/decorative" val="1"/>
                </a:ext>
              </a:extLst>
            </p:cNvPr>
            <p:cNvSpPr/>
            <p:nvPr/>
          </p:nvSpPr>
          <p:spPr bwMode="auto">
            <a:xfrm>
              <a:off x="4255100" y="1016242"/>
              <a:ext cx="3248380" cy="2173202"/>
            </a:xfrm>
            <a:prstGeom prst="roundRect">
              <a:avLst>
                <a:gd name="adj" fmla="val 4505"/>
              </a:avLst>
            </a:prstGeom>
            <a:no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E"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A2D8A04-783E-2D34-18B5-3178FA4BF361}"/>
                </a:ext>
                <a:ext uri="{C183D7F6-B498-43B3-948B-1728B52AA6E4}">
                  <adec:decorative xmlns:adec="http://schemas.microsoft.com/office/drawing/2017/decorative" val="1"/>
                </a:ext>
              </a:extLst>
            </p:cNvPr>
            <p:cNvSpPr/>
            <p:nvPr/>
          </p:nvSpPr>
          <p:spPr bwMode="auto">
            <a:xfrm>
              <a:off x="7753177" y="2103951"/>
              <a:ext cx="1961614" cy="1748469"/>
            </a:xfrm>
            <a:prstGeom prst="roundRect">
              <a:avLst>
                <a:gd name="adj" fmla="val 4505"/>
              </a:avLst>
            </a:prstGeom>
            <a:noFill/>
            <a:ln w="28575">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E"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974DCC07-EBEA-C36D-F9AF-5B61E374F7C5}"/>
                </a:ext>
              </a:extLst>
            </p:cNvPr>
            <p:cNvCxnSpPr>
              <a:cxnSpLocks/>
            </p:cNvCxnSpPr>
            <p:nvPr/>
          </p:nvCxnSpPr>
          <p:spPr>
            <a:xfrm>
              <a:off x="1905752" y="1594694"/>
              <a:ext cx="2349348" cy="0"/>
            </a:xfrm>
            <a:prstGeom prst="straightConnector1">
              <a:avLst/>
            </a:prstGeom>
            <a:ln w="190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C1A85461-C6B7-36D2-DA00-43B27BF8A58D}"/>
                </a:ext>
              </a:extLst>
            </p:cNvPr>
            <p:cNvCxnSpPr>
              <a:cxnSpLocks/>
              <a:endCxn id="12" idx="3"/>
            </p:cNvCxnSpPr>
            <p:nvPr/>
          </p:nvCxnSpPr>
          <p:spPr>
            <a:xfrm flipH="1" flipV="1">
              <a:off x="9714791" y="2978186"/>
              <a:ext cx="656856" cy="159429"/>
            </a:xfrm>
            <a:prstGeom prst="straightConnector1">
              <a:avLst/>
            </a:prstGeom>
            <a:ln w="190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Rounded Corners 14">
              <a:extLst>
                <a:ext uri="{FF2B5EF4-FFF2-40B4-BE49-F238E27FC236}">
                  <a16:creationId xmlns:a16="http://schemas.microsoft.com/office/drawing/2014/main" id="{EFD7A2E0-8484-E1EC-A79E-8A8D7213DF7D}"/>
                </a:ext>
                <a:ext uri="{C183D7F6-B498-43B3-948B-1728B52AA6E4}">
                  <adec:decorative xmlns:adec="http://schemas.microsoft.com/office/drawing/2017/decorative" val="1"/>
                </a:ext>
              </a:extLst>
            </p:cNvPr>
            <p:cNvSpPr/>
            <p:nvPr/>
          </p:nvSpPr>
          <p:spPr bwMode="auto">
            <a:xfrm>
              <a:off x="7668955" y="4179913"/>
              <a:ext cx="2119136" cy="1791430"/>
            </a:xfrm>
            <a:prstGeom prst="roundRect">
              <a:avLst>
                <a:gd name="adj" fmla="val 4505"/>
              </a:avLst>
            </a:prstGeom>
            <a:noFill/>
            <a:ln w="28575">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E"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83818070-D99D-83C7-3504-142F305A4166}"/>
                </a:ext>
                <a:ext uri="{C183D7F6-B498-43B3-948B-1728B52AA6E4}">
                  <adec:decorative xmlns:adec="http://schemas.microsoft.com/office/drawing/2017/decorative" val="1"/>
                </a:ext>
              </a:extLst>
            </p:cNvPr>
            <p:cNvSpPr/>
            <p:nvPr/>
          </p:nvSpPr>
          <p:spPr bwMode="auto">
            <a:xfrm>
              <a:off x="4436489" y="3447601"/>
              <a:ext cx="2936017" cy="2613767"/>
            </a:xfrm>
            <a:prstGeom prst="roundRect">
              <a:avLst>
                <a:gd name="adj" fmla="val 4505"/>
              </a:avLst>
            </a:prstGeom>
            <a:noFill/>
            <a:ln w="28575">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E"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D1532C7F-4D91-AB0F-33C2-5E365423D34C}"/>
                </a:ext>
              </a:extLst>
            </p:cNvPr>
            <p:cNvCxnSpPr>
              <a:cxnSpLocks/>
            </p:cNvCxnSpPr>
            <p:nvPr/>
          </p:nvCxnSpPr>
          <p:spPr>
            <a:xfrm flipH="1">
              <a:off x="9788091" y="3137615"/>
              <a:ext cx="583556" cy="1090447"/>
            </a:xfrm>
            <a:prstGeom prst="straightConnector1">
              <a:avLst/>
            </a:prstGeom>
            <a:ln w="190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Oval 17">
              <a:extLst>
                <a:ext uri="{FF2B5EF4-FFF2-40B4-BE49-F238E27FC236}">
                  <a16:creationId xmlns:a16="http://schemas.microsoft.com/office/drawing/2014/main" id="{E42ABFAF-D724-333F-E99B-C2E74A6157B5}"/>
                </a:ext>
              </a:extLst>
            </p:cNvPr>
            <p:cNvSpPr/>
            <p:nvPr/>
          </p:nvSpPr>
          <p:spPr bwMode="auto">
            <a:xfrm>
              <a:off x="5731473" y="2573350"/>
              <a:ext cx="526080" cy="526080"/>
            </a:xfrm>
            <a:prstGeom prst="ellipse">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E"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49795250-B9DC-64F4-7109-D4960B20E65F}"/>
                </a:ext>
              </a:extLst>
            </p:cNvPr>
            <p:cNvSpPr/>
            <p:nvPr/>
          </p:nvSpPr>
          <p:spPr bwMode="auto">
            <a:xfrm>
              <a:off x="6852074" y="5497267"/>
              <a:ext cx="456146" cy="456146"/>
            </a:xfrm>
            <a:prstGeom prst="ellipse">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E"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FBEC9370-A4B8-FCE7-2B2F-C06ABB01C1DE}"/>
                </a:ext>
              </a:extLst>
            </p:cNvPr>
            <p:cNvSpPr/>
            <p:nvPr/>
          </p:nvSpPr>
          <p:spPr bwMode="auto">
            <a:xfrm>
              <a:off x="8193933" y="5348893"/>
              <a:ext cx="456146" cy="456146"/>
            </a:xfrm>
            <a:prstGeom prst="ellipse">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E"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1884D79F-FC53-9E59-40D0-07A3289D681A}"/>
                </a:ext>
              </a:extLst>
            </p:cNvPr>
            <p:cNvSpPr/>
            <p:nvPr/>
          </p:nvSpPr>
          <p:spPr bwMode="auto">
            <a:xfrm>
              <a:off x="8272377" y="3194684"/>
              <a:ext cx="456146" cy="456146"/>
            </a:xfrm>
            <a:prstGeom prst="ellipse">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E"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2B3128D2-9083-2912-29C3-3DF6B2975A44}"/>
                </a:ext>
              </a:extLst>
            </p:cNvPr>
            <p:cNvCxnSpPr>
              <a:cxnSpLocks/>
              <a:endCxn id="18" idx="3"/>
            </p:cNvCxnSpPr>
            <p:nvPr/>
          </p:nvCxnSpPr>
          <p:spPr>
            <a:xfrm flipV="1">
              <a:off x="1844417" y="3022387"/>
              <a:ext cx="3964099" cy="2154481"/>
            </a:xfrm>
            <a:prstGeom prst="straightConnector1">
              <a:avLst/>
            </a:prstGeom>
            <a:ln w="19050" cap="flat" cmpd="sng" algn="ctr">
              <a:solidFill>
                <a:srgbClr val="0078D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8D7804ED-C512-C033-EE25-7CAE7B0404F9}"/>
                </a:ext>
              </a:extLst>
            </p:cNvPr>
            <p:cNvCxnSpPr>
              <a:cxnSpLocks/>
              <a:endCxn id="21" idx="3"/>
            </p:cNvCxnSpPr>
            <p:nvPr/>
          </p:nvCxnSpPr>
          <p:spPr>
            <a:xfrm flipV="1">
              <a:off x="1844417" y="3584029"/>
              <a:ext cx="6494761" cy="1601804"/>
            </a:xfrm>
            <a:prstGeom prst="straightConnector1">
              <a:avLst/>
            </a:prstGeom>
            <a:ln w="19050" cap="flat" cmpd="sng" algn="ctr">
              <a:solidFill>
                <a:srgbClr val="0078D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E2A780A0-3A51-F870-0801-8FB658C9476B}"/>
                </a:ext>
              </a:extLst>
            </p:cNvPr>
            <p:cNvCxnSpPr>
              <a:cxnSpLocks/>
              <a:endCxn id="20" idx="2"/>
            </p:cNvCxnSpPr>
            <p:nvPr/>
          </p:nvCxnSpPr>
          <p:spPr>
            <a:xfrm>
              <a:off x="1844417" y="5167903"/>
              <a:ext cx="6349516" cy="409063"/>
            </a:xfrm>
            <a:prstGeom prst="straightConnector1">
              <a:avLst/>
            </a:prstGeom>
            <a:ln w="19050" cap="flat" cmpd="sng" algn="ctr">
              <a:solidFill>
                <a:srgbClr val="0078D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87BB181-81A5-A90F-1EA7-397C2982AF2C}"/>
                </a:ext>
              </a:extLst>
            </p:cNvPr>
            <p:cNvCxnSpPr>
              <a:cxnSpLocks/>
              <a:endCxn id="19" idx="2"/>
            </p:cNvCxnSpPr>
            <p:nvPr/>
          </p:nvCxnSpPr>
          <p:spPr>
            <a:xfrm>
              <a:off x="1844417" y="5185833"/>
              <a:ext cx="5007657" cy="539507"/>
            </a:xfrm>
            <a:prstGeom prst="straightConnector1">
              <a:avLst/>
            </a:prstGeom>
            <a:ln w="19050" cap="flat" cmpd="sng" algn="ctr">
              <a:solidFill>
                <a:srgbClr val="0078D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6" name="Group 25">
              <a:extLst>
                <a:ext uri="{FF2B5EF4-FFF2-40B4-BE49-F238E27FC236}">
                  <a16:creationId xmlns:a16="http://schemas.microsoft.com/office/drawing/2014/main" id="{95D57C2C-56D6-EF41-1635-7C9F663F5D72}"/>
                </a:ext>
              </a:extLst>
            </p:cNvPr>
            <p:cNvGrpSpPr/>
            <p:nvPr/>
          </p:nvGrpSpPr>
          <p:grpSpPr>
            <a:xfrm>
              <a:off x="158461" y="1398006"/>
              <a:ext cx="1769839" cy="1769000"/>
              <a:chOff x="158461" y="1398006"/>
              <a:chExt cx="1769839" cy="1769000"/>
            </a:xfrm>
          </p:grpSpPr>
          <p:sp>
            <p:nvSpPr>
              <p:cNvPr id="38" name="Rectangle: Rounded Corners 37">
                <a:extLst>
                  <a:ext uri="{FF2B5EF4-FFF2-40B4-BE49-F238E27FC236}">
                    <a16:creationId xmlns:a16="http://schemas.microsoft.com/office/drawing/2014/main" id="{D778868A-1433-E868-C82B-6334EC0D056E}"/>
                  </a:ext>
                </a:extLst>
              </p:cNvPr>
              <p:cNvSpPr/>
              <p:nvPr/>
            </p:nvSpPr>
            <p:spPr bwMode="auto">
              <a:xfrm>
                <a:off x="158461" y="1398006"/>
                <a:ext cx="1747292" cy="1769000"/>
              </a:xfrm>
              <a:prstGeom prst="roundRect">
                <a:avLst>
                  <a:gd name="adj" fmla="val 5896"/>
                </a:avLst>
              </a:prstGeom>
              <a:solidFill>
                <a:srgbClr val="92D050">
                  <a:alpha val="20000"/>
                </a:srgbClr>
              </a:solidFill>
              <a:ln w="3175">
                <a:solidFill>
                  <a:srgbClr val="00B050"/>
                </a:solidFill>
                <a:headEnd type="none" w="med" len="med"/>
                <a:tailEnd type="none" w="med" len="med"/>
              </a:ln>
              <a:effectLst>
                <a:outerShdw blurRad="1778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39" name="TextBox 13">
                <a:extLst>
                  <a:ext uri="{FF2B5EF4-FFF2-40B4-BE49-F238E27FC236}">
                    <a16:creationId xmlns:a16="http://schemas.microsoft.com/office/drawing/2014/main" id="{B5A48F91-62CD-FB69-E7EC-C5788064F48C}"/>
                  </a:ext>
                </a:extLst>
              </p:cNvPr>
              <p:cNvSpPr txBox="1">
                <a:spLocks/>
              </p:cNvSpPr>
              <p:nvPr/>
            </p:nvSpPr>
            <p:spPr>
              <a:xfrm>
                <a:off x="177570" y="2423277"/>
                <a:ext cx="1750730" cy="615553"/>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0" cap="none" spc="0" normalizeH="0" baseline="0" noProof="0">
                    <a:ln>
                      <a:noFill/>
                    </a:ln>
                    <a:solidFill>
                      <a:srgbClr val="00B050"/>
                    </a:solidFill>
                    <a:effectLst/>
                    <a:uLnTx/>
                    <a:uFillTx/>
                    <a:latin typeface="Segoe Sans Text Semibold"/>
                    <a:ea typeface="+mn-ea"/>
                    <a:cs typeface="Segoe UI" panose="020B0502040204020203" pitchFamily="34" charset="0"/>
                  </a:rPr>
                  <a:t>Governance &amp; Security</a:t>
                </a:r>
                <a:endParaRPr kumimoji="0" lang="en-US" sz="2000" b="0" i="0" u="none" strike="noStrike" kern="0" cap="none" spc="0" normalizeH="0" baseline="0" noProof="0">
                  <a:ln>
                    <a:noFill/>
                  </a:ln>
                  <a:solidFill>
                    <a:srgbClr val="00B050"/>
                  </a:solidFill>
                  <a:effectLst/>
                  <a:uLnTx/>
                  <a:uFillTx/>
                  <a:latin typeface="Segoe Sans Text"/>
                  <a:ea typeface="+mn-ea"/>
                  <a:cs typeface="Segoe UI" panose="020B0502040204020203" pitchFamily="34" charset="0"/>
                </a:endParaRPr>
              </a:p>
            </p:txBody>
          </p:sp>
          <p:pic>
            <p:nvPicPr>
              <p:cNvPr id="40" name="Graphic 39" descr="Shield Tick with solid fill">
                <a:extLst>
                  <a:ext uri="{FF2B5EF4-FFF2-40B4-BE49-F238E27FC236}">
                    <a16:creationId xmlns:a16="http://schemas.microsoft.com/office/drawing/2014/main" id="{74D9E87C-E4A9-2641-6D40-CB0EAD1007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4906" y="1435420"/>
                <a:ext cx="914400" cy="914400"/>
              </a:xfrm>
              <a:prstGeom prst="rect">
                <a:avLst/>
              </a:prstGeom>
            </p:spPr>
          </p:pic>
        </p:grpSp>
        <p:grpSp>
          <p:nvGrpSpPr>
            <p:cNvPr id="27" name="Group 26">
              <a:extLst>
                <a:ext uri="{FF2B5EF4-FFF2-40B4-BE49-F238E27FC236}">
                  <a16:creationId xmlns:a16="http://schemas.microsoft.com/office/drawing/2014/main" id="{72A8D158-289C-0CE4-27A6-3BBD7147DCD8}"/>
                </a:ext>
              </a:extLst>
            </p:cNvPr>
            <p:cNvGrpSpPr/>
            <p:nvPr/>
          </p:nvGrpSpPr>
          <p:grpSpPr>
            <a:xfrm>
              <a:off x="146428" y="4319263"/>
              <a:ext cx="1781872" cy="1769000"/>
              <a:chOff x="146428" y="4319263"/>
              <a:chExt cx="1781872" cy="1769000"/>
            </a:xfrm>
          </p:grpSpPr>
          <p:sp>
            <p:nvSpPr>
              <p:cNvPr id="35" name="Rectangle: Rounded Corners 34">
                <a:extLst>
                  <a:ext uri="{FF2B5EF4-FFF2-40B4-BE49-F238E27FC236}">
                    <a16:creationId xmlns:a16="http://schemas.microsoft.com/office/drawing/2014/main" id="{75B844EC-2A36-0809-8545-BEB7CBF515C4}"/>
                  </a:ext>
                </a:extLst>
              </p:cNvPr>
              <p:cNvSpPr/>
              <p:nvPr/>
            </p:nvSpPr>
            <p:spPr bwMode="auto">
              <a:xfrm>
                <a:off x="146428" y="4319263"/>
                <a:ext cx="1747292" cy="1769000"/>
              </a:xfrm>
              <a:prstGeom prst="roundRect">
                <a:avLst>
                  <a:gd name="adj" fmla="val 5896"/>
                </a:avLst>
              </a:prstGeom>
              <a:solidFill>
                <a:srgbClr val="8DC8E8">
                  <a:alpha val="20000"/>
                </a:srgbClr>
              </a:solidFill>
              <a:ln w="3175">
                <a:solidFill>
                  <a:srgbClr val="0078D4"/>
                </a:solidFill>
                <a:headEnd type="none" w="med" len="med"/>
                <a:tailEnd type="none" w="med" len="med"/>
              </a:ln>
              <a:effectLst>
                <a:outerShdw blurRad="1778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36" name="TextBox 13">
                <a:extLst>
                  <a:ext uri="{FF2B5EF4-FFF2-40B4-BE49-F238E27FC236}">
                    <a16:creationId xmlns:a16="http://schemas.microsoft.com/office/drawing/2014/main" id="{AF50FC55-BD0C-D722-5EF7-25D5DAF7CBA8}"/>
                  </a:ext>
                </a:extLst>
              </p:cNvPr>
              <p:cNvSpPr txBox="1">
                <a:spLocks/>
              </p:cNvSpPr>
              <p:nvPr/>
            </p:nvSpPr>
            <p:spPr>
              <a:xfrm>
                <a:off x="177570" y="5387300"/>
                <a:ext cx="1750730" cy="615553"/>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0" cap="none" spc="0" normalizeH="0" baseline="0" noProof="0">
                    <a:ln>
                      <a:noFill/>
                    </a:ln>
                    <a:solidFill>
                      <a:srgbClr val="0078D4"/>
                    </a:solidFill>
                    <a:effectLst/>
                    <a:uLnTx/>
                    <a:uFillTx/>
                    <a:latin typeface="Segoe Sans Text Semibold"/>
                    <a:ea typeface="+mn-ea"/>
                    <a:cs typeface="Segoe UI" panose="020B0502040204020203" pitchFamily="34" charset="0"/>
                  </a:rPr>
                  <a:t>Observability &amp; Reliability</a:t>
                </a:r>
                <a:endParaRPr kumimoji="0" lang="en-US" sz="1600" b="0" i="0" u="none" strike="noStrike" kern="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endParaRPr>
              </a:p>
            </p:txBody>
          </p:sp>
          <p:pic>
            <p:nvPicPr>
              <p:cNvPr id="37" name="Graphic 36" descr="Bar graph with upward trend with solid fill">
                <a:extLst>
                  <a:ext uri="{FF2B5EF4-FFF2-40B4-BE49-F238E27FC236}">
                    <a16:creationId xmlns:a16="http://schemas.microsoft.com/office/drawing/2014/main" id="{94CD1E6D-F729-F607-D726-2887FC36B9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699" y="4387491"/>
                <a:ext cx="914400" cy="914400"/>
              </a:xfrm>
              <a:prstGeom prst="rect">
                <a:avLst/>
              </a:prstGeom>
            </p:spPr>
          </p:pic>
        </p:grpSp>
        <p:grpSp>
          <p:nvGrpSpPr>
            <p:cNvPr id="28" name="Group 27">
              <a:extLst>
                <a:ext uri="{FF2B5EF4-FFF2-40B4-BE49-F238E27FC236}">
                  <a16:creationId xmlns:a16="http://schemas.microsoft.com/office/drawing/2014/main" id="{7B37ADF3-2313-7159-BEF8-C3CDB6F4BFAD}"/>
                </a:ext>
              </a:extLst>
            </p:cNvPr>
            <p:cNvGrpSpPr/>
            <p:nvPr/>
          </p:nvGrpSpPr>
          <p:grpSpPr>
            <a:xfrm>
              <a:off x="10313673" y="2535439"/>
              <a:ext cx="1750730" cy="2312332"/>
              <a:chOff x="10313673" y="2535439"/>
              <a:chExt cx="1750730" cy="2312332"/>
            </a:xfrm>
          </p:grpSpPr>
          <p:sp>
            <p:nvSpPr>
              <p:cNvPr id="32" name="Rectangle: Rounded Corners 31">
                <a:extLst>
                  <a:ext uri="{FF2B5EF4-FFF2-40B4-BE49-F238E27FC236}">
                    <a16:creationId xmlns:a16="http://schemas.microsoft.com/office/drawing/2014/main" id="{C652F6F3-F815-B675-0652-1212A30D808F}"/>
                  </a:ext>
                </a:extLst>
              </p:cNvPr>
              <p:cNvSpPr/>
              <p:nvPr/>
            </p:nvSpPr>
            <p:spPr bwMode="auto">
              <a:xfrm>
                <a:off x="10371647" y="2535439"/>
                <a:ext cx="1692756" cy="2312332"/>
              </a:xfrm>
              <a:prstGeom prst="roundRect">
                <a:avLst>
                  <a:gd name="adj" fmla="val 5896"/>
                </a:avLst>
              </a:prstGeom>
              <a:solidFill>
                <a:srgbClr val="D8D1E7">
                  <a:alpha val="20000"/>
                </a:srgbClr>
              </a:solidFill>
              <a:ln w="3175">
                <a:solidFill>
                  <a:srgbClr val="7030A0"/>
                </a:solidFill>
                <a:headEnd type="none" w="med" len="med"/>
                <a:tailEnd type="none" w="med" len="med"/>
              </a:ln>
              <a:effectLst>
                <a:outerShdw blurRad="1778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33" name="TextBox 13">
                <a:extLst>
                  <a:ext uri="{FF2B5EF4-FFF2-40B4-BE49-F238E27FC236}">
                    <a16:creationId xmlns:a16="http://schemas.microsoft.com/office/drawing/2014/main" id="{8926FF53-9BF1-99E6-3935-E32D0BC6E371}"/>
                  </a:ext>
                </a:extLst>
              </p:cNvPr>
              <p:cNvSpPr txBox="1">
                <a:spLocks/>
              </p:cNvSpPr>
              <p:nvPr/>
            </p:nvSpPr>
            <p:spPr>
              <a:xfrm>
                <a:off x="10313673" y="3785315"/>
                <a:ext cx="1750730" cy="923330"/>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0" cap="none" spc="0" normalizeH="0" baseline="0" noProof="0">
                    <a:ln>
                      <a:noFill/>
                    </a:ln>
                    <a:solidFill>
                      <a:srgbClr val="7030A0"/>
                    </a:solidFill>
                    <a:effectLst/>
                    <a:uLnTx/>
                    <a:uFillTx/>
                    <a:latin typeface="Segoe Sans Text Semibold"/>
                    <a:ea typeface="+mn-ea"/>
                    <a:cs typeface="Segoe UI" panose="020B0502040204020203" pitchFamily="34" charset="0"/>
                  </a:rPr>
                  <a:t>AI Development Velocity</a:t>
                </a:r>
                <a:endParaRPr kumimoji="0" lang="en-US" sz="2000" b="0" i="0" u="none" strike="noStrike" kern="0" cap="none" spc="0" normalizeH="0" baseline="0" noProof="0">
                  <a:ln>
                    <a:noFill/>
                  </a:ln>
                  <a:solidFill>
                    <a:srgbClr val="7030A0"/>
                  </a:solidFill>
                  <a:effectLst/>
                  <a:uLnTx/>
                  <a:uFillTx/>
                  <a:latin typeface="Segoe Sans Text"/>
                  <a:ea typeface="+mn-ea"/>
                  <a:cs typeface="Segoe UI" panose="020B0502040204020203" pitchFamily="34" charset="0"/>
                </a:endParaRPr>
              </a:p>
            </p:txBody>
          </p:sp>
          <p:pic>
            <p:nvPicPr>
              <p:cNvPr id="34" name="Graphic 33" descr="Rocket with solid fill">
                <a:extLst>
                  <a:ext uri="{FF2B5EF4-FFF2-40B4-BE49-F238E27FC236}">
                    <a16:creationId xmlns:a16="http://schemas.microsoft.com/office/drawing/2014/main" id="{3412106B-FC5D-67F4-D81D-7C4EA7984F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12775" y="2734030"/>
                <a:ext cx="914400" cy="914400"/>
              </a:xfrm>
              <a:prstGeom prst="rect">
                <a:avLst/>
              </a:prstGeom>
            </p:spPr>
          </p:pic>
        </p:grpSp>
        <p:sp>
          <p:nvSpPr>
            <p:cNvPr id="29" name="Rectangle: Rounded Corners 28">
              <a:extLst>
                <a:ext uri="{FF2B5EF4-FFF2-40B4-BE49-F238E27FC236}">
                  <a16:creationId xmlns:a16="http://schemas.microsoft.com/office/drawing/2014/main" id="{612AFFE7-2DAD-5AA8-D596-52B9F72DE1E6}"/>
                </a:ext>
                <a:ext uri="{C183D7F6-B498-43B3-948B-1728B52AA6E4}">
                  <adec:decorative xmlns:adec="http://schemas.microsoft.com/office/drawing/2017/decorative" val="1"/>
                </a:ext>
              </a:extLst>
            </p:cNvPr>
            <p:cNvSpPr/>
            <p:nvPr/>
          </p:nvSpPr>
          <p:spPr bwMode="auto">
            <a:xfrm>
              <a:off x="7662513" y="1148273"/>
              <a:ext cx="1066010" cy="861933"/>
            </a:xfrm>
            <a:prstGeom prst="roundRect">
              <a:avLst>
                <a:gd name="adj" fmla="val 4505"/>
              </a:avLst>
            </a:prstGeom>
            <a:noFill/>
            <a:ln w="28575">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E"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91386EA6-5CF5-C68C-80D6-609F00472C8A}"/>
                </a:ext>
              </a:extLst>
            </p:cNvPr>
            <p:cNvCxnSpPr>
              <a:cxnSpLocks/>
              <a:endCxn id="29" idx="3"/>
            </p:cNvCxnSpPr>
            <p:nvPr/>
          </p:nvCxnSpPr>
          <p:spPr>
            <a:xfrm flipH="1" flipV="1">
              <a:off x="8728523" y="1579240"/>
              <a:ext cx="1643124" cy="1558375"/>
            </a:xfrm>
            <a:prstGeom prst="straightConnector1">
              <a:avLst/>
            </a:prstGeom>
            <a:ln w="190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7AAF39D7-9B6D-B882-6857-91AB88457C81}"/>
                </a:ext>
              </a:extLst>
            </p:cNvPr>
            <p:cNvCxnSpPr>
              <a:cxnSpLocks/>
            </p:cNvCxnSpPr>
            <p:nvPr/>
          </p:nvCxnSpPr>
          <p:spPr>
            <a:xfrm flipH="1">
              <a:off x="7412049" y="3137615"/>
              <a:ext cx="2959598" cy="1398946"/>
            </a:xfrm>
            <a:prstGeom prst="straightConnector1">
              <a:avLst/>
            </a:prstGeom>
            <a:ln w="190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2" name="Graphic 1">
            <a:extLst>
              <a:ext uri="{FF2B5EF4-FFF2-40B4-BE49-F238E27FC236}">
                <a16:creationId xmlns:a16="http://schemas.microsoft.com/office/drawing/2014/main" id="{A2F03724-50B8-63FA-DCBD-1714FE4A1B7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14751" y="1385594"/>
            <a:ext cx="301752" cy="301752"/>
          </a:xfrm>
          <a:prstGeom prst="rect">
            <a:avLst/>
          </a:prstGeom>
        </p:spPr>
      </p:pic>
      <p:sp>
        <p:nvSpPr>
          <p:cNvPr id="3" name="TextBox 2">
            <a:extLst>
              <a:ext uri="{FF2B5EF4-FFF2-40B4-BE49-F238E27FC236}">
                <a16:creationId xmlns:a16="http://schemas.microsoft.com/office/drawing/2014/main" id="{36AA6E86-D3AD-6D9F-FF64-0E053600C19C}"/>
              </a:ext>
              <a:ext uri="{C183D7F6-B498-43B3-948B-1728B52AA6E4}">
                <adec:decorative xmlns:adec="http://schemas.microsoft.com/office/drawing/2017/decorative" val="1"/>
              </a:ext>
            </a:extLst>
          </p:cNvPr>
          <p:cNvSpPr txBox="1"/>
          <p:nvPr/>
        </p:nvSpPr>
        <p:spPr>
          <a:xfrm>
            <a:off x="3071010" y="1402529"/>
            <a:ext cx="914400" cy="123111"/>
          </a:xfrm>
          <a:prstGeom prst="rect">
            <a:avLst/>
          </a:prstGeom>
          <a:solidFill>
            <a:srgbClr val="FFFFFF"/>
          </a:solidFill>
        </p:spPr>
        <p:txBody>
          <a:bodyPr wrap="square" lIns="0" tIns="0" rIns="0" bIns="0" rtlCol="0" anchor="t" anchorCtr="0">
            <a:spAutoFit/>
          </a:bodyPr>
          <a:lstStyle/>
          <a:p>
            <a:r>
              <a:rPr lang="en-US" sz="800" dirty="0">
                <a:latin typeface="Segoe Sans Text Semibold" pitchFamily="2" charset="0"/>
                <a:cs typeface="Segoe Sans Text Semibold" pitchFamily="2" charset="0"/>
              </a:rPr>
              <a:t>Microsoft Foundry</a:t>
            </a:r>
          </a:p>
        </p:txBody>
      </p:sp>
      <p:pic>
        <p:nvPicPr>
          <p:cNvPr id="5" name="Graphic 4">
            <a:extLst>
              <a:ext uri="{FF2B5EF4-FFF2-40B4-BE49-F238E27FC236}">
                <a16:creationId xmlns:a16="http://schemas.microsoft.com/office/drawing/2014/main" id="{18A754DB-8358-19B6-7D92-0D2983F0E40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75350" y="2372106"/>
            <a:ext cx="228600" cy="228600"/>
          </a:xfrm>
          <a:prstGeom prst="rect">
            <a:avLst/>
          </a:prstGeom>
        </p:spPr>
      </p:pic>
      <p:pic>
        <p:nvPicPr>
          <p:cNvPr id="7" name="Graphic 6">
            <a:extLst>
              <a:ext uri="{FF2B5EF4-FFF2-40B4-BE49-F238E27FC236}">
                <a16:creationId xmlns:a16="http://schemas.microsoft.com/office/drawing/2014/main" id="{7312409C-80EF-B40F-669B-EB0E92A6ABB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56431" y="5360593"/>
            <a:ext cx="228600" cy="228600"/>
          </a:xfrm>
          <a:prstGeom prst="rect">
            <a:avLst/>
          </a:prstGeom>
        </p:spPr>
      </p:pic>
      <p:pic>
        <p:nvPicPr>
          <p:cNvPr id="41" name="Graphic 40">
            <a:extLst>
              <a:ext uri="{FF2B5EF4-FFF2-40B4-BE49-F238E27FC236}">
                <a16:creationId xmlns:a16="http://schemas.microsoft.com/office/drawing/2014/main" id="{93F16C19-7202-A480-3210-916963BC118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98290" y="5215187"/>
            <a:ext cx="228600" cy="228600"/>
          </a:xfrm>
          <a:prstGeom prst="rect">
            <a:avLst/>
          </a:prstGeom>
        </p:spPr>
      </p:pic>
      <p:pic>
        <p:nvPicPr>
          <p:cNvPr id="42" name="Graphic 41">
            <a:extLst>
              <a:ext uri="{FF2B5EF4-FFF2-40B4-BE49-F238E27FC236}">
                <a16:creationId xmlns:a16="http://schemas.microsoft.com/office/drawing/2014/main" id="{8743C966-19AD-E9C3-D012-1691F781FEC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4778" y="3060472"/>
            <a:ext cx="228600" cy="228600"/>
          </a:xfrm>
          <a:prstGeom prst="rect">
            <a:avLst/>
          </a:prstGeom>
        </p:spPr>
      </p:pic>
      <p:pic>
        <p:nvPicPr>
          <p:cNvPr id="43" name="Graphic 42">
            <a:extLst>
              <a:ext uri="{FF2B5EF4-FFF2-40B4-BE49-F238E27FC236}">
                <a16:creationId xmlns:a16="http://schemas.microsoft.com/office/drawing/2014/main" id="{968B40BF-EF5B-C30B-7E79-E2ADABC5444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11842" y="2486406"/>
            <a:ext cx="228600" cy="228600"/>
          </a:xfrm>
          <a:prstGeom prst="rect">
            <a:avLst/>
          </a:prstGeom>
        </p:spPr>
      </p:pic>
      <p:sp>
        <p:nvSpPr>
          <p:cNvPr id="44" name="TextBox 43">
            <a:extLst>
              <a:ext uri="{FF2B5EF4-FFF2-40B4-BE49-F238E27FC236}">
                <a16:creationId xmlns:a16="http://schemas.microsoft.com/office/drawing/2014/main" id="{460551A1-0F06-69FA-D961-D59B85716C20}"/>
              </a:ext>
              <a:ext uri="{C183D7F6-B498-43B3-948B-1728B52AA6E4}">
                <adec:decorative xmlns:adec="http://schemas.microsoft.com/office/drawing/2017/decorative" val="1"/>
              </a:ext>
            </a:extLst>
          </p:cNvPr>
          <p:cNvSpPr txBox="1"/>
          <p:nvPr/>
        </p:nvSpPr>
        <p:spPr>
          <a:xfrm>
            <a:off x="5790937" y="2626853"/>
            <a:ext cx="393192" cy="92333"/>
          </a:xfrm>
          <a:prstGeom prst="rect">
            <a:avLst/>
          </a:prstGeom>
          <a:solidFill>
            <a:srgbClr val="FFFFFF"/>
          </a:solidFill>
        </p:spPr>
        <p:txBody>
          <a:bodyPr wrap="square" lIns="0" tIns="0" rIns="0" bIns="0" rtlCol="0" anchor="t" anchorCtr="0">
            <a:spAutoFit/>
          </a:bodyPr>
          <a:lstStyle/>
          <a:p>
            <a:pPr algn="ctr"/>
            <a:r>
              <a:rPr lang="en-US" sz="600" dirty="0">
                <a:latin typeface="Segoe Sans Text Semibold" pitchFamily="2" charset="0"/>
                <a:cs typeface="Segoe Sans Text Semibold" pitchFamily="2" charset="0"/>
              </a:rPr>
              <a:t>Foundry</a:t>
            </a:r>
          </a:p>
        </p:txBody>
      </p:sp>
      <p:pic>
        <p:nvPicPr>
          <p:cNvPr id="45" name="Graphic 44">
            <a:extLst>
              <a:ext uri="{FF2B5EF4-FFF2-40B4-BE49-F238E27FC236}">
                <a16:creationId xmlns:a16="http://schemas.microsoft.com/office/drawing/2014/main" id="{616B86B4-E555-5D6D-F375-34F8D3E9479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8047" y="1785394"/>
            <a:ext cx="228600" cy="228600"/>
          </a:xfrm>
          <a:prstGeom prst="rect">
            <a:avLst/>
          </a:prstGeom>
        </p:spPr>
      </p:pic>
      <p:sp>
        <p:nvSpPr>
          <p:cNvPr id="46" name="TextBox 45">
            <a:extLst>
              <a:ext uri="{FF2B5EF4-FFF2-40B4-BE49-F238E27FC236}">
                <a16:creationId xmlns:a16="http://schemas.microsoft.com/office/drawing/2014/main" id="{D0AE379C-A8FE-198D-05B6-782E83AA4EE6}"/>
              </a:ext>
              <a:ext uri="{C183D7F6-B498-43B3-948B-1728B52AA6E4}">
                <adec:decorative xmlns:adec="http://schemas.microsoft.com/office/drawing/2017/decorative" val="1"/>
              </a:ext>
            </a:extLst>
          </p:cNvPr>
          <p:cNvSpPr txBox="1"/>
          <p:nvPr/>
        </p:nvSpPr>
        <p:spPr>
          <a:xfrm>
            <a:off x="8015378" y="2785181"/>
            <a:ext cx="393192" cy="92333"/>
          </a:xfrm>
          <a:prstGeom prst="rect">
            <a:avLst/>
          </a:prstGeom>
          <a:solidFill>
            <a:srgbClr val="FFFFFF"/>
          </a:solidFill>
        </p:spPr>
        <p:txBody>
          <a:bodyPr wrap="square" lIns="0" tIns="0" rIns="0" bIns="0" rtlCol="0" anchor="t" anchorCtr="0">
            <a:spAutoFit/>
          </a:bodyPr>
          <a:lstStyle/>
          <a:p>
            <a:pPr algn="ctr"/>
            <a:r>
              <a:rPr lang="en-US" sz="600" dirty="0">
                <a:latin typeface="Segoe Sans Text Semibold" pitchFamily="2" charset="0"/>
                <a:cs typeface="Segoe Sans Text Semibold" pitchFamily="2" charset="0"/>
              </a:rPr>
              <a:t>Foundry</a:t>
            </a:r>
          </a:p>
        </p:txBody>
      </p:sp>
    </p:spTree>
    <p:extLst>
      <p:ext uri="{BB962C8B-B14F-4D97-AF65-F5344CB8AC3E}">
        <p14:creationId xmlns:p14="http://schemas.microsoft.com/office/powerpoint/2010/main" val="2451975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F59E72BF-37B0-7B3C-8AC4-7A24272AC4B1}"/>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CB595FE8-6A71-C742-1E65-FE091FADFF70}"/>
              </a:ext>
            </a:extLst>
          </p:cNvPr>
          <p:cNvSpPr>
            <a:spLocks noGrp="1"/>
          </p:cNvSpPr>
          <p:nvPr>
            <p:ph type="title" idx="4294967295"/>
          </p:nvPr>
        </p:nvSpPr>
        <p:spPr>
          <a:xfrm>
            <a:off x="655638" y="2390775"/>
            <a:ext cx="11336337" cy="26591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spcBef>
                <a:spcPts val="1000"/>
              </a:spcBef>
              <a:defRPr/>
            </a:pPr>
            <a:r>
              <a:rPr lang="en-US" sz="9600">
                <a:solidFill>
                  <a:schemeClr val="bg1"/>
                </a:solidFill>
                <a:latin typeface="Segoe Sans Text Semibold" pitchFamily="2" charset="0"/>
                <a:cs typeface="Segoe Sans Text Semibold" pitchFamily="2" charset="0"/>
              </a:rPr>
              <a:t>What’s ahead?</a:t>
            </a:r>
            <a:br>
              <a:rPr lang="en-US" sz="9600">
                <a:solidFill>
                  <a:schemeClr val="bg1"/>
                </a:solidFill>
                <a:latin typeface="Segoe Sans Text Semibold" pitchFamily="2" charset="0"/>
                <a:cs typeface="Segoe Sans Text Semibold" pitchFamily="2" charset="0"/>
              </a:rPr>
            </a:br>
            <a:r>
              <a:rPr lang="en-US" sz="9600">
                <a:solidFill>
                  <a:schemeClr val="bg1"/>
                </a:solidFill>
                <a:latin typeface="Segoe Sans Text Semibold" pitchFamily="2" charset="0"/>
                <a:cs typeface="Segoe Sans Text Semibold" pitchFamily="2" charset="0"/>
              </a:rPr>
              <a:t>Lab exercises</a:t>
            </a:r>
            <a:endPar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Slide Number Placeholder 5">
            <a:extLst>
              <a:ext uri="{FF2B5EF4-FFF2-40B4-BE49-F238E27FC236}">
                <a16:creationId xmlns:a16="http://schemas.microsoft.com/office/drawing/2014/main" id="{FCEFA70C-04BA-7AA8-E05B-A0CF51273631}"/>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68891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F7D38-313F-F5C6-E5A7-F9CEA4B94F50}"/>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894BE7E2-8EF9-11EA-9EC1-A1C26AFCA383}"/>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Navigating the student guide</a:t>
            </a:r>
          </a:p>
        </p:txBody>
      </p:sp>
      <p:sp>
        <p:nvSpPr>
          <p:cNvPr id="35" name="Rounded Rectangle 12">
            <a:extLst>
              <a:ext uri="{FF2B5EF4-FFF2-40B4-BE49-F238E27FC236}">
                <a16:creationId xmlns:a16="http://schemas.microsoft.com/office/drawing/2014/main" id="{1FC36ACB-51BF-BEBD-2B97-3CEB58AC8BEF}"/>
              </a:ext>
            </a:extLst>
          </p:cNvPr>
          <p:cNvSpPr/>
          <p:nvPr/>
        </p:nvSpPr>
        <p:spPr>
          <a:xfrm>
            <a:off x="1706058" y="1668583"/>
            <a:ext cx="2871216" cy="1289949"/>
          </a:xfrm>
          <a:prstGeom prst="roundRect">
            <a:avLst>
              <a:gd name="adj" fmla="val 7541"/>
            </a:avLst>
          </a:prstGeom>
          <a:solidFill>
            <a:schemeClr val="bg1">
              <a:alpha val="25393"/>
            </a:schemeClr>
          </a:solidFill>
          <a:ln w="3175">
            <a:solidFill>
              <a:srgbClr val="0078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Aptos" panose="02110004020202020204"/>
                <a:ea typeface="+mn-ea"/>
                <a:cs typeface="+mn-cs"/>
              </a:rPr>
              <a:t>Select "Start Course“ to review the workshop content. </a:t>
            </a:r>
          </a:p>
        </p:txBody>
      </p:sp>
      <p:sp>
        <p:nvSpPr>
          <p:cNvPr id="36" name="Rounded Rectangle 16">
            <a:extLst>
              <a:ext uri="{FF2B5EF4-FFF2-40B4-BE49-F238E27FC236}">
                <a16:creationId xmlns:a16="http://schemas.microsoft.com/office/drawing/2014/main" id="{8408C254-CB29-67BC-575C-7710291A78A5}"/>
              </a:ext>
            </a:extLst>
          </p:cNvPr>
          <p:cNvSpPr/>
          <p:nvPr/>
        </p:nvSpPr>
        <p:spPr>
          <a:xfrm>
            <a:off x="1706060" y="3623080"/>
            <a:ext cx="2866437" cy="1301903"/>
          </a:xfrm>
          <a:prstGeom prst="roundRect">
            <a:avLst>
              <a:gd name="adj" fmla="val 7541"/>
            </a:avLst>
          </a:prstGeom>
          <a:solidFill>
            <a:schemeClr val="bg1">
              <a:alpha val="25393"/>
            </a:schemeClr>
          </a:solidFill>
          <a:ln w="3175">
            <a:solidFill>
              <a:srgbClr val="0078D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Aptos" panose="02110004020202020204"/>
                <a:ea typeface="+mn-ea"/>
                <a:cs typeface="+mn-cs"/>
              </a:rPr>
              <a:t>Module name</a:t>
            </a:r>
            <a:r>
              <a:rPr lang="en-US">
                <a:solidFill>
                  <a:srgbClr val="0078D4"/>
                </a:solidFill>
                <a:latin typeface="Aptos" panose="02110004020202020204"/>
              </a:rPr>
              <a:t>.</a:t>
            </a:r>
            <a:endParaRPr kumimoji="0" lang="en-US" sz="1800" b="0" i="0" u="none" strike="noStrike" kern="1200" cap="none" spc="0" normalizeH="0" baseline="0" noProof="0">
              <a:ln>
                <a:noFill/>
              </a:ln>
              <a:solidFill>
                <a:srgbClr val="0078D4"/>
              </a:solidFill>
              <a:effectLst/>
              <a:uLnTx/>
              <a:uFillTx/>
              <a:latin typeface="Aptos" panose="02110004020202020204"/>
              <a:ea typeface="+mn-ea"/>
              <a:cs typeface="+mn-cs"/>
            </a:endParaRPr>
          </a:p>
        </p:txBody>
      </p:sp>
      <p:sp>
        <p:nvSpPr>
          <p:cNvPr id="23" name="Rounded Rectangle 16">
            <a:extLst>
              <a:ext uri="{FF2B5EF4-FFF2-40B4-BE49-F238E27FC236}">
                <a16:creationId xmlns:a16="http://schemas.microsoft.com/office/drawing/2014/main" id="{FEB0D672-6652-BD9E-D60F-9BBEDB2F043D}"/>
              </a:ext>
            </a:extLst>
          </p:cNvPr>
          <p:cNvSpPr/>
          <p:nvPr/>
        </p:nvSpPr>
        <p:spPr>
          <a:xfrm>
            <a:off x="1706060" y="4992008"/>
            <a:ext cx="2871216" cy="1301903"/>
          </a:xfrm>
          <a:prstGeom prst="roundRect">
            <a:avLst>
              <a:gd name="adj" fmla="val 7541"/>
            </a:avLst>
          </a:prstGeom>
          <a:solidFill>
            <a:schemeClr val="bg1">
              <a:alpha val="25393"/>
            </a:schemeClr>
          </a:solidFill>
          <a:ln w="3175">
            <a:solidFill>
              <a:srgbClr val="0078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Aptos" panose="02110004020202020204"/>
                <a:ea typeface="+mn-ea"/>
                <a:cs typeface="+mn-cs"/>
              </a:rPr>
              <a:t>Unit content.</a:t>
            </a:r>
          </a:p>
        </p:txBody>
      </p:sp>
      <p:sp>
        <p:nvSpPr>
          <p:cNvPr id="2" name="Rectangle 1" descr="Screenshot of the home page of a sample student guide">
            <a:extLst>
              <a:ext uri="{FF2B5EF4-FFF2-40B4-BE49-F238E27FC236}">
                <a16:creationId xmlns:a16="http://schemas.microsoft.com/office/drawing/2014/main" id="{DA43DE1F-8DA3-D369-FD8F-E51EB8FAAE2C}"/>
              </a:ext>
            </a:extLst>
          </p:cNvPr>
          <p:cNvSpPr/>
          <p:nvPr/>
        </p:nvSpPr>
        <p:spPr bwMode="auto">
          <a:xfrm>
            <a:off x="7479514" y="621961"/>
            <a:ext cx="3973316" cy="5549778"/>
          </a:xfrm>
          <a:prstGeom prst="rect">
            <a:avLst/>
          </a:prstGeom>
          <a:solidFill>
            <a:srgbClr val="8661C5"/>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
              <a:ea typeface="Segoe UI" pitchFamily="34" charset="0"/>
              <a:cs typeface="Segoe UI" pitchFamily="34" charset="0"/>
            </a:endParaRPr>
          </a:p>
        </p:txBody>
      </p:sp>
      <p:pic>
        <p:nvPicPr>
          <p:cNvPr id="7" name="Picture 6" descr="Screenshot of the student guide">
            <a:extLst>
              <a:ext uri="{FF2B5EF4-FFF2-40B4-BE49-F238E27FC236}">
                <a16:creationId xmlns:a16="http://schemas.microsoft.com/office/drawing/2014/main" id="{7F3C38ED-5C4E-9033-ABF7-B693A018F077}"/>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05043" y="507443"/>
            <a:ext cx="4147787" cy="4491971"/>
          </a:xfrm>
          <a:prstGeom prst="rect">
            <a:avLst/>
          </a:prstGeom>
          <a:ln>
            <a:solidFill>
              <a:srgbClr val="000000"/>
            </a:solidFill>
          </a:ln>
        </p:spPr>
      </p:pic>
      <p:pic>
        <p:nvPicPr>
          <p:cNvPr id="8" name="Picture 7">
            <a:extLst>
              <a:ext uri="{FF2B5EF4-FFF2-40B4-BE49-F238E27FC236}">
                <a16:creationId xmlns:a16="http://schemas.microsoft.com/office/drawing/2014/main" id="{9AA28E49-963D-3C2A-C686-2C633C06E09D}"/>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305043" y="2483504"/>
            <a:ext cx="4147788" cy="3762666"/>
          </a:xfrm>
          <a:prstGeom prst="rect">
            <a:avLst/>
          </a:prstGeom>
          <a:ln>
            <a:solidFill>
              <a:srgbClr val="8661C5"/>
            </a:solidFill>
          </a:ln>
        </p:spPr>
      </p:pic>
      <p:pic>
        <p:nvPicPr>
          <p:cNvPr id="9" name="Picture 8">
            <a:extLst>
              <a:ext uri="{FF2B5EF4-FFF2-40B4-BE49-F238E27FC236}">
                <a16:creationId xmlns:a16="http://schemas.microsoft.com/office/drawing/2014/main" id="{1948490F-D802-1196-669D-87AFA325A04E}"/>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56034" y="2047618"/>
            <a:ext cx="1126041" cy="427232"/>
          </a:xfrm>
          <a:prstGeom prst="rect">
            <a:avLst/>
          </a:prstGeom>
        </p:spPr>
      </p:pic>
      <p:sp>
        <p:nvSpPr>
          <p:cNvPr id="11" name="Left Brace 10">
            <a:extLst>
              <a:ext uri="{FF2B5EF4-FFF2-40B4-BE49-F238E27FC236}">
                <a16:creationId xmlns:a16="http://schemas.microsoft.com/office/drawing/2014/main" id="{411E9536-4A36-FE4E-0E8D-B76ABF4E7367}"/>
              </a:ext>
              <a:ext uri="{C183D7F6-B498-43B3-948B-1728B52AA6E4}">
                <adec:decorative xmlns:adec="http://schemas.microsoft.com/office/drawing/2017/decorative" val="1"/>
              </a:ext>
            </a:extLst>
          </p:cNvPr>
          <p:cNvSpPr/>
          <p:nvPr/>
        </p:nvSpPr>
        <p:spPr>
          <a:xfrm>
            <a:off x="7938552" y="5225731"/>
            <a:ext cx="208233" cy="511034"/>
          </a:xfrm>
          <a:prstGeom prst="leftBrace">
            <a:avLst/>
          </a:prstGeom>
          <a:noFill/>
          <a:ln w="19050" cap="flat" cmpd="sng" algn="ctr">
            <a:solidFill>
              <a:srgbClr val="0078D4"/>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UI "/>
              <a:ea typeface="+mn-ea"/>
              <a:cs typeface="+mn-cs"/>
            </a:endParaRPr>
          </a:p>
        </p:txBody>
      </p:sp>
      <p:cxnSp>
        <p:nvCxnSpPr>
          <p:cNvPr id="10" name="Straight Arrow Connector 9">
            <a:extLst>
              <a:ext uri="{FF2B5EF4-FFF2-40B4-BE49-F238E27FC236}">
                <a16:creationId xmlns:a16="http://schemas.microsoft.com/office/drawing/2014/main" id="{177C875F-8573-C810-25F3-0ABD6FC49EC3}"/>
              </a:ext>
              <a:ext uri="{C183D7F6-B498-43B3-948B-1728B52AA6E4}">
                <adec:decorative xmlns:adec="http://schemas.microsoft.com/office/drawing/2017/decorative" val="1"/>
              </a:ext>
            </a:extLst>
          </p:cNvPr>
          <p:cNvCxnSpPr>
            <a:cxnSpLocks/>
          </p:cNvCxnSpPr>
          <p:nvPr/>
        </p:nvCxnSpPr>
        <p:spPr>
          <a:xfrm>
            <a:off x="4593763" y="2261235"/>
            <a:ext cx="3623435" cy="0"/>
          </a:xfrm>
          <a:prstGeom prst="straightConnector1">
            <a:avLst/>
          </a:prstGeom>
          <a:ln cap="rnd">
            <a:solidFill>
              <a:srgbClr val="0078D4"/>
            </a:solidFill>
            <a:prstDash val="solid"/>
            <a:headEnd type="ova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9B4060D-6B27-822A-70A7-712612113B7D}"/>
              </a:ext>
              <a:ext uri="{C183D7F6-B498-43B3-948B-1728B52AA6E4}">
                <adec:decorative xmlns:adec="http://schemas.microsoft.com/office/drawing/2017/decorative" val="1"/>
              </a:ext>
            </a:extLst>
          </p:cNvPr>
          <p:cNvCxnSpPr>
            <a:cxnSpLocks/>
          </p:cNvCxnSpPr>
          <p:nvPr/>
        </p:nvCxnSpPr>
        <p:spPr>
          <a:xfrm>
            <a:off x="4587329" y="4391277"/>
            <a:ext cx="3383122" cy="0"/>
          </a:xfrm>
          <a:prstGeom prst="straightConnector1">
            <a:avLst/>
          </a:prstGeom>
          <a:ln cap="rnd">
            <a:solidFill>
              <a:srgbClr val="0078D4"/>
            </a:solidFill>
            <a:prstDash val="solid"/>
            <a:headEnd type="ova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3C3CE07D-267D-D398-8B21-3CE126FC1F5B}"/>
              </a:ext>
              <a:ext uri="{C183D7F6-B498-43B3-948B-1728B52AA6E4}">
                <adec:decorative xmlns:adec="http://schemas.microsoft.com/office/drawing/2017/decorative" val="1"/>
              </a:ext>
            </a:extLst>
          </p:cNvPr>
          <p:cNvCxnSpPr>
            <a:cxnSpLocks/>
          </p:cNvCxnSpPr>
          <p:nvPr/>
        </p:nvCxnSpPr>
        <p:spPr>
          <a:xfrm>
            <a:off x="4587329" y="5500621"/>
            <a:ext cx="3351223" cy="0"/>
          </a:xfrm>
          <a:prstGeom prst="straightConnector1">
            <a:avLst/>
          </a:prstGeom>
          <a:ln cap="rnd">
            <a:solidFill>
              <a:srgbClr val="0078D4"/>
            </a:solidFill>
            <a:prstDash val="solid"/>
            <a:headEnd type="oval"/>
            <a:tailEnd type="triangle"/>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B780BDBB-A8E5-0B75-5AFB-23194E98375A}"/>
              </a:ext>
              <a:ext uri="{C183D7F6-B498-43B3-948B-1728B52AA6E4}">
                <adec:decorative xmlns:adec="http://schemas.microsoft.com/office/drawing/2017/decorative" val="1"/>
              </a:ext>
            </a:extLst>
          </p:cNvPr>
          <p:cNvGrpSpPr/>
          <p:nvPr/>
        </p:nvGrpSpPr>
        <p:grpSpPr>
          <a:xfrm>
            <a:off x="978408" y="1901952"/>
            <a:ext cx="738664" cy="738664"/>
            <a:chOff x="5570166" y="1584444"/>
            <a:chExt cx="738664" cy="738664"/>
          </a:xfrm>
        </p:grpSpPr>
        <p:sp>
          <p:nvSpPr>
            <p:cNvPr id="5" name="Oval 4">
              <a:extLst>
                <a:ext uri="{FF2B5EF4-FFF2-40B4-BE49-F238E27FC236}">
                  <a16:creationId xmlns:a16="http://schemas.microsoft.com/office/drawing/2014/main" id="{FAC851D8-FB2F-93B0-09B5-D12CB0ED6D47}"/>
                </a:ext>
              </a:extLst>
            </p:cNvPr>
            <p:cNvSpPr/>
            <p:nvPr/>
          </p:nvSpPr>
          <p:spPr>
            <a:xfrm>
              <a:off x="5570166" y="1584444"/>
              <a:ext cx="738664" cy="738664"/>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Sans Display" pitchFamily="2" charset="0"/>
                <a:cs typeface="Segoe Sans Display" pitchFamily="2" charset="0"/>
              </a:endParaRPr>
            </a:p>
          </p:txBody>
        </p:sp>
        <p:sp>
          <p:nvSpPr>
            <p:cNvPr id="12" name="TextBox 11">
              <a:extLst>
                <a:ext uri="{FF2B5EF4-FFF2-40B4-BE49-F238E27FC236}">
                  <a16:creationId xmlns:a16="http://schemas.microsoft.com/office/drawing/2014/main" id="{3E2EAB9E-D835-9CF7-14C2-39F46DF3485D}"/>
                </a:ext>
              </a:extLst>
            </p:cNvPr>
            <p:cNvSpPr txBox="1"/>
            <p:nvPr/>
          </p:nvSpPr>
          <p:spPr>
            <a:xfrm>
              <a:off x="5673919" y="1584444"/>
              <a:ext cx="531158" cy="738664"/>
            </a:xfrm>
            <a:prstGeom prst="rect">
              <a:avLst/>
            </a:prstGeom>
            <a:noFill/>
          </p:spPr>
          <p:txBody>
            <a:bodyPr wrap="square" rtlCol="0">
              <a:spAutoFit/>
            </a:bodyPr>
            <a:lstStyle/>
            <a:p>
              <a:pPr algn="ctr"/>
              <a:r>
                <a:rPr lang="en-US" sz="4200" b="1">
                  <a:solidFill>
                    <a:schemeClr val="bg1"/>
                  </a:solidFill>
                  <a:latin typeface="Segoe Sans Display" pitchFamily="2" charset="0"/>
                  <a:cs typeface="Segoe Sans Display" pitchFamily="2" charset="0"/>
                </a:rPr>
                <a:t>3</a:t>
              </a:r>
            </a:p>
          </p:txBody>
        </p:sp>
      </p:grpSp>
      <p:grpSp>
        <p:nvGrpSpPr>
          <p:cNvPr id="13" name="Group 12">
            <a:extLst>
              <a:ext uri="{FF2B5EF4-FFF2-40B4-BE49-F238E27FC236}">
                <a16:creationId xmlns:a16="http://schemas.microsoft.com/office/drawing/2014/main" id="{25CE7F90-8C84-6C50-2926-9D9BA9D3C25C}"/>
              </a:ext>
              <a:ext uri="{C183D7F6-B498-43B3-948B-1728B52AA6E4}">
                <adec:decorative xmlns:adec="http://schemas.microsoft.com/office/drawing/2017/decorative" val="1"/>
              </a:ext>
            </a:extLst>
          </p:cNvPr>
          <p:cNvGrpSpPr/>
          <p:nvPr/>
        </p:nvGrpSpPr>
        <p:grpSpPr>
          <a:xfrm>
            <a:off x="978408" y="3758184"/>
            <a:ext cx="738664" cy="738664"/>
            <a:chOff x="5570166" y="1584444"/>
            <a:chExt cx="738664" cy="738664"/>
          </a:xfrm>
        </p:grpSpPr>
        <p:sp>
          <p:nvSpPr>
            <p:cNvPr id="14" name="Oval 13">
              <a:extLst>
                <a:ext uri="{FF2B5EF4-FFF2-40B4-BE49-F238E27FC236}">
                  <a16:creationId xmlns:a16="http://schemas.microsoft.com/office/drawing/2014/main" id="{8B55EB3E-738D-7017-1C73-8E1B40E9FC0F}"/>
                </a:ext>
              </a:extLst>
            </p:cNvPr>
            <p:cNvSpPr/>
            <p:nvPr/>
          </p:nvSpPr>
          <p:spPr>
            <a:xfrm>
              <a:off x="5570166" y="1584444"/>
              <a:ext cx="738664" cy="738664"/>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Sans Display" pitchFamily="2" charset="0"/>
                <a:cs typeface="Segoe Sans Display" pitchFamily="2" charset="0"/>
              </a:endParaRPr>
            </a:p>
          </p:txBody>
        </p:sp>
        <p:sp>
          <p:nvSpPr>
            <p:cNvPr id="15" name="TextBox 14">
              <a:extLst>
                <a:ext uri="{FF2B5EF4-FFF2-40B4-BE49-F238E27FC236}">
                  <a16:creationId xmlns:a16="http://schemas.microsoft.com/office/drawing/2014/main" id="{824BB4C9-BA71-BC0F-767D-E9E15C4C658D}"/>
                </a:ext>
              </a:extLst>
            </p:cNvPr>
            <p:cNvSpPr txBox="1"/>
            <p:nvPr/>
          </p:nvSpPr>
          <p:spPr>
            <a:xfrm>
              <a:off x="5673919" y="1584444"/>
              <a:ext cx="531158" cy="738664"/>
            </a:xfrm>
            <a:prstGeom prst="rect">
              <a:avLst/>
            </a:prstGeom>
            <a:noFill/>
          </p:spPr>
          <p:txBody>
            <a:bodyPr wrap="square" rtlCol="0">
              <a:spAutoFit/>
            </a:bodyPr>
            <a:lstStyle/>
            <a:p>
              <a:pPr algn="ctr"/>
              <a:r>
                <a:rPr lang="en-US" sz="4200" b="1">
                  <a:solidFill>
                    <a:schemeClr val="bg1"/>
                  </a:solidFill>
                  <a:latin typeface="Segoe Sans Display" pitchFamily="2" charset="0"/>
                  <a:cs typeface="Segoe Sans Display" pitchFamily="2" charset="0"/>
                </a:rPr>
                <a:t>4</a:t>
              </a:r>
            </a:p>
          </p:txBody>
        </p:sp>
      </p:grpSp>
      <p:grpSp>
        <p:nvGrpSpPr>
          <p:cNvPr id="16" name="Group 15">
            <a:extLst>
              <a:ext uri="{FF2B5EF4-FFF2-40B4-BE49-F238E27FC236}">
                <a16:creationId xmlns:a16="http://schemas.microsoft.com/office/drawing/2014/main" id="{88064294-3F21-3499-6EDF-2E6224AF05FA}"/>
              </a:ext>
              <a:ext uri="{C183D7F6-B498-43B3-948B-1728B52AA6E4}">
                <adec:decorative xmlns:adec="http://schemas.microsoft.com/office/drawing/2017/decorative" val="1"/>
              </a:ext>
            </a:extLst>
          </p:cNvPr>
          <p:cNvGrpSpPr/>
          <p:nvPr/>
        </p:nvGrpSpPr>
        <p:grpSpPr>
          <a:xfrm>
            <a:off x="978408" y="5120640"/>
            <a:ext cx="738664" cy="738664"/>
            <a:chOff x="5570166" y="1584444"/>
            <a:chExt cx="738664" cy="738664"/>
          </a:xfrm>
        </p:grpSpPr>
        <p:sp>
          <p:nvSpPr>
            <p:cNvPr id="18" name="Oval 17">
              <a:extLst>
                <a:ext uri="{FF2B5EF4-FFF2-40B4-BE49-F238E27FC236}">
                  <a16:creationId xmlns:a16="http://schemas.microsoft.com/office/drawing/2014/main" id="{630C199A-B359-7581-CE55-30C63A974973}"/>
                </a:ext>
              </a:extLst>
            </p:cNvPr>
            <p:cNvSpPr/>
            <p:nvPr/>
          </p:nvSpPr>
          <p:spPr>
            <a:xfrm>
              <a:off x="5570166" y="1584444"/>
              <a:ext cx="738664" cy="738664"/>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Sans Display" pitchFamily="2" charset="0"/>
                <a:cs typeface="Segoe Sans Display" pitchFamily="2" charset="0"/>
              </a:endParaRPr>
            </a:p>
          </p:txBody>
        </p:sp>
        <p:sp>
          <p:nvSpPr>
            <p:cNvPr id="19" name="TextBox 18">
              <a:extLst>
                <a:ext uri="{FF2B5EF4-FFF2-40B4-BE49-F238E27FC236}">
                  <a16:creationId xmlns:a16="http://schemas.microsoft.com/office/drawing/2014/main" id="{6B7CEB67-479A-B2B4-274B-2692E843E4A3}"/>
                </a:ext>
              </a:extLst>
            </p:cNvPr>
            <p:cNvSpPr txBox="1"/>
            <p:nvPr/>
          </p:nvSpPr>
          <p:spPr>
            <a:xfrm>
              <a:off x="5673919" y="1584444"/>
              <a:ext cx="531158" cy="738664"/>
            </a:xfrm>
            <a:prstGeom prst="rect">
              <a:avLst/>
            </a:prstGeom>
            <a:noFill/>
          </p:spPr>
          <p:txBody>
            <a:bodyPr wrap="square" rtlCol="0">
              <a:spAutoFit/>
            </a:bodyPr>
            <a:lstStyle/>
            <a:p>
              <a:pPr algn="ctr"/>
              <a:r>
                <a:rPr lang="en-US" sz="4200" b="1">
                  <a:solidFill>
                    <a:schemeClr val="bg1"/>
                  </a:solidFill>
                  <a:latin typeface="Segoe Sans Display" pitchFamily="2" charset="0"/>
                  <a:cs typeface="Segoe Sans Display" pitchFamily="2" charset="0"/>
                </a:rPr>
                <a:t>5</a:t>
              </a:r>
            </a:p>
          </p:txBody>
        </p:sp>
      </p:grpSp>
    </p:spTree>
    <p:extLst>
      <p:ext uri="{BB962C8B-B14F-4D97-AF65-F5344CB8AC3E}">
        <p14:creationId xmlns:p14="http://schemas.microsoft.com/office/powerpoint/2010/main" val="1760219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626CF-3691-C112-C367-BA14CBB1B42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3D5BD3A-D2F9-B9C2-A217-1524DF994A15}"/>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Approach to exercises</a:t>
            </a:r>
          </a:p>
        </p:txBody>
      </p:sp>
      <p:sp>
        <p:nvSpPr>
          <p:cNvPr id="6" name="Text Placeholder 5">
            <a:extLst>
              <a:ext uri="{FF2B5EF4-FFF2-40B4-BE49-F238E27FC236}">
                <a16:creationId xmlns:a16="http://schemas.microsoft.com/office/drawing/2014/main" id="{19F4B9D9-F0AF-E2E0-8720-A12B79862017}"/>
              </a:ext>
            </a:extLst>
          </p:cNvPr>
          <p:cNvSpPr>
            <a:spLocks noGrp="1"/>
          </p:cNvSpPr>
          <p:nvPr>
            <p:ph type="body" sz="quarter" idx="14"/>
          </p:nvPr>
        </p:nvSpPr>
        <p:spPr>
          <a:xfrm>
            <a:off x="5895106" y="2362810"/>
            <a:ext cx="5286416" cy="2745903"/>
          </a:xfrm>
        </p:spPr>
        <p:txBody>
          <a:bodyPr/>
          <a:lstStyle/>
          <a:p>
            <a:pPr marL="285750" indent="-285750">
              <a:lnSpc>
                <a:spcPct val="100000"/>
              </a:lnSpc>
              <a:spcAft>
                <a:spcPts val="600"/>
              </a:spcAft>
              <a:buFont typeface="Arial" panose="020B0604020202020204" pitchFamily="34" charset="0"/>
              <a:buChar char="•"/>
            </a:pPr>
            <a:r>
              <a:rPr lang="en-US"/>
              <a:t>Review lab exercise proven practices.</a:t>
            </a:r>
          </a:p>
          <a:p>
            <a:pPr marL="285750" indent="-285750">
              <a:lnSpc>
                <a:spcPct val="100000"/>
              </a:lnSpc>
              <a:spcAft>
                <a:spcPts val="600"/>
              </a:spcAft>
              <a:buFont typeface="Arial" panose="020B0604020202020204" pitchFamily="34" charset="0"/>
              <a:buChar char="•"/>
            </a:pPr>
            <a:r>
              <a:rPr lang="en-US"/>
              <a:t>Engage with your team members and share your wins and struggles.</a:t>
            </a:r>
          </a:p>
          <a:p>
            <a:pPr marL="285750" indent="-285750">
              <a:lnSpc>
                <a:spcPct val="100000"/>
              </a:lnSpc>
              <a:spcAft>
                <a:spcPts val="600"/>
              </a:spcAft>
              <a:buFont typeface="Arial" panose="020B0604020202020204" pitchFamily="34" charset="0"/>
              <a:buChar char="•"/>
            </a:pPr>
            <a:r>
              <a:rPr lang="en-US"/>
              <a:t>Ask your Coach when you have questions or need help.</a:t>
            </a:r>
          </a:p>
          <a:p>
            <a:pPr marL="285750" indent="-285750">
              <a:lnSpc>
                <a:spcPct val="100000"/>
              </a:lnSpc>
              <a:spcAft>
                <a:spcPts val="600"/>
              </a:spcAft>
              <a:buFont typeface="Arial" panose="020B0604020202020204" pitchFamily="34" charset="0"/>
              <a:buChar char="•"/>
            </a:pPr>
            <a:r>
              <a:rPr lang="en-US"/>
              <a:t>Debrief exercises.</a:t>
            </a:r>
          </a:p>
          <a:p>
            <a:endParaRPr lang="en-US"/>
          </a:p>
        </p:txBody>
      </p:sp>
      <p:pic>
        <p:nvPicPr>
          <p:cNvPr id="18" name="Picture Placeholder 17">
            <a:extLst>
              <a:ext uri="{FF2B5EF4-FFF2-40B4-BE49-F238E27FC236}">
                <a16:creationId xmlns:a16="http://schemas.microsoft.com/office/drawing/2014/main" id="{3D237893-4BD1-71F5-4E07-7CBD7040E734}"/>
              </a:ext>
              <a:ext uri="{C183D7F6-B498-43B3-948B-1728B52AA6E4}">
                <adec:decorative xmlns:adec="http://schemas.microsoft.com/office/drawing/2017/decorative" val="1"/>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355204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2B35-3185-F891-23A3-B09A39E9851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213943A-1AD5-1214-09E7-406B62B5D216}"/>
              </a:ext>
            </a:extLst>
          </p:cNvPr>
          <p:cNvSpPr>
            <a:spLocks noGrp="1"/>
          </p:cNvSpPr>
          <p:nvPr>
            <p:ph type="title" idx="4294967295"/>
          </p:nvPr>
        </p:nvSpPr>
        <p:spPr>
          <a:xfrm>
            <a:off x="584200" y="976313"/>
            <a:ext cx="4973638"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Lab overview</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scenario</a:t>
            </a:r>
          </a:p>
        </p:txBody>
      </p:sp>
      <p:sp>
        <p:nvSpPr>
          <p:cNvPr id="14" name="Slide Number Placeholder 5">
            <a:extLst>
              <a:ext uri="{FF2B5EF4-FFF2-40B4-BE49-F238E27FC236}">
                <a16:creationId xmlns:a16="http://schemas.microsoft.com/office/drawing/2014/main" id="{976EC55D-3ED3-A3FD-1BFA-3036C906571A}"/>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19" name="TextBox 18">
            <a:extLst>
              <a:ext uri="{FF2B5EF4-FFF2-40B4-BE49-F238E27FC236}">
                <a16:creationId xmlns:a16="http://schemas.microsoft.com/office/drawing/2014/main" id="{BA73119F-BD5B-4116-2B92-62AA7933D986}"/>
              </a:ext>
            </a:extLst>
          </p:cNvPr>
          <p:cNvSpPr txBox="1"/>
          <p:nvPr/>
        </p:nvSpPr>
        <p:spPr>
          <a:xfrm>
            <a:off x="6320589" y="976313"/>
            <a:ext cx="5630779" cy="4142673"/>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Segoe Sans Text" pitchFamily="2" charset="0"/>
                <a:cs typeface="Segoe Sans Text" pitchFamily="2" charset="0"/>
              </a:rPr>
              <a:t>Scenario</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1" i="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Sans Text" pitchFamily="2" charset="0"/>
                <a:cs typeface="Segoe Sans Text" pitchFamily="2" charset="0"/>
              </a:rPr>
              <a:t>The following exercises will have you work through a customer proof of concept regarding Microsoft Foundry.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Sans Text" pitchFamily="2" charset="0"/>
                <a:cs typeface="Segoe Sans Text" pitchFamily="2" charset="0"/>
              </a:rPr>
              <a:t>The scenario entails building a proof of concept for </a:t>
            </a:r>
            <a:r>
              <a:rPr kumimoji="0" lang="en-US" sz="1600" b="0" i="0" u="none" strike="noStrike" kern="1200" cap="none" spc="0" normalizeH="0" baseline="0" noProof="0" dirty="0" err="1">
                <a:ln>
                  <a:noFill/>
                </a:ln>
                <a:solidFill>
                  <a:srgbClr val="000000"/>
                </a:solidFill>
                <a:effectLst/>
                <a:uLnTx/>
                <a:uFillTx/>
                <a:latin typeface="Segoe Sans Text" pitchFamily="2" charset="0"/>
                <a:cs typeface="Segoe Sans Text" pitchFamily="2" charset="0"/>
              </a:rPr>
              <a:t>Zava</a:t>
            </a:r>
            <a:r>
              <a:rPr kumimoji="0" lang="en-US" sz="1600" b="0" i="0" u="none" strike="noStrike" kern="1200" cap="none" spc="0" normalizeH="0" baseline="0" noProof="0" dirty="0">
                <a:ln>
                  <a:noFill/>
                </a:ln>
                <a:solidFill>
                  <a:srgbClr val="000000"/>
                </a:solidFill>
                <a:effectLst/>
                <a:uLnTx/>
                <a:uFillTx/>
                <a:latin typeface="Segoe Sans Text" pitchFamily="2" charset="0"/>
                <a:cs typeface="Segoe Sans Text" pitchFamily="2" charset="0"/>
              </a:rPr>
              <a:t>, a retail chain that specializes in "do-it-yourself" solutions for home improvement projects.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Sans Text" pitchFamily="2" charset="0"/>
                <a:cs typeface="Segoe Sans Text" pitchFamily="2"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err="1">
                <a:ln>
                  <a:noFill/>
                </a:ln>
                <a:solidFill>
                  <a:srgbClr val="000000"/>
                </a:solidFill>
                <a:effectLst/>
                <a:uLnTx/>
                <a:uFillTx/>
                <a:latin typeface="Segoe Sans Text" pitchFamily="2" charset="0"/>
                <a:cs typeface="Segoe Sans Text" pitchFamily="2" charset="0"/>
              </a:rPr>
              <a:t>Zava</a:t>
            </a:r>
            <a:r>
              <a:rPr kumimoji="0" lang="en-US" sz="1600" b="0" i="0" u="none" strike="noStrike" kern="1200" cap="none" spc="0" normalizeH="0" baseline="0" noProof="0" dirty="0">
                <a:ln>
                  <a:noFill/>
                </a:ln>
                <a:solidFill>
                  <a:srgbClr val="000000"/>
                </a:solidFill>
                <a:effectLst/>
                <a:uLnTx/>
                <a:uFillTx/>
                <a:latin typeface="Segoe Sans Text" pitchFamily="2" charset="0"/>
                <a:cs typeface="Segoe Sans Text" pitchFamily="2" charset="0"/>
              </a:rPr>
              <a:t> would like to build a shopping assistant that helps customers choose the correct products for their own home improvement projects. Customers will be able to upload images and short videos, ask questions regarding the set of products available from </a:t>
            </a:r>
            <a:r>
              <a:rPr kumimoji="0" lang="en-US" sz="1600" b="0" i="0" u="none" strike="noStrike" kern="1200" cap="none" spc="0" normalizeH="0" baseline="0" noProof="0" dirty="0" err="1">
                <a:ln>
                  <a:noFill/>
                </a:ln>
                <a:solidFill>
                  <a:srgbClr val="000000"/>
                </a:solidFill>
                <a:effectLst/>
                <a:uLnTx/>
                <a:uFillTx/>
                <a:latin typeface="Segoe Sans Text" pitchFamily="2" charset="0"/>
                <a:cs typeface="Segoe Sans Text" pitchFamily="2" charset="0"/>
              </a:rPr>
              <a:t>Zava</a:t>
            </a:r>
            <a:r>
              <a:rPr kumimoji="0" lang="en-US" sz="1600" b="0" i="0" u="none" strike="noStrike" kern="1200" cap="none" spc="0" normalizeH="0" baseline="0" noProof="0" dirty="0">
                <a:ln>
                  <a:noFill/>
                </a:ln>
                <a:solidFill>
                  <a:srgbClr val="000000"/>
                </a:solidFill>
                <a:effectLst/>
                <a:uLnTx/>
                <a:uFillTx/>
                <a:latin typeface="Segoe Sans Text" pitchFamily="2" charset="0"/>
                <a:cs typeface="Segoe Sans Text" pitchFamily="2" charset="0"/>
              </a:rPr>
              <a:t>, and make purchases, all from a multimodal chat interface.</a:t>
            </a:r>
          </a:p>
        </p:txBody>
      </p:sp>
    </p:spTree>
    <p:extLst>
      <p:ext uri="{BB962C8B-B14F-4D97-AF65-F5344CB8AC3E}">
        <p14:creationId xmlns:p14="http://schemas.microsoft.com/office/powerpoint/2010/main" val="357739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749F-F387-8380-2837-6A268C61BBA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A25BCD3-9C0B-2ADE-5E49-E568FD8AD863}"/>
              </a:ext>
            </a:extLst>
          </p:cNvPr>
          <p:cNvSpPr>
            <a:spLocks noGrp="1"/>
          </p:cNvSpPr>
          <p:nvPr>
            <p:ph type="title" idx="4294967295"/>
          </p:nvPr>
        </p:nvSpPr>
        <p:spPr>
          <a:xfrm>
            <a:off x="584200" y="976313"/>
            <a:ext cx="4423805"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Today’s lab exercises</a:t>
            </a:r>
          </a:p>
        </p:txBody>
      </p:sp>
      <p:sp>
        <p:nvSpPr>
          <p:cNvPr id="4" name="Text Placeholder 3">
            <a:extLst>
              <a:ext uri="{FF2B5EF4-FFF2-40B4-BE49-F238E27FC236}">
                <a16:creationId xmlns:a16="http://schemas.microsoft.com/office/drawing/2014/main" id="{D739E166-D73E-5C7C-C44F-B27C47912A9C}"/>
              </a:ext>
            </a:extLst>
          </p:cNvPr>
          <p:cNvSpPr>
            <a:spLocks noGrp="1"/>
          </p:cNvSpPr>
          <p:nvPr>
            <p:ph type="body" sz="quarter" idx="33"/>
          </p:nvPr>
        </p:nvSpPr>
        <p:spPr>
          <a:xfrm>
            <a:off x="6892671" y="977081"/>
            <a:ext cx="4973638" cy="553998"/>
          </a:xfrm>
        </p:spPr>
        <p:txBody>
          <a:bodyPr/>
          <a:lstStyle/>
          <a:p>
            <a:r>
              <a:rPr lang="en-US"/>
              <a:t>Exercise one: Deploy application resources​ – 60 minutes</a:t>
            </a:r>
          </a:p>
        </p:txBody>
      </p:sp>
      <p:sp>
        <p:nvSpPr>
          <p:cNvPr id="5" name="Text Placeholder 4">
            <a:extLst>
              <a:ext uri="{FF2B5EF4-FFF2-40B4-BE49-F238E27FC236}">
                <a16:creationId xmlns:a16="http://schemas.microsoft.com/office/drawing/2014/main" id="{2FF29E37-7A8F-C524-8F15-0E16FF17FCFF}"/>
              </a:ext>
            </a:extLst>
          </p:cNvPr>
          <p:cNvSpPr>
            <a:spLocks noGrp="1"/>
          </p:cNvSpPr>
          <p:nvPr>
            <p:ph type="body" sz="quarter" idx="34"/>
          </p:nvPr>
        </p:nvSpPr>
        <p:spPr>
          <a:xfrm>
            <a:off x="6892670" y="1735974"/>
            <a:ext cx="4705349" cy="1620957"/>
          </a:xfrm>
        </p:spPr>
        <p:txBody>
          <a:bodyPr/>
          <a:lstStyle/>
          <a:p>
            <a:r>
              <a:rPr lang="en-US"/>
              <a:t>Tasks: </a:t>
            </a:r>
          </a:p>
          <a:p>
            <a:pPr marL="285750" indent="-285750">
              <a:buFont typeface="Arial" panose="020B0604020202020204" pitchFamily="34" charset="0"/>
              <a:buChar char="•"/>
            </a:pPr>
            <a:r>
              <a:rPr lang="en-US"/>
              <a:t>Deploy a Bicep script​.</a:t>
            </a:r>
          </a:p>
          <a:p>
            <a:pPr marL="285750" indent="-285750">
              <a:buFont typeface="Arial" panose="020B0604020202020204" pitchFamily="34" charset="0"/>
              <a:buChar char="•"/>
            </a:pPr>
            <a:r>
              <a:rPr lang="en-US"/>
              <a:t>Configure Azure resources​.</a:t>
            </a:r>
          </a:p>
          <a:p>
            <a:pPr marL="285750" indent="-285750">
              <a:buFont typeface="Arial" panose="020B0604020202020204" pitchFamily="34" charset="0"/>
              <a:buChar char="•"/>
            </a:pPr>
            <a:r>
              <a:rPr lang="en-US"/>
              <a:t>Prepare datasets.</a:t>
            </a:r>
          </a:p>
          <a:p>
            <a:endParaRPr lang="en-US"/>
          </a:p>
        </p:txBody>
      </p:sp>
      <p:sp>
        <p:nvSpPr>
          <p:cNvPr id="7" name="Text Placeholder 6">
            <a:extLst>
              <a:ext uri="{FF2B5EF4-FFF2-40B4-BE49-F238E27FC236}">
                <a16:creationId xmlns:a16="http://schemas.microsoft.com/office/drawing/2014/main" id="{03AAEFFA-5EED-79F3-30C2-7CC7F2D397EB}"/>
              </a:ext>
            </a:extLst>
          </p:cNvPr>
          <p:cNvSpPr>
            <a:spLocks noGrp="1"/>
          </p:cNvSpPr>
          <p:nvPr>
            <p:ph type="body" sz="quarter" idx="36"/>
          </p:nvPr>
        </p:nvSpPr>
        <p:spPr>
          <a:xfrm>
            <a:off x="6892671" y="3703941"/>
            <a:ext cx="4705349" cy="553998"/>
          </a:xfrm>
        </p:spPr>
        <p:txBody>
          <a:bodyPr/>
          <a:lstStyle/>
          <a:p>
            <a:r>
              <a:rPr lang="en-US"/>
              <a:t>Exercise two: Implement a multimodal AI shopping assistant – 60 minutes</a:t>
            </a:r>
          </a:p>
        </p:txBody>
      </p:sp>
      <p:sp>
        <p:nvSpPr>
          <p:cNvPr id="8" name="Text Placeholder 7">
            <a:extLst>
              <a:ext uri="{FF2B5EF4-FFF2-40B4-BE49-F238E27FC236}">
                <a16:creationId xmlns:a16="http://schemas.microsoft.com/office/drawing/2014/main" id="{209915EE-F5F1-1E82-874B-7345F1A542B0}"/>
              </a:ext>
            </a:extLst>
          </p:cNvPr>
          <p:cNvSpPr>
            <a:spLocks noGrp="1"/>
          </p:cNvSpPr>
          <p:nvPr>
            <p:ph type="body" sz="quarter" idx="37"/>
          </p:nvPr>
        </p:nvSpPr>
        <p:spPr>
          <a:xfrm>
            <a:off x="6892670" y="4426222"/>
            <a:ext cx="4705349" cy="1620957"/>
          </a:xfrm>
        </p:spPr>
        <p:txBody>
          <a:bodyPr/>
          <a:lstStyle/>
          <a:p>
            <a:r>
              <a:rPr lang="en-US"/>
              <a:t>Tasks: </a:t>
            </a:r>
          </a:p>
          <a:p>
            <a:pPr marL="285750" indent="-285750">
              <a:buFont typeface="Arial" panose="020B0604020202020204" pitchFamily="34" charset="0"/>
              <a:buChar char="•"/>
            </a:pPr>
            <a:r>
              <a:rPr lang="en-US"/>
              <a:t>Create a single-agent solution​.</a:t>
            </a:r>
          </a:p>
          <a:p>
            <a:pPr marL="285750" indent="-285750">
              <a:buFont typeface="Arial" panose="020B0604020202020204" pitchFamily="34" charset="0"/>
              <a:buChar char="•"/>
            </a:pPr>
            <a:r>
              <a:rPr lang="en-US"/>
              <a:t>Create a multi-agent solution.​</a:t>
            </a:r>
          </a:p>
          <a:p>
            <a:pPr marL="285750" indent="-285750">
              <a:buFont typeface="Arial" panose="020B0604020202020204" pitchFamily="34" charset="0"/>
              <a:buChar char="•"/>
            </a:pPr>
            <a:r>
              <a:rPr lang="en-US"/>
              <a:t>Deploy to Azure.</a:t>
            </a:r>
          </a:p>
          <a:p>
            <a:endParaRPr lang="en-US"/>
          </a:p>
        </p:txBody>
      </p:sp>
      <p:sp>
        <p:nvSpPr>
          <p:cNvPr id="14" name="Slide Number Placeholder 5">
            <a:extLst>
              <a:ext uri="{FF2B5EF4-FFF2-40B4-BE49-F238E27FC236}">
                <a16:creationId xmlns:a16="http://schemas.microsoft.com/office/drawing/2014/main" id="{1C5FC958-2422-D41B-B372-36371EFF4967}"/>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4273509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CE765558-BEAA-6E01-14A0-71C8F0A4C4C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B5C6A8F-5A71-00BF-A549-5C4EE1282D7E}"/>
              </a:ext>
            </a:extLst>
          </p:cNvPr>
          <p:cNvSpPr>
            <a:spLocks noGrp="1"/>
          </p:cNvSpPr>
          <p:nvPr>
            <p:ph type="title" idx="4294967295"/>
          </p:nvPr>
        </p:nvSpPr>
        <p:spPr>
          <a:xfrm>
            <a:off x="655638" y="2390775"/>
            <a:ext cx="11336337" cy="2076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Breakouts</a:t>
            </a:r>
          </a:p>
        </p:txBody>
      </p:sp>
      <p:sp>
        <p:nvSpPr>
          <p:cNvPr id="9" name="Text Placeholder 1">
            <a:extLst>
              <a:ext uri="{FF2B5EF4-FFF2-40B4-BE49-F238E27FC236}">
                <a16:creationId xmlns:a16="http://schemas.microsoft.com/office/drawing/2014/main" id="{1AD34AEA-BACB-C3BF-7813-6A645061FFBF}"/>
              </a:ext>
            </a:extLst>
          </p:cNvPr>
          <p:cNvSpPr>
            <a:spLocks noGrp="1"/>
          </p:cNvSpPr>
          <p:nvPr>
            <p:ph type="body" sz="quarter" idx="19"/>
          </p:nvPr>
        </p:nvSpPr>
        <p:spPr>
          <a:xfrm>
            <a:off x="712005" y="3777673"/>
            <a:ext cx="7497275" cy="1387419"/>
          </a:xfrm>
        </p:spPr>
        <p:txBody>
          <a:bodyPr/>
          <a:lstStyle/>
          <a:p>
            <a:r>
              <a:rPr lang="en-US"/>
              <a:t>Join your team to complete the exercises</a:t>
            </a:r>
          </a:p>
        </p:txBody>
      </p:sp>
      <p:sp>
        <p:nvSpPr>
          <p:cNvPr id="4" name="Slide Number Placeholder 5">
            <a:extLst>
              <a:ext uri="{FF2B5EF4-FFF2-40B4-BE49-F238E27FC236}">
                <a16:creationId xmlns:a16="http://schemas.microsoft.com/office/drawing/2014/main" id="{B9BCD233-CFEA-CD4A-12FF-8ED6CFD49B49}"/>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0067156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A7FC1-4264-98B3-0806-E18470923F20}"/>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36919500-A960-679E-D33F-6EEC128823F3}"/>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Join your breakout room</a:t>
            </a:r>
          </a:p>
        </p:txBody>
      </p:sp>
      <p:sp>
        <p:nvSpPr>
          <p:cNvPr id="4" name="Slide Number Placeholder 5">
            <a:extLst>
              <a:ext uri="{FF2B5EF4-FFF2-40B4-BE49-F238E27FC236}">
                <a16:creationId xmlns:a16="http://schemas.microsoft.com/office/drawing/2014/main" id="{E9D04991-DAAE-D049-A03C-F190F3F12711}"/>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pic>
        <p:nvPicPr>
          <p:cNvPr id="6" name="Picture 5" descr="Image displaying where to find the workshop channel in teams.">
            <a:extLst>
              <a:ext uri="{FF2B5EF4-FFF2-40B4-BE49-F238E27FC236}">
                <a16:creationId xmlns:a16="http://schemas.microsoft.com/office/drawing/2014/main" id="{64483275-6669-1C5B-3D80-0611261FF6A2}"/>
              </a:ext>
              <a:ext uri="{C183D7F6-B498-43B3-948B-1728B52AA6E4}">
                <adec:decorative xmlns:adec="http://schemas.microsoft.com/office/drawing/2017/decorative" val="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2712" y="1415747"/>
            <a:ext cx="8078522" cy="4553446"/>
          </a:xfrm>
          <a:prstGeom prst="rect">
            <a:avLst/>
          </a:prstGeom>
          <a:effectLst>
            <a:outerShdw blurRad="63500" sx="102000" sy="102000" algn="ctr" rotWithShape="0">
              <a:prstClr val="black">
                <a:alpha val="40000"/>
              </a:prstClr>
            </a:outerShdw>
          </a:effectLst>
        </p:spPr>
      </p:pic>
      <p:sp>
        <p:nvSpPr>
          <p:cNvPr id="7" name="Rectangle: Rounded Corners 6">
            <a:extLst>
              <a:ext uri="{FF2B5EF4-FFF2-40B4-BE49-F238E27FC236}">
                <a16:creationId xmlns:a16="http://schemas.microsoft.com/office/drawing/2014/main" id="{40B0FCEE-EC1F-AA5A-30F0-0AF27BA39208}"/>
              </a:ext>
            </a:extLst>
          </p:cNvPr>
          <p:cNvSpPr/>
          <p:nvPr/>
        </p:nvSpPr>
        <p:spPr>
          <a:xfrm>
            <a:off x="321480" y="1786535"/>
            <a:ext cx="1504042" cy="1010186"/>
          </a:xfrm>
          <a:prstGeom prst="roundRect">
            <a:avLst>
              <a:gd name="adj" fmla="val 6363"/>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Find your workshop in </a:t>
            </a:r>
            <a:r>
              <a:rPr kumimoji="0" lang="en-US" sz="18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Teams.</a:t>
            </a:r>
          </a:p>
        </p:txBody>
      </p:sp>
      <p:sp>
        <p:nvSpPr>
          <p:cNvPr id="15" name="Rectangle: Rounded Corners 14">
            <a:extLst>
              <a:ext uri="{FF2B5EF4-FFF2-40B4-BE49-F238E27FC236}">
                <a16:creationId xmlns:a16="http://schemas.microsoft.com/office/drawing/2014/main" id="{5FC56578-3852-C57E-B3DB-45A49E796B6A}"/>
              </a:ext>
            </a:extLst>
          </p:cNvPr>
          <p:cNvSpPr/>
          <p:nvPr/>
        </p:nvSpPr>
        <p:spPr>
          <a:xfrm>
            <a:off x="289379" y="3931067"/>
            <a:ext cx="1504041" cy="1010186"/>
          </a:xfrm>
          <a:prstGeom prst="roundRect">
            <a:avLst>
              <a:gd name="adj" fmla="val 6363"/>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Find your </a:t>
            </a:r>
            <a:r>
              <a:rPr kumimoji="0" lang="en-US" sz="18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Team channel</a:t>
            </a:r>
            <a:r>
              <a:rPr kumimoji="0" lang="en-US" sz="1800" b="0"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a:t>
            </a:r>
            <a:endParaRPr kumimoji="0" lang="en-US" sz="18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20" name="Rectangle: Rounded Corners 19">
            <a:extLst>
              <a:ext uri="{FF2B5EF4-FFF2-40B4-BE49-F238E27FC236}">
                <a16:creationId xmlns:a16="http://schemas.microsoft.com/office/drawing/2014/main" id="{E0FE645B-FCFE-F153-C623-B1222AE8FE7B}"/>
              </a:ext>
            </a:extLst>
          </p:cNvPr>
          <p:cNvSpPr/>
          <p:nvPr/>
        </p:nvSpPr>
        <p:spPr>
          <a:xfrm>
            <a:off x="10451166" y="2365912"/>
            <a:ext cx="1466312" cy="1934699"/>
          </a:xfrm>
          <a:prstGeom prst="roundRect">
            <a:avLst>
              <a:gd name="adj" fmla="val 6363"/>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Join</a:t>
            </a:r>
            <a:r>
              <a:rPr kumimoji="0" lang="en-US" sz="1800" b="0"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 the channel.</a:t>
            </a:r>
            <a:br>
              <a:rPr kumimoji="0" lang="en-US" sz="1800" b="0"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br>
            <a:r>
              <a:rPr kumimoji="0" lang="en-US" sz="1800" b="0"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 </a:t>
            </a:r>
            <a:br>
              <a:rPr kumimoji="0" lang="en-US" sz="1800" b="0"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br>
            <a:r>
              <a:rPr kumimoji="0" lang="en-US" sz="18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DO NOT </a:t>
            </a:r>
            <a:br>
              <a:rPr kumimoji="0" lang="en-US" sz="1800" b="0"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br>
            <a:r>
              <a:rPr kumimoji="0" lang="en-US" sz="1800" b="0"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start a meeting.</a:t>
            </a:r>
            <a:endParaRPr kumimoji="0" lang="en-US" sz="18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endParaRPr>
          </a:p>
        </p:txBody>
      </p:sp>
      <p:grpSp>
        <p:nvGrpSpPr>
          <p:cNvPr id="17" name="Group 16">
            <a:extLst>
              <a:ext uri="{FF2B5EF4-FFF2-40B4-BE49-F238E27FC236}">
                <a16:creationId xmlns:a16="http://schemas.microsoft.com/office/drawing/2014/main" id="{C080014F-E56F-A0EC-F03D-B7C64D6CDD1F}"/>
              </a:ext>
              <a:ext uri="{C183D7F6-B498-43B3-948B-1728B52AA6E4}">
                <adec:decorative xmlns:adec="http://schemas.microsoft.com/office/drawing/2017/decorative" val="1"/>
              </a:ext>
            </a:extLst>
          </p:cNvPr>
          <p:cNvGrpSpPr/>
          <p:nvPr/>
        </p:nvGrpSpPr>
        <p:grpSpPr>
          <a:xfrm>
            <a:off x="672067" y="3088001"/>
            <a:ext cx="738664" cy="738664"/>
            <a:chOff x="5570166" y="1584444"/>
            <a:chExt cx="738664" cy="738664"/>
          </a:xfrm>
        </p:grpSpPr>
        <p:sp>
          <p:nvSpPr>
            <p:cNvPr id="18" name="Oval 17">
              <a:extLst>
                <a:ext uri="{FF2B5EF4-FFF2-40B4-BE49-F238E27FC236}">
                  <a16:creationId xmlns:a16="http://schemas.microsoft.com/office/drawing/2014/main" id="{8A1AC59F-7045-3B3F-B6FE-4ED2B39B93A2}"/>
                </a:ext>
              </a:extLst>
            </p:cNvPr>
            <p:cNvSpPr/>
            <p:nvPr/>
          </p:nvSpPr>
          <p:spPr>
            <a:xfrm>
              <a:off x="5570166" y="1584444"/>
              <a:ext cx="738664" cy="738664"/>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B1E1"/>
                </a:solidFill>
                <a:effectLst/>
                <a:uLnTx/>
                <a:uFillTx/>
                <a:latin typeface="Segoe Sans Display" pitchFamily="2" charset="0"/>
                <a:ea typeface="+mn-ea"/>
                <a:cs typeface="Segoe Sans Display" pitchFamily="2" charset="0"/>
              </a:endParaRPr>
            </a:p>
          </p:txBody>
        </p:sp>
        <p:sp>
          <p:nvSpPr>
            <p:cNvPr id="19" name="TextBox 18">
              <a:extLst>
                <a:ext uri="{FF2B5EF4-FFF2-40B4-BE49-F238E27FC236}">
                  <a16:creationId xmlns:a16="http://schemas.microsoft.com/office/drawing/2014/main" id="{B6A268E8-F4C7-942C-4B96-0C9F19A9D808}"/>
                </a:ext>
              </a:extLst>
            </p:cNvPr>
            <p:cNvSpPr txBox="1"/>
            <p:nvPr/>
          </p:nvSpPr>
          <p:spPr>
            <a:xfrm>
              <a:off x="5673919" y="1584444"/>
              <a:ext cx="53115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rPr>
                <a:t>2</a:t>
              </a:r>
            </a:p>
          </p:txBody>
        </p:sp>
      </p:grpSp>
      <p:cxnSp>
        <p:nvCxnSpPr>
          <p:cNvPr id="8" name="Connector: Elbow 7">
            <a:extLst>
              <a:ext uri="{FF2B5EF4-FFF2-40B4-BE49-F238E27FC236}">
                <a16:creationId xmlns:a16="http://schemas.microsoft.com/office/drawing/2014/main" id="{60649A6A-8BE8-95C7-3E8D-2E25D005DA9C}"/>
              </a:ext>
              <a:ext uri="{C183D7F6-B498-43B3-948B-1728B52AA6E4}">
                <adec:decorative xmlns:adec="http://schemas.microsoft.com/office/drawing/2017/decorative" val="1"/>
              </a:ext>
            </a:extLst>
          </p:cNvPr>
          <p:cNvCxnSpPr>
            <a:cxnSpLocks/>
            <a:stCxn id="7" idx="3"/>
          </p:cNvCxnSpPr>
          <p:nvPr/>
        </p:nvCxnSpPr>
        <p:spPr>
          <a:xfrm>
            <a:off x="1825522" y="2291628"/>
            <a:ext cx="895734" cy="355560"/>
          </a:xfrm>
          <a:prstGeom prst="bentConnector3">
            <a:avLst/>
          </a:prstGeom>
          <a:ln w="38100">
            <a:solidFill>
              <a:srgbClr val="0078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BCB7E446-C791-851E-C5AD-41CB4E17CB6C}"/>
              </a:ext>
              <a:ext uri="{C183D7F6-B498-43B3-948B-1728B52AA6E4}">
                <adec:decorative xmlns:adec="http://schemas.microsoft.com/office/drawing/2017/decorative" val="1"/>
              </a:ext>
            </a:extLst>
          </p:cNvPr>
          <p:cNvGrpSpPr/>
          <p:nvPr/>
        </p:nvGrpSpPr>
        <p:grpSpPr>
          <a:xfrm>
            <a:off x="704169" y="927963"/>
            <a:ext cx="738664" cy="738664"/>
            <a:chOff x="5570166" y="1584444"/>
            <a:chExt cx="738664" cy="738664"/>
          </a:xfrm>
        </p:grpSpPr>
        <p:sp>
          <p:nvSpPr>
            <p:cNvPr id="13" name="Oval 12">
              <a:extLst>
                <a:ext uri="{FF2B5EF4-FFF2-40B4-BE49-F238E27FC236}">
                  <a16:creationId xmlns:a16="http://schemas.microsoft.com/office/drawing/2014/main" id="{41B6BA36-7962-4DAB-EBBE-C9C23A8CF28C}"/>
                </a:ext>
              </a:extLst>
            </p:cNvPr>
            <p:cNvSpPr/>
            <p:nvPr/>
          </p:nvSpPr>
          <p:spPr>
            <a:xfrm>
              <a:off x="5570166" y="1584444"/>
              <a:ext cx="738664" cy="738664"/>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endParaRPr>
            </a:p>
          </p:txBody>
        </p:sp>
        <p:sp>
          <p:nvSpPr>
            <p:cNvPr id="14" name="TextBox 13">
              <a:extLst>
                <a:ext uri="{FF2B5EF4-FFF2-40B4-BE49-F238E27FC236}">
                  <a16:creationId xmlns:a16="http://schemas.microsoft.com/office/drawing/2014/main" id="{472B58F4-A5B2-5F08-7AE5-5B291DAFF302}"/>
                </a:ext>
              </a:extLst>
            </p:cNvPr>
            <p:cNvSpPr txBox="1"/>
            <p:nvPr/>
          </p:nvSpPr>
          <p:spPr>
            <a:xfrm>
              <a:off x="5673919" y="1584444"/>
              <a:ext cx="53115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rPr>
                <a:t>1</a:t>
              </a:r>
            </a:p>
          </p:txBody>
        </p:sp>
      </p:grpSp>
      <p:cxnSp>
        <p:nvCxnSpPr>
          <p:cNvPr id="16" name="Connector: Elbow 15">
            <a:extLst>
              <a:ext uri="{FF2B5EF4-FFF2-40B4-BE49-F238E27FC236}">
                <a16:creationId xmlns:a16="http://schemas.microsoft.com/office/drawing/2014/main" id="{B9C70B30-CF28-5C99-396C-723F419B2F37}"/>
              </a:ext>
              <a:ext uri="{C183D7F6-B498-43B3-948B-1728B52AA6E4}">
                <adec:decorative xmlns:adec="http://schemas.microsoft.com/office/drawing/2017/decorative" val="1"/>
              </a:ext>
            </a:extLst>
          </p:cNvPr>
          <p:cNvCxnSpPr>
            <a:cxnSpLocks/>
            <a:stCxn id="15" idx="3"/>
          </p:cNvCxnSpPr>
          <p:nvPr/>
        </p:nvCxnSpPr>
        <p:spPr>
          <a:xfrm flipV="1">
            <a:off x="1793420" y="3330862"/>
            <a:ext cx="1121230" cy="1105298"/>
          </a:xfrm>
          <a:prstGeom prst="bentConnector3">
            <a:avLst/>
          </a:prstGeom>
          <a:ln w="38100">
            <a:solidFill>
              <a:srgbClr val="0078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F5CBFB-A11F-24DF-1AF9-335004D3A475}"/>
              </a:ext>
              <a:ext uri="{C183D7F6-B498-43B3-948B-1728B52AA6E4}">
                <adec:decorative xmlns:adec="http://schemas.microsoft.com/office/drawing/2017/decorative" val="1"/>
              </a:ext>
            </a:extLst>
          </p:cNvPr>
          <p:cNvCxnSpPr>
            <a:cxnSpLocks/>
            <a:stCxn id="20" idx="1"/>
          </p:cNvCxnSpPr>
          <p:nvPr/>
        </p:nvCxnSpPr>
        <p:spPr>
          <a:xfrm flipH="1" flipV="1">
            <a:off x="9570151" y="3330862"/>
            <a:ext cx="881015" cy="2400"/>
          </a:xfrm>
          <a:prstGeom prst="straightConnector1">
            <a:avLst/>
          </a:prstGeom>
          <a:ln w="38100">
            <a:solidFill>
              <a:srgbClr val="0078D4"/>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A671413-D37A-4373-A35B-26CE97B81471}"/>
              </a:ext>
              <a:ext uri="{C183D7F6-B498-43B3-948B-1728B52AA6E4}">
                <adec:decorative xmlns:adec="http://schemas.microsoft.com/office/drawing/2017/decorative" val="1"/>
              </a:ext>
            </a:extLst>
          </p:cNvPr>
          <p:cNvGrpSpPr/>
          <p:nvPr/>
        </p:nvGrpSpPr>
        <p:grpSpPr>
          <a:xfrm>
            <a:off x="10847862" y="1487956"/>
            <a:ext cx="738664" cy="738664"/>
            <a:chOff x="5570166" y="1584444"/>
            <a:chExt cx="738664" cy="738664"/>
          </a:xfrm>
        </p:grpSpPr>
        <p:sp>
          <p:nvSpPr>
            <p:cNvPr id="23" name="Oval 22">
              <a:extLst>
                <a:ext uri="{FF2B5EF4-FFF2-40B4-BE49-F238E27FC236}">
                  <a16:creationId xmlns:a16="http://schemas.microsoft.com/office/drawing/2014/main" id="{B81F7C03-351B-5607-8FCE-641BA2E77705}"/>
                </a:ext>
              </a:extLst>
            </p:cNvPr>
            <p:cNvSpPr/>
            <p:nvPr/>
          </p:nvSpPr>
          <p:spPr>
            <a:xfrm>
              <a:off x="5570166" y="1584444"/>
              <a:ext cx="738664" cy="738664"/>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endParaRPr>
            </a:p>
          </p:txBody>
        </p:sp>
        <p:sp>
          <p:nvSpPr>
            <p:cNvPr id="24" name="TextBox 23">
              <a:extLst>
                <a:ext uri="{FF2B5EF4-FFF2-40B4-BE49-F238E27FC236}">
                  <a16:creationId xmlns:a16="http://schemas.microsoft.com/office/drawing/2014/main" id="{E4A3B310-A617-31DB-BD0D-2DFCE5028B81}"/>
                </a:ext>
              </a:extLst>
            </p:cNvPr>
            <p:cNvSpPr txBox="1"/>
            <p:nvPr/>
          </p:nvSpPr>
          <p:spPr>
            <a:xfrm>
              <a:off x="5673919" y="1584444"/>
              <a:ext cx="53115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rPr>
                <a:t>3</a:t>
              </a:r>
            </a:p>
          </p:txBody>
        </p:sp>
      </p:grpSp>
    </p:spTree>
    <p:extLst>
      <p:ext uri="{BB962C8B-B14F-4D97-AF65-F5344CB8AC3E}">
        <p14:creationId xmlns:p14="http://schemas.microsoft.com/office/powerpoint/2010/main" val="3241720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C736-DB23-0D41-46EC-922BBEA01CDA}"/>
            </a:ext>
          </a:extLst>
        </p:cNvPr>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C82DAD0-9E05-B136-76F4-C140FD9CBA1E}"/>
              </a:ext>
              <a:ext uri="{C183D7F6-B498-43B3-948B-1728B52AA6E4}">
                <adec:decorative xmlns:adec="http://schemas.microsoft.com/office/drawing/2017/decorative" val="1"/>
              </a:ext>
            </a:extLst>
          </p:cNvPr>
          <p:cNvPicPr>
            <a:picLocks noGrp="1" noChangeAspect="1"/>
          </p:cNvPicPr>
          <p:nvPr>
            <p:ph type="pic" sz="quarter" idx="24"/>
          </p:nvPr>
        </p:nvPicPr>
        <p:blipFill>
          <a:blip r:embed="rId3" cstate="hqprint">
            <a:extLst>
              <a:ext uri="{28A0092B-C50C-407E-A947-70E740481C1C}">
                <a14:useLocalDpi xmlns:a14="http://schemas.microsoft.com/office/drawing/2010/main"/>
              </a:ext>
            </a:extLst>
          </a:blip>
          <a:srcRect b="-282"/>
          <a:stretch>
            <a:fillRect/>
          </a:stretch>
        </p:blipFill>
        <p:spPr>
          <a:xfrm>
            <a:off x="630865" y="904465"/>
            <a:ext cx="3336774" cy="5107131"/>
          </a:xfrm>
        </p:spPr>
      </p:pic>
      <p:sp>
        <p:nvSpPr>
          <p:cNvPr id="11" name="Text Placeholder 5">
            <a:extLst>
              <a:ext uri="{FF2B5EF4-FFF2-40B4-BE49-F238E27FC236}">
                <a16:creationId xmlns:a16="http://schemas.microsoft.com/office/drawing/2014/main" id="{9A0A93B5-23D9-5490-CE3B-5C8EC8E1FDDE}"/>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Meet your team</a:t>
            </a:r>
          </a:p>
        </p:txBody>
      </p:sp>
      <p:sp>
        <p:nvSpPr>
          <p:cNvPr id="10" name="Text Placeholder 9">
            <a:extLst>
              <a:ext uri="{FF2B5EF4-FFF2-40B4-BE49-F238E27FC236}">
                <a16:creationId xmlns:a16="http://schemas.microsoft.com/office/drawing/2014/main" id="{6C4B4D93-57D0-D5AE-4276-127D0FBA30F5}"/>
              </a:ext>
            </a:extLst>
          </p:cNvPr>
          <p:cNvSpPr>
            <a:spLocks noGrp="1"/>
          </p:cNvSpPr>
          <p:nvPr>
            <p:ph type="body" sz="quarter" idx="32"/>
          </p:nvPr>
        </p:nvSpPr>
        <p:spPr>
          <a:xfrm>
            <a:off x="4173697" y="1586967"/>
            <a:ext cx="3590690" cy="1281376"/>
          </a:xfrm>
        </p:spPr>
        <p:txBody>
          <a:bodyPr/>
          <a:lstStyle/>
          <a:p>
            <a:r>
              <a:rPr lang="en-US" sz="2000" b="1" dirty="0">
                <a:solidFill>
                  <a:schemeClr val="tx1"/>
                </a:solidFill>
                <a:ea typeface="Calibri" panose="020F0502020204030204" pitchFamily="34" charset="0"/>
              </a:rPr>
              <a:t>DO NOT START A NEW CALL!</a:t>
            </a:r>
          </a:p>
          <a:p>
            <a:r>
              <a:rPr lang="en-US" sz="2000" b="1" dirty="0">
                <a:solidFill>
                  <a:schemeClr val="tx1"/>
                </a:solidFill>
                <a:latin typeface="Segoe Sans Text"/>
                <a:ea typeface="Calibri" panose="020F0502020204030204" pitchFamily="34" charset="0"/>
                <a:cs typeface="Segoe Sans Text"/>
              </a:rPr>
              <a:t>Join</a:t>
            </a:r>
            <a:r>
              <a:rPr lang="en-US" sz="2000" dirty="0">
                <a:solidFill>
                  <a:schemeClr val="tx1"/>
                </a:solidFill>
                <a:latin typeface="Segoe Sans Text"/>
                <a:ea typeface="Calibri" panose="020F0502020204030204" pitchFamily="34" charset="0"/>
                <a:cs typeface="Segoe Sans Text"/>
              </a:rPr>
              <a:t> the meeting your Coach started</a:t>
            </a:r>
            <a:endParaRPr lang="en-US" sz="2000" u="sng" dirty="0">
              <a:solidFill>
                <a:schemeClr val="tx1"/>
              </a:solidFill>
              <a:ea typeface="Calibri" panose="020F0502020204030204" pitchFamily="34" charset="0"/>
            </a:endParaRPr>
          </a:p>
          <a:p>
            <a:endParaRPr lang="en-US" dirty="0">
              <a:solidFill>
                <a:schemeClr val="tx1"/>
              </a:solidFill>
            </a:endParaRPr>
          </a:p>
        </p:txBody>
      </p:sp>
      <p:sp>
        <p:nvSpPr>
          <p:cNvPr id="6" name="Text Placeholder 5">
            <a:extLst>
              <a:ext uri="{FF2B5EF4-FFF2-40B4-BE49-F238E27FC236}">
                <a16:creationId xmlns:a16="http://schemas.microsoft.com/office/drawing/2014/main" id="{690E8E72-2BB6-AEAA-15BE-6F1C17C9015B}"/>
              </a:ext>
            </a:extLst>
          </p:cNvPr>
          <p:cNvSpPr>
            <a:spLocks noGrp="1"/>
          </p:cNvSpPr>
          <p:nvPr>
            <p:ph type="body" sz="quarter" idx="28"/>
          </p:nvPr>
        </p:nvSpPr>
        <p:spPr>
          <a:xfrm>
            <a:off x="4173697" y="3972358"/>
            <a:ext cx="3590690" cy="1153136"/>
          </a:xfrm>
        </p:spPr>
        <p:txBody>
          <a:bodyPr/>
          <a:lstStyle/>
          <a:p>
            <a:r>
              <a:rPr lang="en-US" sz="2000" b="1">
                <a:solidFill>
                  <a:schemeClr val="tx1"/>
                </a:solidFill>
                <a:ea typeface="Calibri" panose="020F0502020204030204" pitchFamily="34" charset="0"/>
              </a:rPr>
              <a:t>Stay here in the General channel and let us know. We’ll figure it out together!</a:t>
            </a:r>
          </a:p>
          <a:p>
            <a:endParaRPr lang="en-US">
              <a:solidFill>
                <a:schemeClr val="tx1"/>
              </a:solidFill>
            </a:endParaRPr>
          </a:p>
        </p:txBody>
      </p:sp>
      <p:sp>
        <p:nvSpPr>
          <p:cNvPr id="8" name="Text Placeholder 7">
            <a:extLst>
              <a:ext uri="{FF2B5EF4-FFF2-40B4-BE49-F238E27FC236}">
                <a16:creationId xmlns:a16="http://schemas.microsoft.com/office/drawing/2014/main" id="{B1ECA7B4-7A5C-CB44-FA3A-728BC335945E}"/>
              </a:ext>
            </a:extLst>
          </p:cNvPr>
          <p:cNvSpPr>
            <a:spLocks noGrp="1"/>
          </p:cNvSpPr>
          <p:nvPr>
            <p:ph type="body" sz="quarter" idx="30"/>
          </p:nvPr>
        </p:nvSpPr>
        <p:spPr>
          <a:xfrm>
            <a:off x="7970445" y="1586967"/>
            <a:ext cx="3590690" cy="1153136"/>
          </a:xfrm>
        </p:spPr>
        <p:txBody>
          <a:bodyPr/>
          <a:lstStyle/>
          <a:p>
            <a:r>
              <a:rPr lang="en-US" sz="2000">
                <a:solidFill>
                  <a:schemeClr val="tx1"/>
                </a:solidFill>
                <a:ea typeface="Calibri" panose="020F0502020204030204" pitchFamily="34" charset="0"/>
              </a:rPr>
              <a:t>Having difficulty finding or joining your assigned Team channel? </a:t>
            </a:r>
          </a:p>
          <a:p>
            <a:endParaRPr lang="en-US">
              <a:solidFill>
                <a:schemeClr val="tx1"/>
              </a:solidFill>
            </a:endParaRPr>
          </a:p>
        </p:txBody>
      </p:sp>
      <p:sp>
        <p:nvSpPr>
          <p:cNvPr id="4" name="Text Placeholder 3">
            <a:extLst>
              <a:ext uri="{FF2B5EF4-FFF2-40B4-BE49-F238E27FC236}">
                <a16:creationId xmlns:a16="http://schemas.microsoft.com/office/drawing/2014/main" id="{09282625-D95F-62E2-E884-4D488841C5FD}"/>
              </a:ext>
            </a:extLst>
          </p:cNvPr>
          <p:cNvSpPr>
            <a:spLocks noGrp="1"/>
          </p:cNvSpPr>
          <p:nvPr>
            <p:ph type="body" sz="quarter" idx="26"/>
          </p:nvPr>
        </p:nvSpPr>
        <p:spPr>
          <a:xfrm>
            <a:off x="7970445" y="3972358"/>
            <a:ext cx="3590690" cy="876137"/>
          </a:xfrm>
        </p:spPr>
        <p:txBody>
          <a:bodyPr/>
          <a:lstStyle/>
          <a:p>
            <a:r>
              <a:rPr lang="en-US" sz="2000" b="1">
                <a:solidFill>
                  <a:schemeClr val="tx1"/>
                </a:solidFill>
                <a:ea typeface="Calibri" panose="020F0502020204030204" pitchFamily="34" charset="0"/>
              </a:rPr>
              <a:t>Get ready to introduce yourself to your teammates.</a:t>
            </a:r>
          </a:p>
          <a:p>
            <a:endParaRPr lang="en-US">
              <a:solidFill>
                <a:schemeClr val="tx1"/>
              </a:solidFill>
            </a:endParaRPr>
          </a:p>
        </p:txBody>
      </p:sp>
      <p:sp>
        <p:nvSpPr>
          <p:cNvPr id="12" name="Slide Number Placeholder 5">
            <a:extLst>
              <a:ext uri="{FF2B5EF4-FFF2-40B4-BE49-F238E27FC236}">
                <a16:creationId xmlns:a16="http://schemas.microsoft.com/office/drawing/2014/main" id="{AFBD7191-6D2E-EC7B-BB3D-3C7F0A3F2A95}"/>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904982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10E72-8806-E773-FA23-6253495173A5}"/>
            </a:ext>
          </a:extLst>
        </p:cNvPr>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BFBC43FB-183C-9A45-D097-469037225A6F}"/>
              </a:ext>
              <a:ext uri="{C183D7F6-B498-43B3-948B-1728B52AA6E4}">
                <adec:decorative xmlns:adec="http://schemas.microsoft.com/office/drawing/2017/decorative" val="1"/>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a:stretch/>
        </p:blipFill>
        <p:spPr/>
      </p:pic>
      <p:sp>
        <p:nvSpPr>
          <p:cNvPr id="11" name="Text Placeholder 5">
            <a:extLst>
              <a:ext uri="{FF2B5EF4-FFF2-40B4-BE49-F238E27FC236}">
                <a16:creationId xmlns:a16="http://schemas.microsoft.com/office/drawing/2014/main" id="{51B06999-A414-85C5-5DA0-D8FB1F6895E0}"/>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Turn on your camera!</a:t>
            </a:r>
          </a:p>
        </p:txBody>
      </p:sp>
      <p:sp>
        <p:nvSpPr>
          <p:cNvPr id="10" name="Text Placeholder 9">
            <a:extLst>
              <a:ext uri="{FF2B5EF4-FFF2-40B4-BE49-F238E27FC236}">
                <a16:creationId xmlns:a16="http://schemas.microsoft.com/office/drawing/2014/main" id="{937AA3FF-35A4-D000-3DEB-5033B00F57E9}"/>
              </a:ext>
            </a:extLst>
          </p:cNvPr>
          <p:cNvSpPr>
            <a:spLocks noGrp="1"/>
          </p:cNvSpPr>
          <p:nvPr>
            <p:ph type="body" sz="quarter" idx="32"/>
          </p:nvPr>
        </p:nvSpPr>
        <p:spPr/>
        <p:txBody>
          <a:bodyPr/>
          <a:lstStyle/>
          <a:p>
            <a:pPr>
              <a:spcBef>
                <a:spcPts val="600"/>
              </a:spcBef>
              <a:spcAft>
                <a:spcPts val="600"/>
              </a:spcAft>
            </a:pPr>
            <a:r>
              <a:rPr lang="en-US" sz="2000" dirty="0">
                <a:ea typeface="+mn-lt"/>
              </a:rPr>
              <a:t>Develop professional connections.</a:t>
            </a:r>
            <a:endParaRPr lang="en-US" sz="2000" dirty="0"/>
          </a:p>
          <a:p>
            <a:endParaRPr lang="en-US" dirty="0"/>
          </a:p>
        </p:txBody>
      </p:sp>
      <p:sp>
        <p:nvSpPr>
          <p:cNvPr id="6" name="Text Placeholder 5">
            <a:extLst>
              <a:ext uri="{FF2B5EF4-FFF2-40B4-BE49-F238E27FC236}">
                <a16:creationId xmlns:a16="http://schemas.microsoft.com/office/drawing/2014/main" id="{A25B6547-D33D-177A-3303-CD25995FA298}"/>
              </a:ext>
            </a:extLst>
          </p:cNvPr>
          <p:cNvSpPr>
            <a:spLocks noGrp="1"/>
          </p:cNvSpPr>
          <p:nvPr>
            <p:ph type="body" sz="quarter" idx="28"/>
          </p:nvPr>
        </p:nvSpPr>
        <p:spPr/>
        <p:txBody>
          <a:bodyPr/>
          <a:lstStyle/>
          <a:p>
            <a:r>
              <a:rPr lang="en-US" sz="2000">
                <a:ea typeface="+mn-lt"/>
              </a:rPr>
              <a:t>Increase engagement with other students.</a:t>
            </a:r>
            <a:endParaRPr lang="en-US" sz="2000" b="1">
              <a:ea typeface="Calibri" panose="020F0502020204030204" pitchFamily="34" charset="0"/>
            </a:endParaRPr>
          </a:p>
          <a:p>
            <a:endParaRPr lang="en-US"/>
          </a:p>
        </p:txBody>
      </p:sp>
      <p:sp>
        <p:nvSpPr>
          <p:cNvPr id="8" name="Text Placeholder 7">
            <a:extLst>
              <a:ext uri="{FF2B5EF4-FFF2-40B4-BE49-F238E27FC236}">
                <a16:creationId xmlns:a16="http://schemas.microsoft.com/office/drawing/2014/main" id="{95320BB0-7C0B-AF19-76D9-E01704F2D34A}"/>
              </a:ext>
            </a:extLst>
          </p:cNvPr>
          <p:cNvSpPr>
            <a:spLocks noGrp="1"/>
          </p:cNvSpPr>
          <p:nvPr>
            <p:ph type="body" sz="quarter" idx="30"/>
          </p:nvPr>
        </p:nvSpPr>
        <p:spPr/>
        <p:txBody>
          <a:bodyPr/>
          <a:lstStyle/>
          <a:p>
            <a:pPr>
              <a:spcBef>
                <a:spcPts val="600"/>
              </a:spcBef>
              <a:spcAft>
                <a:spcPts val="600"/>
              </a:spcAft>
            </a:pPr>
            <a:r>
              <a:rPr lang="en-US" sz="2000">
                <a:ea typeface="+mn-lt"/>
              </a:rPr>
              <a:t>Rehearse your narrative in front </a:t>
            </a:r>
            <a:br>
              <a:rPr lang="en-US" sz="2000">
                <a:ea typeface="+mn-lt"/>
              </a:rPr>
            </a:br>
            <a:r>
              <a:rPr lang="en-US" sz="2000">
                <a:ea typeface="+mn-lt"/>
              </a:rPr>
              <a:t>of a customer.</a:t>
            </a:r>
            <a:endParaRPr lang="en-US" sz="2000"/>
          </a:p>
          <a:p>
            <a:endParaRPr lang="en-US"/>
          </a:p>
        </p:txBody>
      </p:sp>
      <p:sp>
        <p:nvSpPr>
          <p:cNvPr id="12" name="Slide Number Placeholder 5">
            <a:extLst>
              <a:ext uri="{FF2B5EF4-FFF2-40B4-BE49-F238E27FC236}">
                <a16:creationId xmlns:a16="http://schemas.microsoft.com/office/drawing/2014/main" id="{C1365A01-5642-D18E-8939-D8FBAF9FEFB6}"/>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418515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6D2F39-7930-F5BD-B3BD-D3214319BC3F}"/>
              </a:ext>
            </a:extLst>
          </p:cNvPr>
          <p:cNvSpPr>
            <a:spLocks noGrp="1"/>
          </p:cNvSpPr>
          <p:nvPr>
            <p:ph type="title" idx="4294967295"/>
          </p:nvPr>
        </p:nvSpPr>
        <p:spPr>
          <a:xfrm>
            <a:off x="720151" y="1600807"/>
            <a:ext cx="11336337" cy="365638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800" b="1" i="0" u="none" strike="noStrike" kern="1200" cap="none" spc="0" normalizeH="0" baseline="0" noProof="0" dirty="0">
                <a:ln>
                  <a:noFill/>
                </a:ln>
                <a:solidFill>
                  <a:schemeClr val="bg1"/>
                </a:solidFill>
                <a:effectLst/>
                <a:uLnTx/>
                <a:uFillTx/>
                <a:latin typeface="Segoe Sans Text ExtraBold" pitchFamily="2" charset="0"/>
                <a:ea typeface="+mn-ea"/>
                <a:cs typeface="Segoe Sans Text ExtraBold" pitchFamily="2" charset="0"/>
              </a:rPr>
              <a:t>Technical envisioning and architecture session </a:t>
            </a:r>
          </a:p>
        </p:txBody>
      </p:sp>
      <p:sp>
        <p:nvSpPr>
          <p:cNvPr id="8" name="Text Placeholder 1">
            <a:extLst>
              <a:ext uri="{FF2B5EF4-FFF2-40B4-BE49-F238E27FC236}">
                <a16:creationId xmlns:a16="http://schemas.microsoft.com/office/drawing/2014/main" id="{862A5711-9F8C-3FAC-684D-E8D146B57B22}"/>
              </a:ext>
            </a:extLst>
          </p:cNvPr>
          <p:cNvSpPr>
            <a:spLocks noGrp="1"/>
          </p:cNvSpPr>
          <p:nvPr>
            <p:ph type="body" sz="quarter" idx="19"/>
          </p:nvPr>
        </p:nvSpPr>
        <p:spPr>
          <a:xfrm>
            <a:off x="720151" y="5543610"/>
            <a:ext cx="10399943" cy="664797"/>
          </a:xfrm>
        </p:spPr>
        <p:txBody>
          <a:bodyPr/>
          <a:lstStyle/>
          <a:p>
            <a:r>
              <a:rPr lang="en-US"/>
              <a:t>Whiteboard the architecture </a:t>
            </a:r>
          </a:p>
        </p:txBody>
      </p:sp>
      <p:sp>
        <p:nvSpPr>
          <p:cNvPr id="4" name="Slide Number Placeholder 5">
            <a:extLst>
              <a:ext uri="{FF2B5EF4-FFF2-40B4-BE49-F238E27FC236}">
                <a16:creationId xmlns:a16="http://schemas.microsoft.com/office/drawing/2014/main" id="{78E99AF0-1D2E-114D-A682-13E635CF365E}"/>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42336792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2B35-3185-F891-23A3-B09A39E9851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213943A-1AD5-1214-09E7-406B62B5D216}"/>
              </a:ext>
            </a:extLst>
          </p:cNvPr>
          <p:cNvSpPr>
            <a:spLocks noGrp="1"/>
          </p:cNvSpPr>
          <p:nvPr>
            <p:ph type="title" idx="4294967295"/>
          </p:nvPr>
        </p:nvSpPr>
        <p:spPr>
          <a:xfrm>
            <a:off x="584200" y="976313"/>
            <a:ext cx="4973638" cy="24929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Analyze </a:t>
            </a:r>
            <a:r>
              <a:rPr kumimoji="0" lang="en-US" sz="3600" b="1" i="0" u="none" strike="noStrike" kern="1200" cap="none" spc="0" normalizeH="0" baseline="0" noProof="0" err="1">
                <a:ln>
                  <a:noFill/>
                </a:ln>
                <a:solidFill>
                  <a:schemeClr val="bg1"/>
                </a:solidFill>
                <a:effectLst/>
                <a:uLnTx/>
                <a:uFillTx/>
                <a:latin typeface="Segoe Sans Text ExtraBold" pitchFamily="2" charset="0"/>
                <a:ea typeface="+mn-ea"/>
                <a:cs typeface="Segoe Sans Text ExtraBold" pitchFamily="2" charset="0"/>
              </a:rPr>
              <a:t>Zava’s</a:t>
            </a: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 needs</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Technical discovery exercise </a:t>
            </a:r>
            <a:br>
              <a:rPr lang="es-CR" sz="3600"/>
            </a:b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 </a:t>
            </a:r>
          </a:p>
        </p:txBody>
      </p:sp>
      <p:sp>
        <p:nvSpPr>
          <p:cNvPr id="28" name="Text Placeholder 3">
            <a:extLst>
              <a:ext uri="{FF2B5EF4-FFF2-40B4-BE49-F238E27FC236}">
                <a16:creationId xmlns:a16="http://schemas.microsoft.com/office/drawing/2014/main" id="{3AB722E9-DA25-15E6-A6DE-90FFDF696D76}"/>
              </a:ext>
            </a:extLst>
          </p:cNvPr>
          <p:cNvSpPr>
            <a:spLocks noGrp="1"/>
          </p:cNvSpPr>
          <p:nvPr>
            <p:ph type="body" sz="quarter" idx="33"/>
          </p:nvPr>
        </p:nvSpPr>
        <p:spPr>
          <a:xfrm>
            <a:off x="6648451" y="455538"/>
            <a:ext cx="4705349" cy="276999"/>
          </a:xfrm>
        </p:spPr>
        <p:txBody>
          <a:bodyPr/>
          <a:lstStyle/>
          <a:p>
            <a:r>
              <a:rPr lang="en-US" dirty="0"/>
              <a:t>Purpose</a:t>
            </a:r>
          </a:p>
        </p:txBody>
      </p:sp>
      <p:sp>
        <p:nvSpPr>
          <p:cNvPr id="4" name="Text Placeholder 3">
            <a:extLst>
              <a:ext uri="{FF2B5EF4-FFF2-40B4-BE49-F238E27FC236}">
                <a16:creationId xmlns:a16="http://schemas.microsoft.com/office/drawing/2014/main" id="{1626B15D-6266-3024-D948-A112B467727D}"/>
              </a:ext>
            </a:extLst>
          </p:cNvPr>
          <p:cNvSpPr>
            <a:spLocks noGrp="1"/>
          </p:cNvSpPr>
          <p:nvPr>
            <p:ph type="body" sz="quarter" idx="34"/>
          </p:nvPr>
        </p:nvSpPr>
        <p:spPr>
          <a:xfrm>
            <a:off x="6648451" y="774532"/>
            <a:ext cx="4959349" cy="221599"/>
          </a:xfrm>
        </p:spPr>
        <p:txBody>
          <a:bodyPr/>
          <a:lstStyle/>
          <a:p>
            <a:r>
              <a:rPr lang="en-US" dirty="0" err="1"/>
              <a:t>Prepae</a:t>
            </a:r>
            <a:r>
              <a:rPr lang="en-US" dirty="0"/>
              <a:t> for a technical envisioning session with </a:t>
            </a:r>
            <a:r>
              <a:rPr lang="en-US" dirty="0" err="1"/>
              <a:t>Zava</a:t>
            </a:r>
            <a:r>
              <a:rPr lang="en-US" dirty="0"/>
              <a:t>. </a:t>
            </a:r>
          </a:p>
        </p:txBody>
      </p:sp>
      <p:sp>
        <p:nvSpPr>
          <p:cNvPr id="6" name="Text Placeholder 5">
            <a:extLst>
              <a:ext uri="{FF2B5EF4-FFF2-40B4-BE49-F238E27FC236}">
                <a16:creationId xmlns:a16="http://schemas.microsoft.com/office/drawing/2014/main" id="{470ED912-A05F-17C5-8D17-0FCA1F4CBCCB}"/>
              </a:ext>
            </a:extLst>
          </p:cNvPr>
          <p:cNvSpPr>
            <a:spLocks noGrp="1"/>
          </p:cNvSpPr>
          <p:nvPr>
            <p:ph type="body" sz="quarter" idx="36"/>
          </p:nvPr>
        </p:nvSpPr>
        <p:spPr>
          <a:xfrm>
            <a:off x="6648450" y="1138876"/>
            <a:ext cx="4705349" cy="276999"/>
          </a:xfrm>
        </p:spPr>
        <p:txBody>
          <a:bodyPr/>
          <a:lstStyle/>
          <a:p>
            <a:r>
              <a:rPr lang="en-US" dirty="0"/>
              <a:t>Analysis exercise</a:t>
            </a:r>
          </a:p>
        </p:txBody>
      </p:sp>
      <p:sp>
        <p:nvSpPr>
          <p:cNvPr id="7" name="Text Placeholder 6">
            <a:extLst>
              <a:ext uri="{FF2B5EF4-FFF2-40B4-BE49-F238E27FC236}">
                <a16:creationId xmlns:a16="http://schemas.microsoft.com/office/drawing/2014/main" id="{08E53014-A4D6-90CF-D8AA-6211C6EA8A07}"/>
              </a:ext>
            </a:extLst>
          </p:cNvPr>
          <p:cNvSpPr>
            <a:spLocks noGrp="1"/>
          </p:cNvSpPr>
          <p:nvPr>
            <p:ph type="body" sz="quarter" idx="37"/>
          </p:nvPr>
        </p:nvSpPr>
        <p:spPr>
          <a:xfrm>
            <a:off x="6658232" y="1517871"/>
            <a:ext cx="5145170" cy="2728952"/>
          </a:xfrm>
        </p:spPr>
        <p:txBody>
          <a:bodyPr/>
          <a:lstStyle/>
          <a:p>
            <a:pPr marL="285750" indent="-285750">
              <a:buFont typeface="Arial" panose="020B0604020202020204" pitchFamily="34" charset="0"/>
              <a:buChar char="•"/>
            </a:pPr>
            <a:r>
              <a:rPr lang="en-US" dirty="0"/>
              <a:t>Interview the </a:t>
            </a:r>
            <a:r>
              <a:rPr lang="en-US" dirty="0" err="1"/>
              <a:t>Zava</a:t>
            </a:r>
            <a:r>
              <a:rPr lang="en-US" dirty="0"/>
              <a:t> representative with you (the coach)</a:t>
            </a:r>
          </a:p>
          <a:p>
            <a:pPr marL="285750" indent="-285750">
              <a:buFont typeface="Arial" panose="020B0604020202020204" pitchFamily="34" charset="0"/>
              <a:buChar char="•"/>
            </a:pPr>
            <a:r>
              <a:rPr lang="en-US" dirty="0"/>
              <a:t>Analyze the responses and the </a:t>
            </a:r>
            <a:r>
              <a:rPr lang="en-US" dirty="0" err="1"/>
              <a:t>Zava</a:t>
            </a:r>
            <a:r>
              <a:rPr lang="en-US" dirty="0"/>
              <a:t> case study as a team to identify the priority strategic, business, and technical requirements to address in the solution.</a:t>
            </a:r>
          </a:p>
          <a:p>
            <a:pPr marL="285750" indent="-285750">
              <a:buFont typeface="Arial" panose="020B0604020202020204" pitchFamily="34" charset="0"/>
              <a:buChar char="•"/>
            </a:pPr>
            <a:r>
              <a:rPr lang="en-US" dirty="0"/>
              <a:t>Use the following resources to assist:</a:t>
            </a:r>
          </a:p>
          <a:p>
            <a:pPr marL="742950" lvl="1" indent="-285750">
              <a:buFont typeface="Arial" panose="020B0604020202020204" pitchFamily="34" charset="0"/>
              <a:buChar char="•"/>
            </a:pPr>
            <a:r>
              <a:rPr lang="en-US" sz="1600" dirty="0">
                <a:latin typeface="Segoe Sans Text" pitchFamily="2" charset="0"/>
                <a:cs typeface="Segoe Sans Text" pitchFamily="2" charset="0"/>
              </a:rPr>
              <a:t>Provided whiteboard template</a:t>
            </a:r>
          </a:p>
          <a:p>
            <a:pPr marL="742950" lvl="1" indent="-285750">
              <a:buFont typeface="Arial" panose="020B0604020202020204" pitchFamily="34" charset="0"/>
              <a:buChar char="•"/>
            </a:pPr>
            <a:r>
              <a:rPr lang="en-US" sz="1600" dirty="0">
                <a:latin typeface="Segoe Sans Text" pitchFamily="2" charset="0"/>
                <a:cs typeface="Segoe Sans Text" pitchFamily="2" charset="0"/>
              </a:rPr>
              <a:t>AI Discovery Questionnaire</a:t>
            </a:r>
          </a:p>
          <a:p>
            <a:pPr marL="742950" lvl="1" indent="-285750">
              <a:buFont typeface="Arial" panose="020B0604020202020204" pitchFamily="34" charset="0"/>
              <a:buChar char="•"/>
            </a:pPr>
            <a:r>
              <a:rPr lang="en-US" sz="1600" dirty="0">
                <a:latin typeface="Segoe Sans Text" pitchFamily="2" charset="0"/>
                <a:cs typeface="Segoe Sans Text" pitchFamily="2" charset="0"/>
              </a:rPr>
              <a:t>Decision Tree for Databases, App Hosting, and Integration</a:t>
            </a:r>
          </a:p>
          <a:p>
            <a:pPr marL="742950" lvl="1" indent="-285750">
              <a:buFont typeface="Arial" panose="020B0604020202020204" pitchFamily="34" charset="0"/>
              <a:buChar char="•"/>
            </a:pPr>
            <a:r>
              <a:rPr lang="en-US" sz="1600" dirty="0">
                <a:latin typeface="Segoe Sans Text" pitchFamily="2" charset="0"/>
                <a:cs typeface="Segoe Sans Text" pitchFamily="2" charset="0"/>
              </a:rPr>
              <a:t>Use Case Prioritization Matrix</a:t>
            </a:r>
          </a:p>
        </p:txBody>
      </p:sp>
      <p:sp>
        <p:nvSpPr>
          <p:cNvPr id="9" name="Text Placeholder 8">
            <a:extLst>
              <a:ext uri="{FF2B5EF4-FFF2-40B4-BE49-F238E27FC236}">
                <a16:creationId xmlns:a16="http://schemas.microsoft.com/office/drawing/2014/main" id="{407997B1-30AC-F23C-F7DB-F025BB4532CA}"/>
              </a:ext>
            </a:extLst>
          </p:cNvPr>
          <p:cNvSpPr>
            <a:spLocks noGrp="1"/>
          </p:cNvSpPr>
          <p:nvPr>
            <p:ph type="body" sz="quarter" idx="39"/>
          </p:nvPr>
        </p:nvSpPr>
        <p:spPr>
          <a:xfrm>
            <a:off x="6648450" y="4268093"/>
            <a:ext cx="4705349" cy="276999"/>
          </a:xfrm>
        </p:spPr>
        <p:txBody>
          <a:bodyPr/>
          <a:lstStyle/>
          <a:p>
            <a:r>
              <a:rPr lang="en-US" dirty="0"/>
              <a:t>Expected outcomes</a:t>
            </a:r>
          </a:p>
        </p:txBody>
      </p:sp>
      <p:sp>
        <p:nvSpPr>
          <p:cNvPr id="10" name="Text Placeholder 9">
            <a:extLst>
              <a:ext uri="{FF2B5EF4-FFF2-40B4-BE49-F238E27FC236}">
                <a16:creationId xmlns:a16="http://schemas.microsoft.com/office/drawing/2014/main" id="{02DDECFD-3A2A-94B2-1B1F-F2A2E918B107}"/>
              </a:ext>
            </a:extLst>
          </p:cNvPr>
          <p:cNvSpPr>
            <a:spLocks noGrp="1"/>
          </p:cNvSpPr>
          <p:nvPr>
            <p:ph type="body" sz="quarter" idx="40"/>
          </p:nvPr>
        </p:nvSpPr>
        <p:spPr>
          <a:xfrm>
            <a:off x="6658232" y="4703352"/>
            <a:ext cx="5145170" cy="1492716"/>
          </a:xfrm>
        </p:spPr>
        <p:txBody>
          <a:bodyPr/>
          <a:lstStyle/>
          <a:p>
            <a:pPr marL="285750" indent="-285750">
              <a:buFont typeface="Arial" panose="020B0604020202020204" pitchFamily="34" charset="0"/>
              <a:buChar char="•"/>
            </a:pPr>
            <a:r>
              <a:rPr lang="en-US" dirty="0"/>
              <a:t>Clear understanding of </a:t>
            </a:r>
            <a:r>
              <a:rPr lang="en-US" dirty="0" err="1"/>
              <a:t>Zava’s</a:t>
            </a:r>
            <a:r>
              <a:rPr lang="en-US" dirty="0"/>
              <a:t> business goals and pain points.</a:t>
            </a:r>
          </a:p>
          <a:p>
            <a:pPr marL="285750" indent="-285750">
              <a:buFont typeface="Arial" panose="020B0604020202020204" pitchFamily="34" charset="0"/>
              <a:buChar char="•"/>
            </a:pPr>
            <a:r>
              <a:rPr lang="en-US" dirty="0"/>
              <a:t>Prioritized use cases based on feasibility and impact.</a:t>
            </a:r>
          </a:p>
          <a:p>
            <a:pPr marL="285750" indent="-285750">
              <a:buFont typeface="Arial" panose="020B0604020202020204" pitchFamily="34" charset="0"/>
              <a:buChar char="•"/>
            </a:pPr>
            <a:r>
              <a:rPr lang="en-US" dirty="0"/>
              <a:t>Initial roadmap and architecture direction.</a:t>
            </a:r>
          </a:p>
          <a:p>
            <a:pPr marL="285750" indent="-285750">
              <a:buFont typeface="Arial" panose="020B0604020202020204" pitchFamily="34" charset="0"/>
              <a:buChar char="•"/>
            </a:pPr>
            <a:r>
              <a:rPr lang="en-US" dirty="0"/>
              <a:t>Identification of gaps and dependencies.</a:t>
            </a:r>
          </a:p>
        </p:txBody>
      </p:sp>
      <p:sp>
        <p:nvSpPr>
          <p:cNvPr id="14" name="Slide Number Placeholder 5">
            <a:extLst>
              <a:ext uri="{FF2B5EF4-FFF2-40B4-BE49-F238E27FC236}">
                <a16:creationId xmlns:a16="http://schemas.microsoft.com/office/drawing/2014/main" id="{976EC55D-3ED3-A3FD-1BFA-3036C906571A}"/>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20742212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2B35-3185-F891-23A3-B09A39E9851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213943A-1AD5-1214-09E7-406B62B5D216}"/>
              </a:ext>
            </a:extLst>
          </p:cNvPr>
          <p:cNvSpPr>
            <a:spLocks noGrp="1"/>
          </p:cNvSpPr>
          <p:nvPr>
            <p:ph type="title" idx="4294967295"/>
          </p:nvPr>
        </p:nvSpPr>
        <p:spPr>
          <a:xfrm>
            <a:off x="584200" y="976313"/>
            <a:ext cx="4973638" cy="24929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Architecture </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design</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Exercise </a:t>
            </a:r>
            <a:br>
              <a:rPr lang="es-CR" sz="3600">
                <a:solidFill>
                  <a:schemeClr val="bg1"/>
                </a:solidFill>
              </a:rPr>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28" name="Text Placeholder 3">
            <a:extLst>
              <a:ext uri="{FF2B5EF4-FFF2-40B4-BE49-F238E27FC236}">
                <a16:creationId xmlns:a16="http://schemas.microsoft.com/office/drawing/2014/main" id="{3AB722E9-DA25-15E6-A6DE-90FFDF696D76}"/>
              </a:ext>
            </a:extLst>
          </p:cNvPr>
          <p:cNvSpPr>
            <a:spLocks noGrp="1"/>
          </p:cNvSpPr>
          <p:nvPr>
            <p:ph type="body" sz="quarter" idx="33"/>
          </p:nvPr>
        </p:nvSpPr>
        <p:spPr>
          <a:xfrm>
            <a:off x="6378343" y="552372"/>
            <a:ext cx="4705349" cy="276999"/>
          </a:xfrm>
        </p:spPr>
        <p:txBody>
          <a:bodyPr/>
          <a:lstStyle/>
          <a:p>
            <a:r>
              <a:rPr lang="en-US"/>
              <a:t>Purpose</a:t>
            </a:r>
          </a:p>
        </p:txBody>
      </p:sp>
      <p:sp>
        <p:nvSpPr>
          <p:cNvPr id="4" name="Text Placeholder 3">
            <a:extLst>
              <a:ext uri="{FF2B5EF4-FFF2-40B4-BE49-F238E27FC236}">
                <a16:creationId xmlns:a16="http://schemas.microsoft.com/office/drawing/2014/main" id="{1626B15D-6266-3024-D948-A112B467727D}"/>
              </a:ext>
            </a:extLst>
          </p:cNvPr>
          <p:cNvSpPr>
            <a:spLocks noGrp="1"/>
          </p:cNvSpPr>
          <p:nvPr>
            <p:ph type="body" sz="quarter" idx="34"/>
          </p:nvPr>
        </p:nvSpPr>
        <p:spPr>
          <a:xfrm>
            <a:off x="6378343" y="907702"/>
            <a:ext cx="4891183" cy="443198"/>
          </a:xfrm>
        </p:spPr>
        <p:txBody>
          <a:bodyPr/>
          <a:lstStyle/>
          <a:p>
            <a:r>
              <a:rPr lang="en-US" dirty="0"/>
              <a:t>Draft a Microsoft Azure AI agentic architecture design that meets </a:t>
            </a:r>
            <a:r>
              <a:rPr lang="en-US" dirty="0" err="1"/>
              <a:t>Zava’s</a:t>
            </a:r>
            <a:r>
              <a:rPr lang="en-US" dirty="0"/>
              <a:t> requirements.</a:t>
            </a:r>
          </a:p>
        </p:txBody>
      </p:sp>
      <p:sp>
        <p:nvSpPr>
          <p:cNvPr id="6" name="Text Placeholder 5">
            <a:extLst>
              <a:ext uri="{FF2B5EF4-FFF2-40B4-BE49-F238E27FC236}">
                <a16:creationId xmlns:a16="http://schemas.microsoft.com/office/drawing/2014/main" id="{470ED912-A05F-17C5-8D17-0FCA1F4CBCCB}"/>
              </a:ext>
            </a:extLst>
          </p:cNvPr>
          <p:cNvSpPr>
            <a:spLocks noGrp="1"/>
          </p:cNvSpPr>
          <p:nvPr>
            <p:ph type="body" sz="quarter" idx="36"/>
          </p:nvPr>
        </p:nvSpPr>
        <p:spPr>
          <a:xfrm>
            <a:off x="6378343" y="1853969"/>
            <a:ext cx="4705349" cy="276999"/>
          </a:xfrm>
        </p:spPr>
        <p:txBody>
          <a:bodyPr/>
          <a:lstStyle/>
          <a:p>
            <a:r>
              <a:rPr lang="en-US"/>
              <a:t>Architectural Exercise</a:t>
            </a:r>
          </a:p>
        </p:txBody>
      </p:sp>
      <p:sp>
        <p:nvSpPr>
          <p:cNvPr id="7" name="Text Placeholder 6">
            <a:extLst>
              <a:ext uri="{FF2B5EF4-FFF2-40B4-BE49-F238E27FC236}">
                <a16:creationId xmlns:a16="http://schemas.microsoft.com/office/drawing/2014/main" id="{08E53014-A4D6-90CF-D8AA-6211C6EA8A07}"/>
              </a:ext>
            </a:extLst>
          </p:cNvPr>
          <p:cNvSpPr>
            <a:spLocks noGrp="1"/>
          </p:cNvSpPr>
          <p:nvPr>
            <p:ph type="body" sz="quarter" idx="37"/>
          </p:nvPr>
        </p:nvSpPr>
        <p:spPr>
          <a:xfrm>
            <a:off x="6378343" y="2209299"/>
            <a:ext cx="4828633" cy="1364476"/>
          </a:xfrm>
        </p:spPr>
        <p:txBody>
          <a:bodyPr/>
          <a:lstStyle/>
          <a:p>
            <a:pPr marL="285750" indent="-285750">
              <a:buFont typeface="Arial" panose="020B0604020202020204" pitchFamily="34" charset="0"/>
              <a:buChar char="•"/>
            </a:pPr>
            <a:r>
              <a:rPr lang="en-US" dirty="0"/>
              <a:t>Identify key services.</a:t>
            </a:r>
          </a:p>
          <a:p>
            <a:pPr marL="285750" indent="-285750">
              <a:buFont typeface="Arial" panose="020B0604020202020204" pitchFamily="34" charset="0"/>
              <a:buChar char="•"/>
            </a:pPr>
            <a:r>
              <a:rPr lang="en-US" dirty="0"/>
              <a:t>Explain which components, connections, and dependencies you should include and why.</a:t>
            </a:r>
          </a:p>
          <a:p>
            <a:pPr marL="285750" indent="-285750">
              <a:buFont typeface="Arial" panose="020B0604020202020204" pitchFamily="34" charset="0"/>
              <a:buChar char="•"/>
            </a:pPr>
            <a:r>
              <a:rPr lang="en-US" dirty="0"/>
              <a:t>As a team, discuss how to explain the architecture to the customer.</a:t>
            </a:r>
          </a:p>
        </p:txBody>
      </p:sp>
      <p:sp>
        <p:nvSpPr>
          <p:cNvPr id="9" name="Text Placeholder 8">
            <a:extLst>
              <a:ext uri="{FF2B5EF4-FFF2-40B4-BE49-F238E27FC236}">
                <a16:creationId xmlns:a16="http://schemas.microsoft.com/office/drawing/2014/main" id="{407997B1-30AC-F23C-F7DB-F025BB4532CA}"/>
              </a:ext>
            </a:extLst>
          </p:cNvPr>
          <p:cNvSpPr>
            <a:spLocks noGrp="1"/>
          </p:cNvSpPr>
          <p:nvPr>
            <p:ph type="body" sz="quarter" idx="39"/>
          </p:nvPr>
        </p:nvSpPr>
        <p:spPr>
          <a:xfrm>
            <a:off x="6378343" y="3863445"/>
            <a:ext cx="5122866" cy="276999"/>
          </a:xfrm>
        </p:spPr>
        <p:txBody>
          <a:bodyPr/>
          <a:lstStyle/>
          <a:p>
            <a:r>
              <a:rPr lang="en-US"/>
              <a:t>Consider</a:t>
            </a:r>
          </a:p>
        </p:txBody>
      </p:sp>
      <p:sp>
        <p:nvSpPr>
          <p:cNvPr id="10" name="Text Placeholder 9">
            <a:extLst>
              <a:ext uri="{FF2B5EF4-FFF2-40B4-BE49-F238E27FC236}">
                <a16:creationId xmlns:a16="http://schemas.microsoft.com/office/drawing/2014/main" id="{02DDECFD-3A2A-94B2-1B1F-F2A2E918B107}"/>
              </a:ext>
            </a:extLst>
          </p:cNvPr>
          <p:cNvSpPr>
            <a:spLocks noGrp="1"/>
          </p:cNvSpPr>
          <p:nvPr>
            <p:ph type="body" sz="quarter" idx="40"/>
          </p:nvPr>
        </p:nvSpPr>
        <p:spPr>
          <a:xfrm>
            <a:off x="6378343" y="4218775"/>
            <a:ext cx="4975457" cy="2064155"/>
          </a:xfrm>
        </p:spPr>
        <p:txBody>
          <a:bodyPr/>
          <a:lstStyle/>
          <a:p>
            <a:pPr marL="285750" indent="-285750">
              <a:buFont typeface="Arial" panose="020B0604020202020204" pitchFamily="34" charset="0"/>
              <a:buChar char="•"/>
            </a:pPr>
            <a:r>
              <a:rPr lang="en-US" dirty="0"/>
              <a:t>Creating safeguards for data protection and discount validation.</a:t>
            </a:r>
          </a:p>
          <a:p>
            <a:pPr marL="285750" indent="-285750">
              <a:buFont typeface="Arial" panose="020B0604020202020204" pitchFamily="34" charset="0"/>
              <a:buChar char="•"/>
            </a:pPr>
            <a:r>
              <a:rPr lang="en-US" dirty="0"/>
              <a:t>Alignment to the desired development stack.</a:t>
            </a:r>
          </a:p>
          <a:p>
            <a:pPr marL="285750" indent="-285750">
              <a:buFont typeface="Arial" panose="020B0604020202020204" pitchFamily="34" charset="0"/>
              <a:buChar char="•"/>
            </a:pPr>
            <a:r>
              <a:rPr lang="en-US" dirty="0"/>
              <a:t>Governance and compliance.</a:t>
            </a:r>
          </a:p>
          <a:p>
            <a:pPr marL="285750" indent="-285750">
              <a:buFont typeface="Arial" panose="020B0604020202020204" pitchFamily="34" charset="0"/>
              <a:buChar char="•"/>
            </a:pPr>
            <a:r>
              <a:rPr lang="en-US" dirty="0"/>
              <a:t>Flexibility in the design to avoid model lock-in.</a:t>
            </a:r>
          </a:p>
          <a:p>
            <a:pPr marL="285750" indent="-285750">
              <a:buFont typeface="Arial" panose="020B0604020202020204" pitchFamily="34" charset="0"/>
              <a:buChar char="•"/>
            </a:pPr>
            <a:r>
              <a:rPr lang="en-US" dirty="0"/>
              <a:t>Using multi-agent orchestration with fallback and escalation paths.</a:t>
            </a:r>
          </a:p>
        </p:txBody>
      </p:sp>
      <p:sp>
        <p:nvSpPr>
          <p:cNvPr id="14" name="Slide Number Placeholder 5">
            <a:extLst>
              <a:ext uri="{FF2B5EF4-FFF2-40B4-BE49-F238E27FC236}">
                <a16:creationId xmlns:a16="http://schemas.microsoft.com/office/drawing/2014/main" id="{976EC55D-3ED3-A3FD-1BFA-3036C906571A}"/>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824510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1C53-4B3E-3893-6E6E-70A8C3C2687A}"/>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BD0499A7-820C-6BA9-C5BB-8C7867D20465}"/>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srgbClr val="0078D4"/>
                </a:solidFill>
                <a:latin typeface="Segoe Sans Text ExtraBold"/>
                <a:cs typeface="Segoe Sans Text ExtraBold"/>
              </a:rPr>
              <a:t>Workshop</a:t>
            </a:r>
            <a:r>
              <a:rPr kumimoji="0" lang="en-US" sz="3600" b="1" i="0" u="none" strike="noStrike" kern="1200" cap="none" spc="0" normalizeH="0" baseline="0" noProof="0">
                <a:ln>
                  <a:noFill/>
                </a:ln>
                <a:solidFill>
                  <a:srgbClr val="0078D4"/>
                </a:solidFill>
                <a:effectLst/>
                <a:uLnTx/>
                <a:uFillTx/>
                <a:latin typeface="Segoe Sans Text ExtraBold"/>
                <a:cs typeface="Segoe Sans Text ExtraBold"/>
              </a:rPr>
              <a:t> abstract</a:t>
            </a:r>
          </a:p>
        </p:txBody>
      </p:sp>
      <p:sp>
        <p:nvSpPr>
          <p:cNvPr id="2" name="Text Placeholder 1">
            <a:extLst>
              <a:ext uri="{FF2B5EF4-FFF2-40B4-BE49-F238E27FC236}">
                <a16:creationId xmlns:a16="http://schemas.microsoft.com/office/drawing/2014/main" id="{31D9B163-08FF-CBD3-A423-4D1E6C54928E}"/>
              </a:ext>
            </a:extLst>
          </p:cNvPr>
          <p:cNvSpPr>
            <a:spLocks noGrp="1"/>
          </p:cNvSpPr>
          <p:nvPr>
            <p:ph type="body" sz="quarter" idx="19"/>
          </p:nvPr>
        </p:nvSpPr>
        <p:spPr>
          <a:xfrm>
            <a:off x="563497" y="1575889"/>
            <a:ext cx="10772720" cy="2344231"/>
          </a:xfrm>
        </p:spPr>
        <p:txBody>
          <a:bodyPr vert="horz" wrap="square" lIns="0" tIns="0" rIns="0" bIns="0" rtlCol="0" anchor="t">
            <a:spAutoFit/>
          </a:bodyPr>
          <a:lstStyle/>
          <a:p>
            <a:r>
              <a:rPr lang="en-US" sz="2000" b="0" i="0" u="none" strike="noStrike" baseline="0">
                <a:solidFill>
                  <a:srgbClr val="000000"/>
                </a:solidFill>
                <a:latin typeface="Segoe Sans Text"/>
                <a:ea typeface="Segoe Sans Text"/>
                <a:cs typeface="Segoe Sans Text"/>
              </a:rPr>
              <a:t>In this virtual instructor-led 300-level workshop, you’ll develop the skills to design </a:t>
            </a:r>
            <a:r>
              <a:rPr lang="en-US" b="0">
                <a:solidFill>
                  <a:srgbClr val="000000"/>
                </a:solidFill>
                <a:latin typeface="Segoe Sans Text"/>
                <a:ea typeface="Segoe Sans Text"/>
                <a:cs typeface="Segoe Sans Text"/>
              </a:rPr>
              <a:t>and deploy</a:t>
            </a:r>
            <a:r>
              <a:rPr lang="en-US" sz="2000" b="0" i="0" u="none" strike="noStrike" baseline="0">
                <a:solidFill>
                  <a:srgbClr val="000000"/>
                </a:solidFill>
                <a:latin typeface="Segoe Sans Text"/>
                <a:ea typeface="Segoe Sans Text"/>
                <a:cs typeface="Segoe Sans Text"/>
              </a:rPr>
              <a:t> agentic AI solutions that enhance customer engagement and </a:t>
            </a:r>
            <a:r>
              <a:rPr lang="en-US" b="0">
                <a:solidFill>
                  <a:srgbClr val="000000"/>
                </a:solidFill>
                <a:latin typeface="Segoe Sans Text"/>
                <a:ea typeface="Segoe Sans Text"/>
                <a:cs typeface="Segoe Sans Text"/>
              </a:rPr>
              <a:t>streamline development</a:t>
            </a:r>
            <a:r>
              <a:rPr lang="en-US" sz="2000" b="0" i="0" u="none" strike="noStrike" baseline="0">
                <a:solidFill>
                  <a:srgbClr val="000000"/>
                </a:solidFill>
                <a:latin typeface="Segoe Sans Text"/>
                <a:ea typeface="Segoe Sans Text"/>
                <a:cs typeface="Segoe Sans Text"/>
              </a:rPr>
              <a:t> workflows. Using a retail scenario, you’ll explore building impactful, </a:t>
            </a:r>
            <a:r>
              <a:rPr lang="en-US" b="0">
                <a:solidFill>
                  <a:srgbClr val="000000"/>
                </a:solidFill>
                <a:latin typeface="Segoe Sans Text"/>
                <a:ea typeface="Segoe Sans Text"/>
                <a:cs typeface="Segoe Sans Text"/>
              </a:rPr>
              <a:t>scalable, and</a:t>
            </a:r>
            <a:r>
              <a:rPr lang="en-US" sz="2000" b="0" i="0" u="none" strike="noStrike" baseline="0">
                <a:solidFill>
                  <a:srgbClr val="000000"/>
                </a:solidFill>
                <a:latin typeface="Segoe Sans Text"/>
                <a:ea typeface="Segoe Sans Text"/>
                <a:cs typeface="Segoe Sans Text"/>
              </a:rPr>
              <a:t> responsible agentic AI Solutions for the customers, along with orchestration </a:t>
            </a:r>
            <a:r>
              <a:rPr lang="en-US" b="0">
                <a:solidFill>
                  <a:srgbClr val="000000"/>
                </a:solidFill>
                <a:latin typeface="Segoe Sans Text"/>
                <a:ea typeface="Segoe Sans Text"/>
                <a:cs typeface="Segoe Sans Text"/>
              </a:rPr>
              <a:t>across multiple </a:t>
            </a:r>
            <a:r>
              <a:rPr lang="en-US" sz="2000" b="0" i="0" u="none" strike="noStrike" baseline="0">
                <a:solidFill>
                  <a:srgbClr val="000000"/>
                </a:solidFill>
                <a:latin typeface="Segoe Sans Text"/>
                <a:ea typeface="Segoe Sans Text"/>
                <a:cs typeface="Segoe Sans Text"/>
              </a:rPr>
              <a:t>agents using Agentic AI frameworks, Models, tools</a:t>
            </a:r>
            <a:r>
              <a:rPr lang="en-US" b="0">
                <a:solidFill>
                  <a:srgbClr val="000000"/>
                </a:solidFill>
                <a:latin typeface="Segoe Sans Text"/>
                <a:ea typeface="Segoe Sans Text"/>
                <a:cs typeface="Segoe Sans Text"/>
              </a:rPr>
              <a:t>,</a:t>
            </a:r>
            <a:r>
              <a:rPr lang="en-US" sz="2000" b="0" i="0" u="none" strike="noStrike" baseline="0">
                <a:solidFill>
                  <a:srgbClr val="000000"/>
                </a:solidFill>
                <a:latin typeface="Segoe Sans Text"/>
                <a:ea typeface="Segoe Sans Text"/>
                <a:cs typeface="Segoe Sans Text"/>
              </a:rPr>
              <a:t> and integration technologies</a:t>
            </a:r>
            <a:r>
              <a:rPr lang="en-US" b="0">
                <a:solidFill>
                  <a:srgbClr val="000000"/>
                </a:solidFill>
                <a:latin typeface="Segoe Sans Text"/>
                <a:ea typeface="Segoe Sans Text"/>
                <a:cs typeface="Segoe Sans Text"/>
              </a:rPr>
              <a:t> </a:t>
            </a:r>
            <a:r>
              <a:rPr lang="en-US" sz="2000" b="0" i="0" u="none" strike="noStrike" baseline="0">
                <a:solidFill>
                  <a:srgbClr val="000000"/>
                </a:solidFill>
                <a:latin typeface="Segoe Sans Text"/>
                <a:ea typeface="Segoe Sans Text"/>
                <a:cs typeface="Segoe Sans Text"/>
              </a:rPr>
              <a:t>(MCP, A2A). </a:t>
            </a:r>
            <a:endParaRPr lang="en-US">
              <a:solidFill>
                <a:srgbClr val="000000"/>
              </a:solidFill>
              <a:ea typeface="Segoe Sans Text"/>
            </a:endParaRPr>
          </a:p>
          <a:p>
            <a:r>
              <a:rPr lang="en-US" sz="2000" b="0" i="0" u="none" strike="noStrike" baseline="0">
                <a:solidFill>
                  <a:srgbClr val="000000"/>
                </a:solidFill>
                <a:latin typeface="Segoe Sans Text"/>
                <a:ea typeface="Segoe Sans Text"/>
                <a:cs typeface="Segoe Sans Text"/>
              </a:rPr>
              <a:t>Through hands-on labs and discussions, you’ll gain practical experience </a:t>
            </a:r>
            <a:r>
              <a:rPr lang="en-US" b="0">
                <a:solidFill>
                  <a:srgbClr val="000000"/>
                </a:solidFill>
                <a:latin typeface="Segoe Sans Text"/>
                <a:ea typeface="Segoe Sans Text"/>
                <a:cs typeface="Segoe Sans Text"/>
              </a:rPr>
              <a:t>with Microsoft</a:t>
            </a:r>
            <a:r>
              <a:rPr lang="en-US" sz="2000" b="0" i="0" u="none" strike="noStrike" baseline="0">
                <a:solidFill>
                  <a:srgbClr val="000000"/>
                </a:solidFill>
                <a:latin typeface="Segoe Sans Text"/>
                <a:ea typeface="Segoe Sans Text"/>
                <a:cs typeface="Segoe Sans Text"/>
              </a:rPr>
              <a:t> Foundry and Azure data, apps, and integration services, along with </a:t>
            </a:r>
            <a:r>
              <a:rPr lang="en-US" b="0">
                <a:solidFill>
                  <a:srgbClr val="000000"/>
                </a:solidFill>
                <a:latin typeface="Segoe Sans Text"/>
                <a:ea typeface="Segoe Sans Text"/>
                <a:cs typeface="Segoe Sans Text"/>
              </a:rPr>
              <a:t>Microsoft Copilot</a:t>
            </a:r>
            <a:r>
              <a:rPr lang="en-US" sz="2000" b="0" i="0" u="none" strike="noStrike" baseline="0">
                <a:solidFill>
                  <a:srgbClr val="000000"/>
                </a:solidFill>
                <a:latin typeface="Segoe Sans Text"/>
                <a:ea typeface="Segoe Sans Text"/>
                <a:cs typeface="Segoe Sans Text"/>
              </a:rPr>
              <a:t> Studio and GitHub, to build secure, scalable, and impactful AI applications.</a:t>
            </a:r>
            <a:endParaRPr lang="en-US"/>
          </a:p>
        </p:txBody>
      </p:sp>
      <p:sp>
        <p:nvSpPr>
          <p:cNvPr id="4" name="Slide Number Placeholder 5">
            <a:extLst>
              <a:ext uri="{FF2B5EF4-FFF2-40B4-BE49-F238E27FC236}">
                <a16:creationId xmlns:a16="http://schemas.microsoft.com/office/drawing/2014/main" id="{7342714C-BD34-FF27-3242-7F8B3E65FB75}"/>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8802798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EB82B-91FE-B06D-7E23-25BEF615713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115D634-0FF2-EA61-6868-C46CF62058A8}"/>
              </a:ext>
            </a:extLst>
          </p:cNvPr>
          <p:cNvSpPr>
            <a:spLocks noGrp="1"/>
          </p:cNvSpPr>
          <p:nvPr>
            <p:ph type="title" idx="4294967295"/>
          </p:nvPr>
        </p:nvSpPr>
        <p:spPr>
          <a:xfrm>
            <a:off x="584200" y="976313"/>
            <a:ext cx="4973638"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Discussion</a:t>
            </a:r>
            <a:br>
              <a:rPr lang="es-CR" sz="3600"/>
            </a:b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 </a:t>
            </a:r>
          </a:p>
        </p:txBody>
      </p:sp>
      <p:sp>
        <p:nvSpPr>
          <p:cNvPr id="14" name="Slide Number Placeholder 5">
            <a:extLst>
              <a:ext uri="{FF2B5EF4-FFF2-40B4-BE49-F238E27FC236}">
                <a16:creationId xmlns:a16="http://schemas.microsoft.com/office/drawing/2014/main" id="{140F5408-DEB3-299D-1AF6-F4D6AF1C2DC6}"/>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2" name="TextBox 21">
            <a:extLst>
              <a:ext uri="{FF2B5EF4-FFF2-40B4-BE49-F238E27FC236}">
                <a16:creationId xmlns:a16="http://schemas.microsoft.com/office/drawing/2014/main" id="{C8295339-343F-AF6A-9BB6-317FCBDF03B9}"/>
              </a:ext>
            </a:extLst>
          </p:cNvPr>
          <p:cNvSpPr txBox="1"/>
          <p:nvPr/>
        </p:nvSpPr>
        <p:spPr>
          <a:xfrm>
            <a:off x="6255023" y="1355455"/>
            <a:ext cx="5236994" cy="3754874"/>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sz="1600" b="0">
                <a:latin typeface="Segoe UI" panose="020B0502040204020203" pitchFamily="34" charset="0"/>
                <a:cs typeface="Segoe UI" panose="020B0502040204020203" pitchFamily="34" charset="0"/>
              </a:rPr>
              <a:t>How does the architecture meet </a:t>
            </a:r>
            <a:r>
              <a:rPr lang="en-US" sz="1600" b="0" err="1">
                <a:latin typeface="Segoe UI" panose="020B0502040204020203" pitchFamily="34" charset="0"/>
                <a:cs typeface="Segoe UI" panose="020B0502040204020203" pitchFamily="34" charset="0"/>
              </a:rPr>
              <a:t>Zava’s</a:t>
            </a:r>
            <a:r>
              <a:rPr lang="en-US" sz="1600" b="0">
                <a:latin typeface="Segoe UI" panose="020B0502040204020203" pitchFamily="34" charset="0"/>
                <a:cs typeface="Segoe UI" panose="020B0502040204020203" pitchFamily="34" charset="0"/>
              </a:rPr>
              <a:t> goals? Are there gaps? Are there opportunities for further discovery with </a:t>
            </a:r>
            <a:r>
              <a:rPr lang="en-US" sz="1600" b="0" err="1">
                <a:latin typeface="Segoe UI" panose="020B0502040204020203" pitchFamily="34" charset="0"/>
                <a:cs typeface="Segoe UI" panose="020B0502040204020203" pitchFamily="34" charset="0"/>
              </a:rPr>
              <a:t>Zava</a:t>
            </a:r>
            <a:r>
              <a:rPr lang="en-US" sz="1600" b="0">
                <a:latin typeface="Segoe UI" panose="020B0502040204020203" pitchFamily="34" charset="0"/>
                <a:cs typeface="Segoe UI" panose="020B0502040204020203" pitchFamily="34" charset="0"/>
              </a:rPr>
              <a:t>?</a:t>
            </a:r>
          </a:p>
          <a:p>
            <a:pPr marL="342900" indent="-342900">
              <a:spcAft>
                <a:spcPts val="600"/>
              </a:spcAft>
              <a:buFont typeface="Arial" panose="020B0604020202020204" pitchFamily="34" charset="0"/>
              <a:buChar char="•"/>
            </a:pPr>
            <a:endParaRPr lang="en-US" sz="1600" b="0">
              <a:latin typeface="Segoe UI" panose="020B0502040204020203" pitchFamily="34" charset="0"/>
              <a:cs typeface="Segoe UI" panose="020B0502040204020203" pitchFamily="34" charset="0"/>
            </a:endParaRPr>
          </a:p>
          <a:p>
            <a:pPr marL="342900" indent="-342900">
              <a:spcAft>
                <a:spcPts val="600"/>
              </a:spcAft>
              <a:buFont typeface="Arial" panose="020B0604020202020204" pitchFamily="34" charset="0"/>
              <a:buChar char="•"/>
            </a:pPr>
            <a:r>
              <a:rPr lang="en-US" sz="1600" b="0">
                <a:latin typeface="Segoe UI" panose="020B0502040204020203" pitchFamily="34" charset="0"/>
                <a:cs typeface="Segoe UI" panose="020B0502040204020203" pitchFamily="34" charset="0"/>
              </a:rPr>
              <a:t>Does the architecture address </a:t>
            </a:r>
            <a:r>
              <a:rPr lang="en-US" sz="1600" b="0" err="1">
                <a:latin typeface="Segoe UI" panose="020B0502040204020203" pitchFamily="34" charset="0"/>
                <a:cs typeface="Segoe UI" panose="020B0502040204020203" pitchFamily="34" charset="0"/>
              </a:rPr>
              <a:t>Zava’s</a:t>
            </a:r>
            <a:r>
              <a:rPr lang="en-US" sz="1600" b="0">
                <a:latin typeface="Segoe UI" panose="020B0502040204020203" pitchFamily="34" charset="0"/>
                <a:cs typeface="Segoe UI" panose="020B0502040204020203" pitchFamily="34" charset="0"/>
              </a:rPr>
              <a:t> concerns? For example, does it address their lack of developer expertise in AI, and the prospect of model lock-in?</a:t>
            </a:r>
          </a:p>
          <a:p>
            <a:pPr marL="342900" indent="-342900">
              <a:spcAft>
                <a:spcPts val="600"/>
              </a:spcAft>
              <a:buFont typeface="Arial" panose="020B0604020202020204" pitchFamily="34" charset="0"/>
              <a:buChar char="•"/>
            </a:pPr>
            <a:endParaRPr lang="en-US" sz="1600" b="0">
              <a:latin typeface="Segoe UI" panose="020B0502040204020203" pitchFamily="34" charset="0"/>
              <a:cs typeface="Segoe UI" panose="020B0502040204020203" pitchFamily="34" charset="0"/>
            </a:endParaRPr>
          </a:p>
          <a:p>
            <a:pPr marL="342900" indent="-342900">
              <a:spcAft>
                <a:spcPts val="600"/>
              </a:spcAft>
              <a:buFont typeface="Arial" panose="020B0604020202020204" pitchFamily="34" charset="0"/>
              <a:buChar char="•"/>
            </a:pPr>
            <a:r>
              <a:rPr lang="en-US" sz="1600" b="0">
                <a:latin typeface="Segoe UI" panose="020B0502040204020203" pitchFamily="34" charset="0"/>
                <a:cs typeface="Segoe UI" panose="020B0502040204020203" pitchFamily="34" charset="0"/>
              </a:rPr>
              <a:t>What does agentic AI offer in this solution, beyond what can be done with non-agentic generative AI?</a:t>
            </a:r>
          </a:p>
          <a:p>
            <a:pPr marL="342900" indent="-342900">
              <a:spcAft>
                <a:spcPts val="600"/>
              </a:spcAft>
              <a:buFont typeface="Arial" panose="020B0604020202020204" pitchFamily="34" charset="0"/>
              <a:buChar char="•"/>
            </a:pPr>
            <a:endParaRPr lang="en-US" sz="1600" b="0">
              <a:latin typeface="Segoe UI" panose="020B0502040204020203" pitchFamily="34" charset="0"/>
              <a:cs typeface="Segoe UI" panose="020B0502040204020203" pitchFamily="34" charset="0"/>
            </a:endParaRPr>
          </a:p>
          <a:p>
            <a:pPr marL="342900" indent="-342900">
              <a:spcAft>
                <a:spcPts val="600"/>
              </a:spcAft>
              <a:buFont typeface="Arial" panose="020B0604020202020204" pitchFamily="34" charset="0"/>
              <a:buChar char="•"/>
            </a:pPr>
            <a:r>
              <a:rPr lang="en-US" sz="1600" b="0">
                <a:latin typeface="Segoe UI" panose="020B0502040204020203" pitchFamily="34" charset="0"/>
                <a:cs typeface="Segoe UI" panose="020B0502040204020203" pitchFamily="34" charset="0"/>
              </a:rPr>
              <a:t>How does this architecture support compliance and responsible AI practices?</a:t>
            </a:r>
          </a:p>
        </p:txBody>
      </p:sp>
    </p:spTree>
    <p:extLst>
      <p:ext uri="{BB962C8B-B14F-4D97-AF65-F5344CB8AC3E}">
        <p14:creationId xmlns:p14="http://schemas.microsoft.com/office/powerpoint/2010/main" val="454229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F59E72BF-37B0-7B3C-8AC4-7A24272AC4B1}"/>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CB595FE8-6A71-C742-1E65-FE091FADFF70}"/>
              </a:ext>
            </a:extLst>
          </p:cNvPr>
          <p:cNvSpPr>
            <a:spLocks noGrp="1"/>
          </p:cNvSpPr>
          <p:nvPr>
            <p:ph type="title" idx="4294967295"/>
          </p:nvPr>
        </p:nvSpPr>
        <p:spPr>
          <a:xfrm>
            <a:off x="655638" y="2390775"/>
            <a:ext cx="11336337"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one</a:t>
            </a:r>
          </a:p>
        </p:txBody>
      </p:sp>
      <p:sp>
        <p:nvSpPr>
          <p:cNvPr id="4" name="Slide Number Placeholder 5">
            <a:extLst>
              <a:ext uri="{FF2B5EF4-FFF2-40B4-BE49-F238E27FC236}">
                <a16:creationId xmlns:a16="http://schemas.microsoft.com/office/drawing/2014/main" id="{FCEFA70C-04BA-7AA8-E05B-A0CF51273631}"/>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2" name="Text Placeholder 1">
            <a:extLst>
              <a:ext uri="{FF2B5EF4-FFF2-40B4-BE49-F238E27FC236}">
                <a16:creationId xmlns:a16="http://schemas.microsoft.com/office/drawing/2014/main" id="{2FA495EE-B5AF-F603-C3AD-A5B84B7AA3A9}"/>
              </a:ext>
            </a:extLst>
          </p:cNvPr>
          <p:cNvSpPr txBox="1">
            <a:spLocks/>
          </p:cNvSpPr>
          <p:nvPr/>
        </p:nvSpPr>
        <p:spPr>
          <a:xfrm>
            <a:off x="655638" y="3720370"/>
            <a:ext cx="10399943" cy="66479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4800" b="0" i="0" kern="1200">
                <a:solidFill>
                  <a:schemeClr val="bg1"/>
                </a:solidFill>
                <a:latin typeface="Segoe Sans Text Light" pitchFamily="2" charset="0"/>
                <a:ea typeface="+mn-ea"/>
                <a:cs typeface="Segoe Sans Text Ligh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Deploy application resources​</a:t>
            </a:r>
          </a:p>
        </p:txBody>
      </p:sp>
    </p:spTree>
    <p:extLst>
      <p:ext uri="{BB962C8B-B14F-4D97-AF65-F5344CB8AC3E}">
        <p14:creationId xmlns:p14="http://schemas.microsoft.com/office/powerpoint/2010/main" val="3623009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2B35-3185-F891-23A3-B09A39E9851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213943A-1AD5-1214-09E7-406B62B5D216}"/>
              </a:ext>
            </a:extLst>
          </p:cNvPr>
          <p:cNvSpPr>
            <a:spLocks noGrp="1"/>
          </p:cNvSpPr>
          <p:nvPr>
            <p:ph type="title" idx="4294967295"/>
          </p:nvPr>
        </p:nvSpPr>
        <p:spPr>
          <a:xfrm>
            <a:off x="584200" y="976313"/>
            <a:ext cx="4973638" cy="31198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one </a:t>
            </a:r>
          </a:p>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Overview</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Deploy application resources​</a:t>
            </a: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28" name="Text Placeholder 3">
            <a:extLst>
              <a:ext uri="{FF2B5EF4-FFF2-40B4-BE49-F238E27FC236}">
                <a16:creationId xmlns:a16="http://schemas.microsoft.com/office/drawing/2014/main" id="{3AB722E9-DA25-15E6-A6DE-90FFDF696D76}"/>
              </a:ext>
            </a:extLst>
          </p:cNvPr>
          <p:cNvSpPr>
            <a:spLocks noGrp="1"/>
          </p:cNvSpPr>
          <p:nvPr>
            <p:ph type="body" sz="quarter" idx="33"/>
          </p:nvPr>
        </p:nvSpPr>
        <p:spPr>
          <a:xfrm>
            <a:off x="6507325" y="976313"/>
            <a:ext cx="4705349" cy="276999"/>
          </a:xfrm>
        </p:spPr>
        <p:txBody>
          <a:bodyPr/>
          <a:lstStyle/>
          <a:p>
            <a:r>
              <a:rPr lang="en-US"/>
              <a:t>Scenario</a:t>
            </a:r>
          </a:p>
        </p:txBody>
      </p:sp>
      <p:sp>
        <p:nvSpPr>
          <p:cNvPr id="4" name="Text Placeholder 3">
            <a:extLst>
              <a:ext uri="{FF2B5EF4-FFF2-40B4-BE49-F238E27FC236}">
                <a16:creationId xmlns:a16="http://schemas.microsoft.com/office/drawing/2014/main" id="{1626B15D-6266-3024-D948-A112B467727D}"/>
              </a:ext>
            </a:extLst>
          </p:cNvPr>
          <p:cNvSpPr>
            <a:spLocks noGrp="1"/>
          </p:cNvSpPr>
          <p:nvPr>
            <p:ph type="body" sz="quarter" idx="34"/>
          </p:nvPr>
        </p:nvSpPr>
        <p:spPr>
          <a:xfrm>
            <a:off x="6507325" y="1331643"/>
            <a:ext cx="4973638" cy="1107996"/>
          </a:xfrm>
        </p:spPr>
        <p:txBody>
          <a:bodyPr/>
          <a:lstStyle/>
          <a:p>
            <a:r>
              <a:rPr lang="en-US" dirty="0">
                <a:latin typeface="Segoe UI" panose="020B0502040204020203" pitchFamily="34" charset="0"/>
                <a:cs typeface="Segoe UI" panose="020B0502040204020203" pitchFamily="34" charset="0"/>
              </a:rPr>
              <a:t>In this first exercise, we’ll set the stage for </a:t>
            </a:r>
            <a:r>
              <a:rPr lang="en-US" dirty="0" err="1">
                <a:latin typeface="Segoe UI" panose="020B0502040204020203" pitchFamily="34" charset="0"/>
                <a:cs typeface="Segoe UI" panose="020B0502040204020203" pitchFamily="34" charset="0"/>
              </a:rPr>
              <a:t>Zava</a:t>
            </a:r>
            <a:r>
              <a:rPr lang="en-US" dirty="0">
                <a:latin typeface="Segoe UI" panose="020B0502040204020203" pitchFamily="34" charset="0"/>
                <a:cs typeface="Segoe UI" panose="020B0502040204020203" pitchFamily="34" charset="0"/>
              </a:rPr>
              <a:t> by deploying out resources needed for the proof of concept, as well as ensuring that we have the client tools necessary to run through the remaining exercises.</a:t>
            </a:r>
          </a:p>
        </p:txBody>
      </p:sp>
      <p:sp>
        <p:nvSpPr>
          <p:cNvPr id="6" name="Text Placeholder 5">
            <a:extLst>
              <a:ext uri="{FF2B5EF4-FFF2-40B4-BE49-F238E27FC236}">
                <a16:creationId xmlns:a16="http://schemas.microsoft.com/office/drawing/2014/main" id="{470ED912-A05F-17C5-8D17-0FCA1F4CBCCB}"/>
              </a:ext>
            </a:extLst>
          </p:cNvPr>
          <p:cNvSpPr>
            <a:spLocks noGrp="1"/>
          </p:cNvSpPr>
          <p:nvPr>
            <p:ph type="body" sz="quarter" idx="36"/>
          </p:nvPr>
        </p:nvSpPr>
        <p:spPr>
          <a:xfrm>
            <a:off x="6507325" y="2883510"/>
            <a:ext cx="4705349" cy="276999"/>
          </a:xfrm>
        </p:spPr>
        <p:txBody>
          <a:bodyPr/>
          <a:lstStyle/>
          <a:p>
            <a:r>
              <a:rPr lang="en-US"/>
              <a:t>Objective 1</a:t>
            </a:r>
          </a:p>
        </p:txBody>
      </p:sp>
      <p:sp>
        <p:nvSpPr>
          <p:cNvPr id="7" name="Text Placeholder 6">
            <a:extLst>
              <a:ext uri="{FF2B5EF4-FFF2-40B4-BE49-F238E27FC236}">
                <a16:creationId xmlns:a16="http://schemas.microsoft.com/office/drawing/2014/main" id="{08E53014-A4D6-90CF-D8AA-6211C6EA8A07}"/>
              </a:ext>
            </a:extLst>
          </p:cNvPr>
          <p:cNvSpPr>
            <a:spLocks noGrp="1"/>
          </p:cNvSpPr>
          <p:nvPr>
            <p:ph type="body" sz="quarter" idx="37"/>
          </p:nvPr>
        </p:nvSpPr>
        <p:spPr>
          <a:xfrm>
            <a:off x="6507325" y="3238840"/>
            <a:ext cx="4705349" cy="221599"/>
          </a:xfrm>
        </p:spPr>
        <p:txBody>
          <a:bodyPr/>
          <a:lstStyle/>
          <a:p>
            <a:r>
              <a:rPr lang="en-US" dirty="0">
                <a:latin typeface="Segoe UI" panose="020B0502040204020203" pitchFamily="34" charset="0"/>
                <a:cs typeface="Segoe UI" panose="020B0502040204020203" pitchFamily="34" charset="0"/>
              </a:rPr>
              <a:t>Use a Bicep script to provision Azure resources.​</a:t>
            </a:r>
          </a:p>
        </p:txBody>
      </p:sp>
      <p:sp>
        <p:nvSpPr>
          <p:cNvPr id="14" name="Slide Number Placeholder 5">
            <a:extLst>
              <a:ext uri="{FF2B5EF4-FFF2-40B4-BE49-F238E27FC236}">
                <a16:creationId xmlns:a16="http://schemas.microsoft.com/office/drawing/2014/main" id="{976EC55D-3ED3-A3FD-1BFA-3036C906571A}"/>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13" name="Text Placeholder 5">
            <a:extLst>
              <a:ext uri="{FF2B5EF4-FFF2-40B4-BE49-F238E27FC236}">
                <a16:creationId xmlns:a16="http://schemas.microsoft.com/office/drawing/2014/main" id="{E179CAA5-43CF-A00A-C05A-C294B969292A}"/>
              </a:ext>
            </a:extLst>
          </p:cNvPr>
          <p:cNvSpPr txBox="1">
            <a:spLocks/>
          </p:cNvSpPr>
          <p:nvPr/>
        </p:nvSpPr>
        <p:spPr>
          <a:xfrm>
            <a:off x="6517105" y="3884332"/>
            <a:ext cx="4705349"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Objective 2</a:t>
            </a:r>
          </a:p>
        </p:txBody>
      </p:sp>
      <p:sp>
        <p:nvSpPr>
          <p:cNvPr id="16" name="TextBox 15">
            <a:extLst>
              <a:ext uri="{FF2B5EF4-FFF2-40B4-BE49-F238E27FC236}">
                <a16:creationId xmlns:a16="http://schemas.microsoft.com/office/drawing/2014/main" id="{AF18D3EB-09E8-0A92-6B98-FB46EF6099CD}"/>
              </a:ext>
            </a:extLst>
          </p:cNvPr>
          <p:cNvSpPr txBox="1"/>
          <p:nvPr/>
        </p:nvSpPr>
        <p:spPr>
          <a:xfrm>
            <a:off x="6517105" y="4255363"/>
            <a:ext cx="5674895" cy="338554"/>
          </a:xfrm>
          <a:prstGeom prst="rect">
            <a:avLst/>
          </a:prstGeom>
          <a:noFill/>
        </p:spPr>
        <p:txBody>
          <a:bodyPr wrap="square">
            <a:spAutoFit/>
          </a:bodyPr>
          <a:lstStyle/>
          <a:p>
            <a:r>
              <a:rPr lang="en-US" sz="1600" dirty="0">
                <a:latin typeface="Segoe UI" panose="020B0502040204020203" pitchFamily="34" charset="0"/>
                <a:cs typeface="Segoe UI" panose="020B0502040204020203" pitchFamily="34" charset="0"/>
              </a:rPr>
              <a:t>Load data into Cosmos DB and Azure AI Search​.</a:t>
            </a:r>
          </a:p>
        </p:txBody>
      </p:sp>
      <p:sp>
        <p:nvSpPr>
          <p:cNvPr id="19" name="Text Placeholder 5">
            <a:extLst>
              <a:ext uri="{FF2B5EF4-FFF2-40B4-BE49-F238E27FC236}">
                <a16:creationId xmlns:a16="http://schemas.microsoft.com/office/drawing/2014/main" id="{633D6E0C-B8BD-A966-5ECE-B9B3ED5C89B9}"/>
              </a:ext>
            </a:extLst>
          </p:cNvPr>
          <p:cNvSpPr txBox="1">
            <a:spLocks/>
          </p:cNvSpPr>
          <p:nvPr/>
        </p:nvSpPr>
        <p:spPr>
          <a:xfrm>
            <a:off x="6507325" y="4879340"/>
            <a:ext cx="4705349"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Objective 3</a:t>
            </a:r>
          </a:p>
        </p:txBody>
      </p:sp>
      <p:sp>
        <p:nvSpPr>
          <p:cNvPr id="18" name="TextBox 17">
            <a:extLst>
              <a:ext uri="{FF2B5EF4-FFF2-40B4-BE49-F238E27FC236}">
                <a16:creationId xmlns:a16="http://schemas.microsoft.com/office/drawing/2014/main" id="{9B3CCC15-1845-DEB4-70F8-17ECF863E5AE}"/>
              </a:ext>
            </a:extLst>
          </p:cNvPr>
          <p:cNvSpPr txBox="1"/>
          <p:nvPr/>
        </p:nvSpPr>
        <p:spPr>
          <a:xfrm>
            <a:off x="6507326" y="5342704"/>
            <a:ext cx="5090782" cy="584775"/>
          </a:xfrm>
          <a:prstGeom prst="rect">
            <a:avLst/>
          </a:prstGeom>
          <a:noFill/>
        </p:spPr>
        <p:txBody>
          <a:bodyPr wrap="square">
            <a:spAutoFit/>
          </a:bodyPr>
          <a:lstStyle/>
          <a:p>
            <a:r>
              <a:rPr lang="en-US" sz="1600">
                <a:latin typeface="Segoe UI" panose="020B0502040204020203" pitchFamily="34" charset="0"/>
                <a:cs typeface="Segoe UI" panose="020B0502040204020203" pitchFamily="34" charset="0"/>
              </a:rPr>
              <a:t>Create resources in Microsoft Foundry and connect Azure resources to an existing project.</a:t>
            </a:r>
          </a:p>
        </p:txBody>
      </p:sp>
    </p:spTree>
    <p:extLst>
      <p:ext uri="{BB962C8B-B14F-4D97-AF65-F5344CB8AC3E}">
        <p14:creationId xmlns:p14="http://schemas.microsoft.com/office/powerpoint/2010/main" val="228037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439FE-F80F-AA5F-52BE-358BBBAA8A0A}"/>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B1826A0B-F6F0-9D69-D85C-7B3266EF4428}"/>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Choose an appropriate region and model</a:t>
            </a:r>
          </a:p>
        </p:txBody>
      </p:sp>
      <p:sp>
        <p:nvSpPr>
          <p:cNvPr id="4" name="Slide Number Placeholder 5">
            <a:extLst>
              <a:ext uri="{FF2B5EF4-FFF2-40B4-BE49-F238E27FC236}">
                <a16:creationId xmlns:a16="http://schemas.microsoft.com/office/drawing/2014/main" id="{629B093E-3F2A-A7C1-AFA6-E1118E892411}"/>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10" name="Content Placeholder 2">
            <a:extLst>
              <a:ext uri="{FF2B5EF4-FFF2-40B4-BE49-F238E27FC236}">
                <a16:creationId xmlns:a16="http://schemas.microsoft.com/office/drawing/2014/main" id="{5E219CA5-4C79-44A9-4A45-3F20F436353A}"/>
              </a:ext>
            </a:extLst>
          </p:cNvPr>
          <p:cNvSpPr txBox="1">
            <a:spLocks/>
          </p:cNvSpPr>
          <p:nvPr/>
        </p:nvSpPr>
        <p:spPr>
          <a:xfrm>
            <a:off x="563498" y="1385778"/>
            <a:ext cx="11045889" cy="160659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1" i="0" kern="1200" spc="0" baseline="0">
                <a:solidFill>
                  <a:schemeClr val="tx1"/>
                </a:solidFill>
                <a:latin typeface="Segoe Sans Text Semibold" pitchFamily="2" charset="0"/>
                <a:ea typeface="+mn-ea"/>
                <a:cs typeface="Segoe Sans Text Semibold"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Segoe Sans Text" pitchFamily="2"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j-lt"/>
                <a:ea typeface="+mn-ea"/>
                <a:cs typeface="Segoe Sans Text" pitchFamily="2"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j-lt"/>
                <a:ea typeface="+mn-ea"/>
                <a:cs typeface="Segoe Sans Text" pitchFamily="2"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j-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Sans Text Semibold" pitchFamily="2" charset="0"/>
                <a:ea typeface="+mn-ea"/>
                <a:cs typeface="Segoe Sans Text Semibold" pitchFamily="2" charset="0"/>
              </a:rPr>
              <a:t>Some of the assets you will create during this training are only available in select regions, including:</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East US 2</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Sweden Central</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France Central</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Sans Text" pitchFamily="2" charset="0"/>
                <a:ea typeface="+mn-ea"/>
                <a:cs typeface="Segoe Sans Text" pitchFamily="2" charset="0"/>
              </a:rPr>
              <a:t>Switzerland West</a:t>
            </a:r>
          </a:p>
        </p:txBody>
      </p:sp>
      <p:sp>
        <p:nvSpPr>
          <p:cNvPr id="11" name="Content Placeholder 2">
            <a:extLst>
              <a:ext uri="{FF2B5EF4-FFF2-40B4-BE49-F238E27FC236}">
                <a16:creationId xmlns:a16="http://schemas.microsoft.com/office/drawing/2014/main" id="{0596DC38-7E66-1AF2-FC55-41926B6A99B2}"/>
              </a:ext>
            </a:extLst>
          </p:cNvPr>
          <p:cNvSpPr txBox="1">
            <a:spLocks/>
          </p:cNvSpPr>
          <p:nvPr/>
        </p:nvSpPr>
        <p:spPr>
          <a:xfrm>
            <a:off x="584199" y="3429000"/>
            <a:ext cx="11045889" cy="193899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b="1" i="0" kern="1200" spc="0" baseline="0">
                <a:solidFill>
                  <a:schemeClr val="tx1"/>
                </a:solidFill>
                <a:latin typeface="Segoe Sans Text Semibold" pitchFamily="2" charset="0"/>
                <a:ea typeface="+mn-ea"/>
                <a:cs typeface="Segoe Sans Text Semibold"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Segoe Sans Text" pitchFamily="2"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j-lt"/>
                <a:ea typeface="+mn-ea"/>
                <a:cs typeface="Segoe Sans Text" pitchFamily="2"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j-lt"/>
                <a:ea typeface="+mn-ea"/>
                <a:cs typeface="Segoe Sans Text" pitchFamily="2"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j-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000000"/>
                </a:solidFill>
                <a:effectLst/>
                <a:uLnTx/>
                <a:uFillTx/>
                <a:latin typeface="Segoe Sans Text Semibold" pitchFamily="2" charset="0"/>
                <a:ea typeface="+mn-ea"/>
                <a:cs typeface="Segoe Sans Text Semibold" pitchFamily="2" charset="0"/>
              </a:rPr>
              <a:t>The training mentions two models: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Phi-4</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gpt-4o</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If you prefer to use a different GPT model like gpt-4.1 or gpt-5-mini, you are welcome to use it instead.</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822220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E0861-EF8D-6389-45F0-3C2DC64F1D57}"/>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7F38EC80-52CF-95C7-8F36-F1D01F2F27DA}"/>
              </a:ext>
              <a:ext uri="{C183D7F6-B498-43B3-948B-1728B52AA6E4}">
                <adec:decorative xmlns:adec="http://schemas.microsoft.com/office/drawing/2017/decorative" val="1"/>
              </a:ext>
            </a:extLst>
          </p:cNvPr>
          <p:cNvSpPr/>
          <p:nvPr/>
        </p:nvSpPr>
        <p:spPr>
          <a:xfrm>
            <a:off x="550265" y="394095"/>
            <a:ext cx="10930270" cy="5475764"/>
          </a:xfrm>
          <a:prstGeom prst="roundRect">
            <a:avLst>
              <a:gd name="adj" fmla="val 754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 Placeholder 1">
            <a:extLst>
              <a:ext uri="{FF2B5EF4-FFF2-40B4-BE49-F238E27FC236}">
                <a16:creationId xmlns:a16="http://schemas.microsoft.com/office/drawing/2014/main" id="{5820B1E0-5589-47C4-7830-5059B3B5416C}"/>
              </a:ext>
            </a:extLst>
          </p:cNvPr>
          <p:cNvSpPr>
            <a:spLocks noGrp="1"/>
          </p:cNvSpPr>
          <p:nvPr>
            <p:ph type="title" idx="4294967295"/>
          </p:nvPr>
        </p:nvSpPr>
        <p:spPr>
          <a:xfrm>
            <a:off x="1319724" y="718100"/>
            <a:ext cx="9463088" cy="6635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srgbClr val="0078D4"/>
                </a:solidFill>
                <a:effectLst/>
                <a:uLnTx/>
                <a:uFillTx/>
                <a:latin typeface="Segoe Sans Text" pitchFamily="2" charset="0"/>
                <a:ea typeface="+mn-ea"/>
                <a:cs typeface="Segoe Sans Text" pitchFamily="2" charset="0"/>
              </a:rPr>
              <a:t>Exercise one architecture</a:t>
            </a:r>
          </a:p>
        </p:txBody>
      </p:sp>
      <p:sp>
        <p:nvSpPr>
          <p:cNvPr id="14" name="Slide Number Placeholder 5">
            <a:extLst>
              <a:ext uri="{FF2B5EF4-FFF2-40B4-BE49-F238E27FC236}">
                <a16:creationId xmlns:a16="http://schemas.microsoft.com/office/drawing/2014/main" id="{4D1A2283-AEE2-F72B-AA3E-A04D44832BB9}"/>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grpSp>
        <p:nvGrpSpPr>
          <p:cNvPr id="3" name="Group 2" descr="Diagram showing an architecture where App Service Plan and App Service connect to AI Search, Cosmos DB, and AI Foundry. AI Foundry links to Storage Account, Application Insights, and Log Analytics Workspace. Additional components include GitHub and Container Registry.">
            <a:extLst>
              <a:ext uri="{FF2B5EF4-FFF2-40B4-BE49-F238E27FC236}">
                <a16:creationId xmlns:a16="http://schemas.microsoft.com/office/drawing/2014/main" id="{747ECCDA-D339-3EE3-8D23-7AD5A1316A1B}"/>
              </a:ext>
            </a:extLst>
          </p:cNvPr>
          <p:cNvGrpSpPr/>
          <p:nvPr/>
        </p:nvGrpSpPr>
        <p:grpSpPr>
          <a:xfrm>
            <a:off x="2759242" y="1733389"/>
            <a:ext cx="6673516" cy="4035586"/>
            <a:chOff x="2696288" y="1188831"/>
            <a:chExt cx="7187652" cy="5180822"/>
          </a:xfrm>
        </p:grpSpPr>
        <p:sp>
          <p:nvSpPr>
            <p:cNvPr id="5" name="Rectangle: Rounded Corners 4">
              <a:extLst>
                <a:ext uri="{FF2B5EF4-FFF2-40B4-BE49-F238E27FC236}">
                  <a16:creationId xmlns:a16="http://schemas.microsoft.com/office/drawing/2014/main" id="{36BEA4D7-36B8-0FC1-C6A8-709F5F3C2C28}"/>
                </a:ext>
              </a:extLst>
            </p:cNvPr>
            <p:cNvSpPr/>
            <p:nvPr/>
          </p:nvSpPr>
          <p:spPr>
            <a:xfrm>
              <a:off x="3657600" y="2002535"/>
              <a:ext cx="2468880" cy="2194410"/>
            </a:xfrm>
            <a:prstGeom prst="roundRect">
              <a:avLst/>
            </a:prstGeom>
            <a:solidFill>
              <a:srgbClr val="FFFFFF"/>
            </a:solid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
                <a:ea typeface="+mn-ea"/>
                <a:cs typeface="+mn-cs"/>
              </a:endParaRPr>
            </a:p>
          </p:txBody>
        </p:sp>
        <p:sp>
          <p:nvSpPr>
            <p:cNvPr id="6" name="TextBox 5">
              <a:extLst>
                <a:ext uri="{FF2B5EF4-FFF2-40B4-BE49-F238E27FC236}">
                  <a16:creationId xmlns:a16="http://schemas.microsoft.com/office/drawing/2014/main" id="{6377A5ED-59CF-F0BF-F1C4-B8683F5113AF}"/>
                </a:ext>
              </a:extLst>
            </p:cNvPr>
            <p:cNvSpPr txBox="1"/>
            <p:nvPr/>
          </p:nvSpPr>
          <p:spPr>
            <a:xfrm>
              <a:off x="6203305" y="4363277"/>
              <a:ext cx="2056782"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Microsoft Foundry</a:t>
              </a:r>
            </a:p>
          </p:txBody>
        </p:sp>
        <p:sp>
          <p:nvSpPr>
            <p:cNvPr id="7" name="TextBox 6">
              <a:extLst>
                <a:ext uri="{FF2B5EF4-FFF2-40B4-BE49-F238E27FC236}">
                  <a16:creationId xmlns:a16="http://schemas.microsoft.com/office/drawing/2014/main" id="{FD7BF405-92E2-1DEA-64E1-E2E09BF37D94}"/>
                </a:ext>
              </a:extLst>
            </p:cNvPr>
            <p:cNvSpPr txBox="1"/>
            <p:nvPr/>
          </p:nvSpPr>
          <p:spPr>
            <a:xfrm>
              <a:off x="4193964" y="2010280"/>
              <a:ext cx="1396151"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App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Plan</a:t>
              </a:r>
            </a:p>
          </p:txBody>
        </p:sp>
        <p:pic>
          <p:nvPicPr>
            <p:cNvPr id="8" name="Graphic 7">
              <a:extLst>
                <a:ext uri="{FF2B5EF4-FFF2-40B4-BE49-F238E27FC236}">
                  <a16:creationId xmlns:a16="http://schemas.microsoft.com/office/drawing/2014/main" id="{B9904E56-72BE-6131-B2A9-616D735988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1053" y="1407452"/>
              <a:ext cx="561975" cy="561975"/>
            </a:xfrm>
            <a:prstGeom prst="rect">
              <a:avLst/>
            </a:prstGeom>
          </p:spPr>
        </p:pic>
        <p:sp>
          <p:nvSpPr>
            <p:cNvPr id="9" name="TextBox 8">
              <a:extLst>
                <a:ext uri="{FF2B5EF4-FFF2-40B4-BE49-F238E27FC236}">
                  <a16:creationId xmlns:a16="http://schemas.microsoft.com/office/drawing/2014/main" id="{E07A1C49-A56E-8854-91FA-BCFCB6191C74}"/>
                </a:ext>
              </a:extLst>
            </p:cNvPr>
            <p:cNvSpPr txBox="1"/>
            <p:nvPr/>
          </p:nvSpPr>
          <p:spPr>
            <a:xfrm>
              <a:off x="4432489" y="3304280"/>
              <a:ext cx="91909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App</a:t>
              </a:r>
              <a:br>
                <a:rPr kumimoji="0" lang="en-US" sz="1800" b="0" i="0" u="none" strike="noStrike" kern="0" cap="none" spc="0" normalizeH="0" baseline="0" noProof="0">
                  <a:ln>
                    <a:noFill/>
                  </a:ln>
                  <a:solidFill>
                    <a:prstClr val="black"/>
                  </a:solidFill>
                  <a:effectLst/>
                  <a:uLnTx/>
                  <a:uFillTx/>
                  <a:latin typeface="Segoe UI "/>
                </a:rPr>
              </a:br>
              <a:r>
                <a:rPr kumimoji="0" lang="en-US" sz="1800" b="0" i="0" u="none" strike="noStrike" kern="0" cap="none" spc="0" normalizeH="0" baseline="0" noProof="0">
                  <a:ln>
                    <a:noFill/>
                  </a:ln>
                  <a:solidFill>
                    <a:prstClr val="black"/>
                  </a:solidFill>
                  <a:effectLst/>
                  <a:uLnTx/>
                  <a:uFillTx/>
                  <a:latin typeface="Segoe UI "/>
                </a:rPr>
                <a:t>Service</a:t>
              </a:r>
            </a:p>
          </p:txBody>
        </p:sp>
        <p:pic>
          <p:nvPicPr>
            <p:cNvPr id="10" name="Graphic 9">
              <a:extLst>
                <a:ext uri="{FF2B5EF4-FFF2-40B4-BE49-F238E27FC236}">
                  <a16:creationId xmlns:a16="http://schemas.microsoft.com/office/drawing/2014/main" id="{AB5B452A-E2D5-23D1-C405-17DE268D43C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1052" y="2730067"/>
              <a:ext cx="561974" cy="561974"/>
            </a:xfrm>
            <a:prstGeom prst="rect">
              <a:avLst/>
            </a:prstGeom>
          </p:spPr>
        </p:pic>
        <p:sp>
          <p:nvSpPr>
            <p:cNvPr id="11" name="TextBox 10">
              <a:extLst>
                <a:ext uri="{FF2B5EF4-FFF2-40B4-BE49-F238E27FC236}">
                  <a16:creationId xmlns:a16="http://schemas.microsoft.com/office/drawing/2014/main" id="{8D25B4B1-0A71-940E-7E3B-506A3CD49A3D}"/>
                </a:ext>
              </a:extLst>
            </p:cNvPr>
            <p:cNvSpPr txBox="1"/>
            <p:nvPr/>
          </p:nvSpPr>
          <p:spPr>
            <a:xfrm>
              <a:off x="6680156" y="1863789"/>
              <a:ext cx="1124090"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AI Search</a:t>
              </a:r>
            </a:p>
          </p:txBody>
        </p:sp>
        <p:pic>
          <p:nvPicPr>
            <p:cNvPr id="12" name="Graphic 11">
              <a:extLst>
                <a:ext uri="{FF2B5EF4-FFF2-40B4-BE49-F238E27FC236}">
                  <a16:creationId xmlns:a16="http://schemas.microsoft.com/office/drawing/2014/main" id="{7037DEEF-6275-9AFD-36DA-7AC471941F8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61214" y="1188831"/>
              <a:ext cx="561974" cy="561974"/>
            </a:xfrm>
            <a:prstGeom prst="rect">
              <a:avLst/>
            </a:prstGeom>
          </p:spPr>
        </p:pic>
        <p:sp>
          <p:nvSpPr>
            <p:cNvPr id="13" name="TextBox 12">
              <a:extLst>
                <a:ext uri="{FF2B5EF4-FFF2-40B4-BE49-F238E27FC236}">
                  <a16:creationId xmlns:a16="http://schemas.microsoft.com/office/drawing/2014/main" id="{41197F64-4E49-1DC0-AE3A-126EEF3FD227}"/>
                </a:ext>
              </a:extLst>
            </p:cNvPr>
            <p:cNvSpPr txBox="1"/>
            <p:nvPr/>
          </p:nvSpPr>
          <p:spPr>
            <a:xfrm>
              <a:off x="5754717" y="5723322"/>
              <a:ext cx="1021433"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Storage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Account</a:t>
              </a:r>
            </a:p>
          </p:txBody>
        </p:sp>
        <p:pic>
          <p:nvPicPr>
            <p:cNvPr id="16" name="Graphic 15">
              <a:extLst>
                <a:ext uri="{FF2B5EF4-FFF2-40B4-BE49-F238E27FC236}">
                  <a16:creationId xmlns:a16="http://schemas.microsoft.com/office/drawing/2014/main" id="{988B673E-B6F3-64BB-649C-43AF1993A39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4447" y="5143210"/>
              <a:ext cx="561974" cy="561974"/>
            </a:xfrm>
            <a:prstGeom prst="rect">
              <a:avLst/>
            </a:prstGeom>
          </p:spPr>
        </p:pic>
        <p:sp>
          <p:nvSpPr>
            <p:cNvPr id="17" name="TextBox 16">
              <a:extLst>
                <a:ext uri="{FF2B5EF4-FFF2-40B4-BE49-F238E27FC236}">
                  <a16:creationId xmlns:a16="http://schemas.microsoft.com/office/drawing/2014/main" id="{B8AFEA5F-F8A0-52E6-C626-F4B86BD0E99C}"/>
                </a:ext>
              </a:extLst>
            </p:cNvPr>
            <p:cNvSpPr txBox="1"/>
            <p:nvPr/>
          </p:nvSpPr>
          <p:spPr>
            <a:xfrm>
              <a:off x="8352046" y="5680174"/>
              <a:ext cx="1531894"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Log Analytics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Workspace</a:t>
              </a:r>
            </a:p>
          </p:txBody>
        </p:sp>
        <p:pic>
          <p:nvPicPr>
            <p:cNvPr id="18" name="Graphic 17">
              <a:extLst>
                <a:ext uri="{FF2B5EF4-FFF2-40B4-BE49-F238E27FC236}">
                  <a16:creationId xmlns:a16="http://schemas.microsoft.com/office/drawing/2014/main" id="{4818C86C-0C72-9123-B907-0C8ABBEC8148}"/>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37007" y="5091550"/>
              <a:ext cx="561973" cy="561973"/>
            </a:xfrm>
            <a:prstGeom prst="rect">
              <a:avLst/>
            </a:prstGeom>
          </p:spPr>
        </p:pic>
        <p:sp>
          <p:nvSpPr>
            <p:cNvPr id="20" name="TextBox 19">
              <a:extLst>
                <a:ext uri="{FF2B5EF4-FFF2-40B4-BE49-F238E27FC236}">
                  <a16:creationId xmlns:a16="http://schemas.microsoft.com/office/drawing/2014/main" id="{733368C8-3900-E7E3-71D3-1919BFF07454}"/>
                </a:ext>
              </a:extLst>
            </p:cNvPr>
            <p:cNvSpPr txBox="1"/>
            <p:nvPr/>
          </p:nvSpPr>
          <p:spPr>
            <a:xfrm>
              <a:off x="4199976" y="5631981"/>
              <a:ext cx="1176028"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Container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Registry</a:t>
              </a:r>
            </a:p>
          </p:txBody>
        </p:sp>
        <p:pic>
          <p:nvPicPr>
            <p:cNvPr id="21" name="Graphic 20">
              <a:extLst>
                <a:ext uri="{FF2B5EF4-FFF2-40B4-BE49-F238E27FC236}">
                  <a16:creationId xmlns:a16="http://schemas.microsoft.com/office/drawing/2014/main" id="{3C022D4B-A52A-BCD6-6847-B9980C173050}"/>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08537" y="5082035"/>
              <a:ext cx="561974" cy="561974"/>
            </a:xfrm>
            <a:prstGeom prst="rect">
              <a:avLst/>
            </a:prstGeom>
          </p:spPr>
        </p:pic>
        <p:sp>
          <p:nvSpPr>
            <p:cNvPr id="22" name="TextBox 21">
              <a:extLst>
                <a:ext uri="{FF2B5EF4-FFF2-40B4-BE49-F238E27FC236}">
                  <a16:creationId xmlns:a16="http://schemas.microsoft.com/office/drawing/2014/main" id="{7095819B-CB4F-B0D4-60BA-FA01C5827CB7}"/>
                </a:ext>
              </a:extLst>
            </p:cNvPr>
            <p:cNvSpPr txBox="1"/>
            <p:nvPr/>
          </p:nvSpPr>
          <p:spPr>
            <a:xfrm>
              <a:off x="8355076" y="1892681"/>
              <a:ext cx="1364476"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Cosmos DB</a:t>
              </a:r>
            </a:p>
          </p:txBody>
        </p:sp>
        <p:pic>
          <p:nvPicPr>
            <p:cNvPr id="23" name="Graphic 22">
              <a:extLst>
                <a:ext uri="{FF2B5EF4-FFF2-40B4-BE49-F238E27FC236}">
                  <a16:creationId xmlns:a16="http://schemas.microsoft.com/office/drawing/2014/main" id="{5186EB5B-3A9E-DF7B-1DFE-9BE2228378F0}"/>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56327" y="1192207"/>
              <a:ext cx="561975" cy="561975"/>
            </a:xfrm>
            <a:prstGeom prst="rect">
              <a:avLst/>
            </a:prstGeom>
          </p:spPr>
        </p:pic>
        <p:sp>
          <p:nvSpPr>
            <p:cNvPr id="24" name="TextBox 23">
              <a:extLst>
                <a:ext uri="{FF2B5EF4-FFF2-40B4-BE49-F238E27FC236}">
                  <a16:creationId xmlns:a16="http://schemas.microsoft.com/office/drawing/2014/main" id="{4C863096-CC57-354A-CCEC-F5390B7320EC}"/>
                </a:ext>
              </a:extLst>
            </p:cNvPr>
            <p:cNvSpPr txBox="1"/>
            <p:nvPr/>
          </p:nvSpPr>
          <p:spPr>
            <a:xfrm>
              <a:off x="6857156" y="5663005"/>
              <a:ext cx="1342035"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Application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Insights</a:t>
              </a:r>
            </a:p>
          </p:txBody>
        </p:sp>
        <p:pic>
          <p:nvPicPr>
            <p:cNvPr id="25" name="Graphic 24">
              <a:extLst>
                <a:ext uri="{FF2B5EF4-FFF2-40B4-BE49-F238E27FC236}">
                  <a16:creationId xmlns:a16="http://schemas.microsoft.com/office/drawing/2014/main" id="{7EB0FA53-88C3-C50C-F15E-3E2722CD155C}"/>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47186" y="5101031"/>
              <a:ext cx="561974" cy="561974"/>
            </a:xfrm>
            <a:prstGeom prst="rect">
              <a:avLst/>
            </a:prstGeom>
          </p:spPr>
        </p:pic>
        <p:sp>
          <p:nvSpPr>
            <p:cNvPr id="26" name="TextBox 25">
              <a:extLst>
                <a:ext uri="{FF2B5EF4-FFF2-40B4-BE49-F238E27FC236}">
                  <a16:creationId xmlns:a16="http://schemas.microsoft.com/office/drawing/2014/main" id="{59985B66-E5A1-F638-7393-3CDE1FDEB27D}"/>
                </a:ext>
              </a:extLst>
            </p:cNvPr>
            <p:cNvSpPr txBox="1"/>
            <p:nvPr/>
          </p:nvSpPr>
          <p:spPr>
            <a:xfrm>
              <a:off x="2696288" y="5931659"/>
              <a:ext cx="899605"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
                </a:rPr>
                <a:t>GitHub</a:t>
              </a:r>
            </a:p>
          </p:txBody>
        </p:sp>
        <p:pic>
          <p:nvPicPr>
            <p:cNvPr id="27" name="Graphic 26">
              <a:extLst>
                <a:ext uri="{FF2B5EF4-FFF2-40B4-BE49-F238E27FC236}">
                  <a16:creationId xmlns:a16="http://schemas.microsoft.com/office/drawing/2014/main" id="{0DA5BA0A-A438-5D65-3D2D-C67D454FDC39}"/>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66306" y="5067229"/>
              <a:ext cx="759570" cy="744069"/>
            </a:xfrm>
            <a:prstGeom prst="rect">
              <a:avLst/>
            </a:prstGeom>
          </p:spPr>
        </p:pic>
        <p:cxnSp>
          <p:nvCxnSpPr>
            <p:cNvPr id="28" name="Straight Arrow Connector 27">
              <a:extLst>
                <a:ext uri="{FF2B5EF4-FFF2-40B4-BE49-F238E27FC236}">
                  <a16:creationId xmlns:a16="http://schemas.microsoft.com/office/drawing/2014/main" id="{39997290-95CE-2DFD-FD94-459B917850B7}"/>
                </a:ext>
                <a:ext uri="{C183D7F6-B498-43B3-948B-1728B52AA6E4}">
                  <adec:decorative xmlns:adec="http://schemas.microsoft.com/office/drawing/2017/decorative" val="1"/>
                </a:ext>
              </a:extLst>
            </p:cNvPr>
            <p:cNvCxnSpPr>
              <a:cxnSpLocks/>
            </p:cNvCxnSpPr>
            <p:nvPr/>
          </p:nvCxnSpPr>
          <p:spPr>
            <a:xfrm flipH="1">
              <a:off x="5258931" y="1783914"/>
              <a:ext cx="1530471" cy="1023988"/>
            </a:xfrm>
            <a:prstGeom prst="straightConnector1">
              <a:avLst/>
            </a:prstGeom>
            <a:noFill/>
            <a:ln w="10795" cap="flat" cmpd="sng" algn="ctr">
              <a:solidFill>
                <a:srgbClr val="0078D4"/>
              </a:solidFill>
              <a:prstDash val="solid"/>
              <a:tailEnd type="triangle"/>
            </a:ln>
            <a:effectLst/>
          </p:spPr>
        </p:cxnSp>
        <p:cxnSp>
          <p:nvCxnSpPr>
            <p:cNvPr id="29" name="Straight Arrow Connector 28">
              <a:extLst>
                <a:ext uri="{FF2B5EF4-FFF2-40B4-BE49-F238E27FC236}">
                  <a16:creationId xmlns:a16="http://schemas.microsoft.com/office/drawing/2014/main" id="{EDBE8E9A-75E3-8400-DEB6-4316236BDE9C}"/>
                </a:ext>
                <a:ext uri="{C183D7F6-B498-43B3-948B-1728B52AA6E4}">
                  <adec:decorative xmlns:adec="http://schemas.microsoft.com/office/drawing/2017/decorative" val="1"/>
                </a:ext>
              </a:extLst>
            </p:cNvPr>
            <p:cNvCxnSpPr/>
            <p:nvPr/>
          </p:nvCxnSpPr>
          <p:spPr>
            <a:xfrm>
              <a:off x="5258931" y="3292041"/>
              <a:ext cx="1609542" cy="886767"/>
            </a:xfrm>
            <a:prstGeom prst="straightConnector1">
              <a:avLst/>
            </a:prstGeom>
            <a:noFill/>
            <a:ln w="12700" cap="flat" cmpd="sng" algn="ctr">
              <a:solidFill>
                <a:srgbClr val="0078D4"/>
              </a:solidFill>
              <a:prstDash val="solid"/>
              <a:round/>
              <a:headEnd type="arrow" w="med" len="med"/>
              <a:tailEnd type="arrow" w="med" len="med"/>
            </a:ln>
            <a:effectLst/>
          </p:spPr>
        </p:cxnSp>
        <p:cxnSp>
          <p:nvCxnSpPr>
            <p:cNvPr id="30" name="Straight Arrow Connector 29">
              <a:extLst>
                <a:ext uri="{FF2B5EF4-FFF2-40B4-BE49-F238E27FC236}">
                  <a16:creationId xmlns:a16="http://schemas.microsoft.com/office/drawing/2014/main" id="{E835D9D9-6999-76F6-4E8E-E608EC0BFA43}"/>
                </a:ext>
                <a:ext uri="{C183D7F6-B498-43B3-948B-1728B52AA6E4}">
                  <adec:decorative xmlns:adec="http://schemas.microsoft.com/office/drawing/2017/decorative" val="1"/>
                </a:ext>
              </a:extLst>
            </p:cNvPr>
            <p:cNvCxnSpPr>
              <a:stCxn id="6" idx="2"/>
              <a:endCxn id="25" idx="0"/>
            </p:cNvCxnSpPr>
            <p:nvPr/>
          </p:nvCxnSpPr>
          <p:spPr>
            <a:xfrm>
              <a:off x="7231696" y="4732609"/>
              <a:ext cx="296477" cy="368422"/>
            </a:xfrm>
            <a:prstGeom prst="straightConnector1">
              <a:avLst/>
            </a:prstGeom>
            <a:noFill/>
            <a:ln w="10795" cap="flat" cmpd="sng" algn="ctr">
              <a:solidFill>
                <a:srgbClr val="0078D4"/>
              </a:solidFill>
              <a:prstDash val="solid"/>
              <a:tailEnd type="triangle"/>
            </a:ln>
            <a:effectLst/>
          </p:spPr>
        </p:cxnSp>
        <p:cxnSp>
          <p:nvCxnSpPr>
            <p:cNvPr id="31" name="Straight Arrow Connector 30">
              <a:extLst>
                <a:ext uri="{FF2B5EF4-FFF2-40B4-BE49-F238E27FC236}">
                  <a16:creationId xmlns:a16="http://schemas.microsoft.com/office/drawing/2014/main" id="{8587919B-952A-9E4A-E35F-2246BE0095E1}"/>
                </a:ext>
                <a:ext uri="{C183D7F6-B498-43B3-948B-1728B52AA6E4}">
                  <adec:decorative xmlns:adec="http://schemas.microsoft.com/office/drawing/2017/decorative" val="1"/>
                </a:ext>
              </a:extLst>
            </p:cNvPr>
            <p:cNvCxnSpPr>
              <a:endCxn id="16" idx="0"/>
            </p:cNvCxnSpPr>
            <p:nvPr/>
          </p:nvCxnSpPr>
          <p:spPr>
            <a:xfrm flipH="1">
              <a:off x="6265434" y="4732609"/>
              <a:ext cx="839454" cy="410601"/>
            </a:xfrm>
            <a:prstGeom prst="straightConnector1">
              <a:avLst/>
            </a:prstGeom>
            <a:noFill/>
            <a:ln w="10795" cap="flat" cmpd="sng" algn="ctr">
              <a:solidFill>
                <a:srgbClr val="0078D4"/>
              </a:solidFill>
              <a:prstDash val="solid"/>
              <a:tailEnd type="triangle"/>
            </a:ln>
            <a:effectLst/>
          </p:spPr>
        </p:cxnSp>
        <p:cxnSp>
          <p:nvCxnSpPr>
            <p:cNvPr id="32" name="Straight Arrow Connector 31">
              <a:extLst>
                <a:ext uri="{FF2B5EF4-FFF2-40B4-BE49-F238E27FC236}">
                  <a16:creationId xmlns:a16="http://schemas.microsoft.com/office/drawing/2014/main" id="{51ABBC36-C80F-2DC7-C7E8-410098F6F092}"/>
                </a:ext>
                <a:ext uri="{C183D7F6-B498-43B3-948B-1728B52AA6E4}">
                  <adec:decorative xmlns:adec="http://schemas.microsoft.com/office/drawing/2017/decorative" val="1"/>
                </a:ext>
              </a:extLst>
            </p:cNvPr>
            <p:cNvCxnSpPr>
              <a:endCxn id="12" idx="3"/>
            </p:cNvCxnSpPr>
            <p:nvPr/>
          </p:nvCxnSpPr>
          <p:spPr>
            <a:xfrm flipH="1" flipV="1">
              <a:off x="7523188" y="1469818"/>
              <a:ext cx="1233139" cy="25389"/>
            </a:xfrm>
            <a:prstGeom prst="straightConnector1">
              <a:avLst/>
            </a:prstGeom>
            <a:noFill/>
            <a:ln w="10795" cap="flat" cmpd="sng" algn="ctr">
              <a:solidFill>
                <a:srgbClr val="0078D4"/>
              </a:solidFill>
              <a:prstDash val="solid"/>
              <a:tailEnd type="triangle"/>
            </a:ln>
            <a:effectLst/>
          </p:spPr>
        </p:cxnSp>
        <p:pic>
          <p:nvPicPr>
            <p:cNvPr id="33" name="Content Placeholder 12">
              <a:extLst>
                <a:ext uri="{FF2B5EF4-FFF2-40B4-BE49-F238E27FC236}">
                  <a16:creationId xmlns:a16="http://schemas.microsoft.com/office/drawing/2014/main" id="{916FBE92-B83C-68AA-36A5-CD7AFC5E546C}"/>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08338" y="3792871"/>
              <a:ext cx="561975" cy="561975"/>
            </a:xfrm>
            <a:prstGeom prst="rect">
              <a:avLst/>
            </a:prstGeom>
          </p:spPr>
        </p:pic>
      </p:grpSp>
    </p:spTree>
    <p:extLst>
      <p:ext uri="{BB962C8B-B14F-4D97-AF65-F5344CB8AC3E}">
        <p14:creationId xmlns:p14="http://schemas.microsoft.com/office/powerpoint/2010/main" val="15477269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734EAE61-6875-DB08-959D-5FC0630F7D6A}"/>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989C900-FB49-CAB6-D012-C70405D02AD8}"/>
              </a:ext>
            </a:extLst>
          </p:cNvPr>
          <p:cNvSpPr>
            <a:spLocks noGrp="1"/>
          </p:cNvSpPr>
          <p:nvPr>
            <p:ph type="title" idx="4294967295"/>
          </p:nvPr>
        </p:nvSpPr>
        <p:spPr>
          <a:xfrm>
            <a:off x="655638" y="2390775"/>
            <a:ext cx="11336337"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two</a:t>
            </a:r>
          </a:p>
        </p:txBody>
      </p:sp>
      <p:sp>
        <p:nvSpPr>
          <p:cNvPr id="4" name="Slide Number Placeholder 5">
            <a:extLst>
              <a:ext uri="{FF2B5EF4-FFF2-40B4-BE49-F238E27FC236}">
                <a16:creationId xmlns:a16="http://schemas.microsoft.com/office/drawing/2014/main" id="{02862B5A-CB24-AFF7-737C-F142617E3EAD}"/>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2" name="Text Placeholder 1">
            <a:extLst>
              <a:ext uri="{FF2B5EF4-FFF2-40B4-BE49-F238E27FC236}">
                <a16:creationId xmlns:a16="http://schemas.microsoft.com/office/drawing/2014/main" id="{7188B6AF-4B05-E5B3-2752-388BEF1E9E28}"/>
              </a:ext>
            </a:extLst>
          </p:cNvPr>
          <p:cNvSpPr txBox="1">
            <a:spLocks/>
          </p:cNvSpPr>
          <p:nvPr/>
        </p:nvSpPr>
        <p:spPr>
          <a:xfrm>
            <a:off x="655638" y="3720370"/>
            <a:ext cx="10399943" cy="132959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4800" b="0" i="0" kern="1200">
                <a:solidFill>
                  <a:schemeClr val="bg1"/>
                </a:solidFill>
                <a:latin typeface="Segoe Sans Text Light" pitchFamily="2" charset="0"/>
                <a:ea typeface="+mn-ea"/>
                <a:cs typeface="Segoe Sans Text Ligh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a:ln>
                  <a:noFill/>
                </a:ln>
                <a:solidFill>
                  <a:prstClr val="white"/>
                </a:solidFill>
                <a:effectLst/>
                <a:uLnTx/>
                <a:uFillTx/>
                <a:latin typeface="Segoe Sans Text Light" pitchFamily="2" charset="0"/>
                <a:ea typeface="+mn-ea"/>
                <a:cs typeface="Segoe Sans Text Light" pitchFamily="2" charset="0"/>
              </a:rPr>
              <a:t>Implement a multimodal AI shopping assistant</a:t>
            </a:r>
          </a:p>
        </p:txBody>
      </p:sp>
    </p:spTree>
    <p:extLst>
      <p:ext uri="{BB962C8B-B14F-4D97-AF65-F5344CB8AC3E}">
        <p14:creationId xmlns:p14="http://schemas.microsoft.com/office/powerpoint/2010/main" val="42494230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4564-218B-5061-D8F8-207E2032AF6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6681F33-C97A-6BD1-56DE-CE971BA7E640}"/>
              </a:ext>
            </a:extLst>
          </p:cNvPr>
          <p:cNvSpPr>
            <a:spLocks noGrp="1"/>
          </p:cNvSpPr>
          <p:nvPr>
            <p:ph type="title" idx="4294967295"/>
          </p:nvPr>
        </p:nvSpPr>
        <p:spPr>
          <a:xfrm>
            <a:off x="584200" y="976313"/>
            <a:ext cx="4973638" cy="411702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a:t>
            </a:r>
            <a:r>
              <a:rPr lang="en-US" sz="3600">
                <a:solidFill>
                  <a:schemeClr val="bg1"/>
                </a:solidFill>
                <a:latin typeface="Segoe Sans Text ExtraBold" pitchFamily="2" charset="0"/>
                <a:ea typeface="+mn-ea"/>
                <a:cs typeface="Segoe Sans Text ExtraBold" pitchFamily="2" charset="0"/>
              </a:rPr>
              <a:t>two</a:t>
            </a: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 </a:t>
            </a:r>
          </a:p>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Overview</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Implement a multimodal AI shopping assistant</a:t>
            </a:r>
            <a:br>
              <a:rPr lang="en-US" sz="3600">
                <a:solidFill>
                  <a:schemeClr val="bg1"/>
                </a:solidFill>
              </a:rPr>
            </a:b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28" name="Text Placeholder 3">
            <a:extLst>
              <a:ext uri="{FF2B5EF4-FFF2-40B4-BE49-F238E27FC236}">
                <a16:creationId xmlns:a16="http://schemas.microsoft.com/office/drawing/2014/main" id="{6D550F5E-ECD5-DD71-46A5-46F4D2B8590B}"/>
              </a:ext>
            </a:extLst>
          </p:cNvPr>
          <p:cNvSpPr>
            <a:spLocks noGrp="1"/>
          </p:cNvSpPr>
          <p:nvPr>
            <p:ph type="body" sz="quarter" idx="33"/>
          </p:nvPr>
        </p:nvSpPr>
        <p:spPr>
          <a:xfrm>
            <a:off x="6634163" y="996662"/>
            <a:ext cx="4705349" cy="276999"/>
          </a:xfrm>
        </p:spPr>
        <p:txBody>
          <a:bodyPr/>
          <a:lstStyle/>
          <a:p>
            <a:r>
              <a:rPr lang="en-US"/>
              <a:t>Scenario</a:t>
            </a:r>
          </a:p>
        </p:txBody>
      </p:sp>
      <p:sp>
        <p:nvSpPr>
          <p:cNvPr id="4" name="Text Placeholder 3">
            <a:extLst>
              <a:ext uri="{FF2B5EF4-FFF2-40B4-BE49-F238E27FC236}">
                <a16:creationId xmlns:a16="http://schemas.microsoft.com/office/drawing/2014/main" id="{3F3F16C4-776D-6950-A83F-24FD32D9C1AB}"/>
              </a:ext>
            </a:extLst>
          </p:cNvPr>
          <p:cNvSpPr>
            <a:spLocks noGrp="1"/>
          </p:cNvSpPr>
          <p:nvPr>
            <p:ph type="body" sz="quarter" idx="34"/>
          </p:nvPr>
        </p:nvSpPr>
        <p:spPr>
          <a:xfrm>
            <a:off x="6634163" y="1351992"/>
            <a:ext cx="4705349" cy="664797"/>
          </a:xfrm>
        </p:spPr>
        <p:txBody>
          <a:bodyPr/>
          <a:lstStyle/>
          <a:p>
            <a:r>
              <a:rPr lang="en-US" dirty="0"/>
              <a:t>In this exercise, we’ll build a series of agents and test them locally before deploying the application code to Azure.</a:t>
            </a:r>
          </a:p>
        </p:txBody>
      </p:sp>
      <p:sp>
        <p:nvSpPr>
          <p:cNvPr id="6" name="Text Placeholder 5">
            <a:extLst>
              <a:ext uri="{FF2B5EF4-FFF2-40B4-BE49-F238E27FC236}">
                <a16:creationId xmlns:a16="http://schemas.microsoft.com/office/drawing/2014/main" id="{64A39E54-ACDA-2A5F-D574-1AA6D608698D}"/>
              </a:ext>
            </a:extLst>
          </p:cNvPr>
          <p:cNvSpPr>
            <a:spLocks noGrp="1"/>
          </p:cNvSpPr>
          <p:nvPr>
            <p:ph type="body" sz="quarter" idx="36"/>
          </p:nvPr>
        </p:nvSpPr>
        <p:spPr>
          <a:xfrm>
            <a:off x="6634163" y="2659444"/>
            <a:ext cx="4705349" cy="276999"/>
          </a:xfrm>
        </p:spPr>
        <p:txBody>
          <a:bodyPr/>
          <a:lstStyle/>
          <a:p>
            <a:r>
              <a:rPr lang="en-US"/>
              <a:t>Objective 1</a:t>
            </a:r>
          </a:p>
        </p:txBody>
      </p:sp>
      <p:sp>
        <p:nvSpPr>
          <p:cNvPr id="7" name="Text Placeholder 6">
            <a:extLst>
              <a:ext uri="{FF2B5EF4-FFF2-40B4-BE49-F238E27FC236}">
                <a16:creationId xmlns:a16="http://schemas.microsoft.com/office/drawing/2014/main" id="{4ED1C79E-62AF-FE2A-055C-8E44A5F7CA77}"/>
              </a:ext>
            </a:extLst>
          </p:cNvPr>
          <p:cNvSpPr>
            <a:spLocks noGrp="1"/>
          </p:cNvSpPr>
          <p:nvPr>
            <p:ph type="body" sz="quarter" idx="37"/>
          </p:nvPr>
        </p:nvSpPr>
        <p:spPr>
          <a:xfrm>
            <a:off x="6634163" y="3073315"/>
            <a:ext cx="4705349" cy="664797"/>
          </a:xfrm>
        </p:spPr>
        <p:txBody>
          <a:bodyPr/>
          <a:lstStyle/>
          <a:p>
            <a:r>
              <a:rPr lang="en-US"/>
              <a:t>Build a chat application that allows customers to research products, add products to a cart, and receive loyalty discounts​.</a:t>
            </a:r>
          </a:p>
        </p:txBody>
      </p:sp>
      <p:sp>
        <p:nvSpPr>
          <p:cNvPr id="14" name="Slide Number Placeholder 5">
            <a:extLst>
              <a:ext uri="{FF2B5EF4-FFF2-40B4-BE49-F238E27FC236}">
                <a16:creationId xmlns:a16="http://schemas.microsoft.com/office/drawing/2014/main" id="{169E3927-747B-C3FA-823D-B200259258D5}"/>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13" name="Text Placeholder 5">
            <a:extLst>
              <a:ext uri="{FF2B5EF4-FFF2-40B4-BE49-F238E27FC236}">
                <a16:creationId xmlns:a16="http://schemas.microsoft.com/office/drawing/2014/main" id="{6A6E0B2D-0B19-7816-2B6F-9AF61F7CF55D}"/>
              </a:ext>
            </a:extLst>
          </p:cNvPr>
          <p:cNvSpPr txBox="1">
            <a:spLocks/>
          </p:cNvSpPr>
          <p:nvPr/>
        </p:nvSpPr>
        <p:spPr>
          <a:xfrm>
            <a:off x="6634163" y="3904681"/>
            <a:ext cx="4705349"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rPr>
              <a:t>Objective 2</a:t>
            </a:r>
          </a:p>
        </p:txBody>
      </p:sp>
      <p:sp>
        <p:nvSpPr>
          <p:cNvPr id="16" name="TextBox 15">
            <a:extLst>
              <a:ext uri="{FF2B5EF4-FFF2-40B4-BE49-F238E27FC236}">
                <a16:creationId xmlns:a16="http://schemas.microsoft.com/office/drawing/2014/main" id="{8C3134E0-7C80-6C2A-B921-6CEA7DDBDFEC}"/>
              </a:ext>
            </a:extLst>
          </p:cNvPr>
          <p:cNvSpPr txBox="1"/>
          <p:nvPr/>
        </p:nvSpPr>
        <p:spPr>
          <a:xfrm>
            <a:off x="6517018" y="4291264"/>
            <a:ext cx="5090782" cy="58477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noProof="0" dirty="0">
                <a:ln>
                  <a:noFill/>
                </a:ln>
                <a:solidFill>
                  <a:prstClr val="black"/>
                </a:solidFill>
                <a:effectLst/>
                <a:uLnTx/>
                <a:uFillTx/>
                <a:latin typeface="Segoe Sans Text" pitchFamily="2" charset="0"/>
                <a:ea typeface="+mn-ea"/>
                <a:cs typeface="+mn-cs"/>
              </a:rPr>
              <a:t>Incorporate multiple AI agents to satisfy specific customer needs​.</a:t>
            </a:r>
          </a:p>
        </p:txBody>
      </p:sp>
      <p:sp>
        <p:nvSpPr>
          <p:cNvPr id="19" name="Text Placeholder 5">
            <a:extLst>
              <a:ext uri="{FF2B5EF4-FFF2-40B4-BE49-F238E27FC236}">
                <a16:creationId xmlns:a16="http://schemas.microsoft.com/office/drawing/2014/main" id="{CF4C5685-A6A3-DB1D-15C6-ECB6D27B55A5}"/>
              </a:ext>
            </a:extLst>
          </p:cNvPr>
          <p:cNvSpPr txBox="1">
            <a:spLocks/>
          </p:cNvSpPr>
          <p:nvPr/>
        </p:nvSpPr>
        <p:spPr>
          <a:xfrm>
            <a:off x="6634163" y="5134950"/>
            <a:ext cx="4705349"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rPr>
              <a:t>Objective 3</a:t>
            </a:r>
          </a:p>
        </p:txBody>
      </p:sp>
      <p:sp>
        <p:nvSpPr>
          <p:cNvPr id="18" name="TextBox 17">
            <a:extLst>
              <a:ext uri="{FF2B5EF4-FFF2-40B4-BE49-F238E27FC236}">
                <a16:creationId xmlns:a16="http://schemas.microsoft.com/office/drawing/2014/main" id="{A9ED33EC-E95E-6447-9E4A-4B404CDB0805}"/>
              </a:ext>
            </a:extLst>
          </p:cNvPr>
          <p:cNvSpPr txBox="1"/>
          <p:nvPr/>
        </p:nvSpPr>
        <p:spPr>
          <a:xfrm>
            <a:off x="6517018" y="5481887"/>
            <a:ext cx="5090782" cy="33855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Deploy apps to Azure from Visual Studio Code.</a:t>
            </a:r>
          </a:p>
        </p:txBody>
      </p:sp>
    </p:spTree>
    <p:extLst>
      <p:ext uri="{BB962C8B-B14F-4D97-AF65-F5344CB8AC3E}">
        <p14:creationId xmlns:p14="http://schemas.microsoft.com/office/powerpoint/2010/main" val="1283624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4DC46-FBB6-8FE9-1C3F-2BF5DE5319FC}"/>
            </a:ext>
          </a:extLst>
        </p:cNvPr>
        <p:cNvGrpSpPr/>
        <p:nvPr/>
      </p:nvGrpSpPr>
      <p:grpSpPr>
        <a:xfrm>
          <a:off x="0" y="0"/>
          <a:ext cx="0" cy="0"/>
          <a:chOff x="0" y="0"/>
          <a:chExt cx="0" cy="0"/>
        </a:xfrm>
      </p:grpSpPr>
      <p:sp>
        <p:nvSpPr>
          <p:cNvPr id="11" name="Text Placeholder 10">
            <a:extLst>
              <a:ext uri="{FF2B5EF4-FFF2-40B4-BE49-F238E27FC236}">
                <a16:creationId xmlns:a16="http://schemas.microsoft.com/office/drawing/2014/main" id="{839A1BAB-0141-2453-131B-17D048D550AD}"/>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Exercise two architecture </a:t>
            </a:r>
          </a:p>
        </p:txBody>
      </p:sp>
      <p:sp>
        <p:nvSpPr>
          <p:cNvPr id="4" name="Footer Placeholder 3">
            <a:extLst>
              <a:ext uri="{FF2B5EF4-FFF2-40B4-BE49-F238E27FC236}">
                <a16:creationId xmlns:a16="http://schemas.microsoft.com/office/drawing/2014/main" id="{9E850B85-DEEE-91FA-BB52-D08DC1B9C3E9}"/>
              </a:ext>
              <a:ext uri="{C183D7F6-B498-43B3-948B-1728B52AA6E4}">
                <adec:decorative xmlns:adec="http://schemas.microsoft.com/office/drawing/2017/decorative" val="0"/>
              </a:ext>
            </a:extLst>
          </p:cNvPr>
          <p:cNvSpPr>
            <a:spLocks noGrp="1"/>
          </p:cNvSpPr>
          <p:nvPr>
            <p:ph type="ftr" sz="quarter" idx="3"/>
          </p:nvPr>
        </p:nvSpPr>
        <p:spPr/>
        <p:txBody>
          <a:bodyPr/>
          <a:lstStyle/>
          <a:p>
            <a:r>
              <a:rPr lang="en-US"/>
              <a:t>Microsoft Confidential</a:t>
            </a:r>
          </a:p>
        </p:txBody>
      </p:sp>
      <p:sp>
        <p:nvSpPr>
          <p:cNvPr id="8" name="Slide Number Placeholder 7">
            <a:extLst>
              <a:ext uri="{FF2B5EF4-FFF2-40B4-BE49-F238E27FC236}">
                <a16:creationId xmlns:a16="http://schemas.microsoft.com/office/drawing/2014/main" id="{7D7D7EF7-4744-DE62-EE54-187E46D3189A}"/>
              </a:ext>
              <a:ext uri="{C183D7F6-B498-43B3-948B-1728B52AA6E4}">
                <adec:decorative xmlns:adec="http://schemas.microsoft.com/office/drawing/2017/decorative" val="0"/>
              </a:ext>
            </a:extLst>
          </p:cNvPr>
          <p:cNvSpPr>
            <a:spLocks noGrp="1"/>
          </p:cNvSpPr>
          <p:nvPr>
            <p:ph type="sldNum" sz="quarter" idx="4"/>
          </p:nvPr>
        </p:nvSpPr>
        <p:spPr/>
        <p:txBody>
          <a:bodyPr/>
          <a:lstStyle/>
          <a:p>
            <a:fld id="{F126207E-29C7-4F9F-8309-C6BAAD6BC8C8}" type="slidenum">
              <a:rPr lang="en-US" smtClean="0"/>
              <a:pPr/>
              <a:t>87</a:t>
            </a:fld>
            <a:endParaRPr lang="en-US"/>
          </a:p>
        </p:txBody>
      </p:sp>
      <p:sp>
        <p:nvSpPr>
          <p:cNvPr id="26" name="Rectangle 25">
            <a:extLst>
              <a:ext uri="{FF2B5EF4-FFF2-40B4-BE49-F238E27FC236}">
                <a16:creationId xmlns:a16="http://schemas.microsoft.com/office/drawing/2014/main" id="{12E94DB7-F922-D4C4-A3EF-27C53335A949}"/>
              </a:ext>
            </a:extLst>
          </p:cNvPr>
          <p:cNvSpPr/>
          <p:nvPr/>
        </p:nvSpPr>
        <p:spPr>
          <a:xfrm>
            <a:off x="588623" y="2139038"/>
            <a:ext cx="3569468" cy="2098385"/>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err="1">
                <a:latin typeface="Segoe UI" panose="020B0502040204020203" pitchFamily="34" charset="0"/>
                <a:cs typeface="Segoe UI" panose="020B0502040204020203" pitchFamily="34" charset="0"/>
              </a:rPr>
              <a:t>Zava</a:t>
            </a:r>
            <a:r>
              <a:rPr lang="en-US" b="1" dirty="0">
                <a:latin typeface="Segoe UI" panose="020B0502040204020203" pitchFamily="34" charset="0"/>
                <a:cs typeface="Segoe UI" panose="020B0502040204020203" pitchFamily="34" charset="0"/>
              </a:rPr>
              <a:t> agents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Router</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Shopping Assistant (Cora)</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Interior Design</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Inventory</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Customer Loyalty</a:t>
            </a:r>
          </a:p>
        </p:txBody>
      </p:sp>
      <p:grpSp>
        <p:nvGrpSpPr>
          <p:cNvPr id="2" name="Group 1" descr="Diagram showing an architecture where App Service Plan and App Service connect to AI Search and AI Foundry. AI Foundry links to Phi-4 and GPT-4o deployments, as well as Storage Account. Container Registry is also shown as part of the setup.">
            <a:extLst>
              <a:ext uri="{FF2B5EF4-FFF2-40B4-BE49-F238E27FC236}">
                <a16:creationId xmlns:a16="http://schemas.microsoft.com/office/drawing/2014/main" id="{5F9F97EA-AEA4-C551-D24E-E13CC091AD36}"/>
              </a:ext>
            </a:extLst>
          </p:cNvPr>
          <p:cNvGrpSpPr/>
          <p:nvPr/>
        </p:nvGrpSpPr>
        <p:grpSpPr>
          <a:xfrm>
            <a:off x="5143554" y="738519"/>
            <a:ext cx="6408332" cy="5505280"/>
            <a:chOff x="5143554" y="1216263"/>
            <a:chExt cx="6408332" cy="5505280"/>
          </a:xfrm>
        </p:grpSpPr>
        <p:sp>
          <p:nvSpPr>
            <p:cNvPr id="5" name="Rectangle: Rounded Corners 4">
              <a:extLst>
                <a:ext uri="{FF2B5EF4-FFF2-40B4-BE49-F238E27FC236}">
                  <a16:creationId xmlns:a16="http://schemas.microsoft.com/office/drawing/2014/main" id="{7CB71A42-1FD9-7547-471C-E0438234F745}"/>
                </a:ext>
                <a:ext uri="{C183D7F6-B498-43B3-948B-1728B52AA6E4}">
                  <adec:decorative xmlns:adec="http://schemas.microsoft.com/office/drawing/2017/decorative" val="1"/>
                </a:ext>
              </a:extLst>
            </p:cNvPr>
            <p:cNvSpPr/>
            <p:nvPr/>
          </p:nvSpPr>
          <p:spPr>
            <a:xfrm>
              <a:off x="5143554" y="2029968"/>
              <a:ext cx="2468880" cy="2267712"/>
            </a:xfrm>
            <a:prstGeom prst="roundRect">
              <a:avLst/>
            </a:prstGeom>
            <a:ln>
              <a:solidFill>
                <a:srgbClr val="0078D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pic>
          <p:nvPicPr>
            <p:cNvPr id="6" name="Content Placeholder 12">
              <a:extLst>
                <a:ext uri="{FF2B5EF4-FFF2-40B4-BE49-F238E27FC236}">
                  <a16:creationId xmlns:a16="http://schemas.microsoft.com/office/drawing/2014/main" id="{514A25CC-2A50-A956-55D7-29F55350A5B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6661" y="4026144"/>
              <a:ext cx="561975" cy="561975"/>
            </a:xfrm>
            <a:prstGeom prst="rect">
              <a:avLst/>
            </a:prstGeom>
          </p:spPr>
        </p:pic>
        <p:sp>
          <p:nvSpPr>
            <p:cNvPr id="7" name="TextBox 6">
              <a:extLst>
                <a:ext uri="{FF2B5EF4-FFF2-40B4-BE49-F238E27FC236}">
                  <a16:creationId xmlns:a16="http://schemas.microsoft.com/office/drawing/2014/main" id="{DC866E5C-2CA1-7668-3D08-656A5B89B181}"/>
                </a:ext>
              </a:extLst>
            </p:cNvPr>
            <p:cNvSpPr txBox="1"/>
            <p:nvPr/>
          </p:nvSpPr>
          <p:spPr>
            <a:xfrm>
              <a:off x="7689260" y="4715167"/>
              <a:ext cx="2056782" cy="369332"/>
            </a:xfrm>
            <a:prstGeom prst="rect">
              <a:avLst/>
            </a:prstGeom>
            <a:noFill/>
          </p:spPr>
          <p:txBody>
            <a:bodyPr wrap="none" rtlCol="0">
              <a:spAutoFit/>
            </a:bodyPr>
            <a:lstStyle/>
            <a:p>
              <a:pPr algn="ctr"/>
              <a:r>
                <a:rPr lang="en-US" dirty="0">
                  <a:latin typeface="Segoe UI" panose="020B0502040204020203" pitchFamily="34" charset="0"/>
                  <a:cs typeface="Segoe UI" panose="020B0502040204020203" pitchFamily="34" charset="0"/>
                </a:rPr>
                <a:t>Microsoft Foundry</a:t>
              </a:r>
            </a:p>
          </p:txBody>
        </p:sp>
        <p:sp>
          <p:nvSpPr>
            <p:cNvPr id="9" name="TextBox 8">
              <a:extLst>
                <a:ext uri="{FF2B5EF4-FFF2-40B4-BE49-F238E27FC236}">
                  <a16:creationId xmlns:a16="http://schemas.microsoft.com/office/drawing/2014/main" id="{B26E82AD-86DB-585A-B754-31DA3FC220A6}"/>
                </a:ext>
              </a:extLst>
            </p:cNvPr>
            <p:cNvSpPr txBox="1"/>
            <p:nvPr/>
          </p:nvSpPr>
          <p:spPr>
            <a:xfrm>
              <a:off x="5679918" y="2106536"/>
              <a:ext cx="1396151"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 Service</a:t>
              </a:r>
            </a:p>
            <a:p>
              <a:pPr algn="ctr"/>
              <a:r>
                <a:rPr lang="en-US">
                  <a:latin typeface="Segoe UI" panose="020B0502040204020203" pitchFamily="34" charset="0"/>
                  <a:cs typeface="Segoe UI" panose="020B0502040204020203" pitchFamily="34" charset="0"/>
                </a:rPr>
                <a:t>Plan</a:t>
              </a:r>
            </a:p>
          </p:txBody>
        </p:sp>
        <p:pic>
          <p:nvPicPr>
            <p:cNvPr id="10" name="Graphic 9">
              <a:extLst>
                <a:ext uri="{FF2B5EF4-FFF2-40B4-BE49-F238E27FC236}">
                  <a16:creationId xmlns:a16="http://schemas.microsoft.com/office/drawing/2014/main" id="{9932C49C-6CF9-1454-E3B2-24FAC7083BE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7007" y="1434884"/>
              <a:ext cx="561975" cy="561975"/>
            </a:xfrm>
            <a:prstGeom prst="rect">
              <a:avLst/>
            </a:prstGeom>
          </p:spPr>
        </p:pic>
        <p:sp>
          <p:nvSpPr>
            <p:cNvPr id="13" name="TextBox 12">
              <a:extLst>
                <a:ext uri="{FF2B5EF4-FFF2-40B4-BE49-F238E27FC236}">
                  <a16:creationId xmlns:a16="http://schemas.microsoft.com/office/drawing/2014/main" id="{9AF7B9D7-869F-7681-3BD0-9865DAFCF10D}"/>
                </a:ext>
              </a:extLst>
            </p:cNvPr>
            <p:cNvSpPr txBox="1"/>
            <p:nvPr/>
          </p:nvSpPr>
          <p:spPr>
            <a:xfrm>
              <a:off x="5918443" y="3331712"/>
              <a:ext cx="919099"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Service</a:t>
              </a:r>
            </a:p>
          </p:txBody>
        </p:sp>
        <p:pic>
          <p:nvPicPr>
            <p:cNvPr id="14" name="Graphic 13">
              <a:extLst>
                <a:ext uri="{FF2B5EF4-FFF2-40B4-BE49-F238E27FC236}">
                  <a16:creationId xmlns:a16="http://schemas.microsoft.com/office/drawing/2014/main" id="{E84640A8-493A-FD84-32F8-BF35BD97B18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7006" y="2757499"/>
              <a:ext cx="561974" cy="561974"/>
            </a:xfrm>
            <a:prstGeom prst="rect">
              <a:avLst/>
            </a:prstGeom>
          </p:spPr>
        </p:pic>
        <p:sp>
          <p:nvSpPr>
            <p:cNvPr id="16" name="TextBox 15">
              <a:extLst>
                <a:ext uri="{FF2B5EF4-FFF2-40B4-BE49-F238E27FC236}">
                  <a16:creationId xmlns:a16="http://schemas.microsoft.com/office/drawing/2014/main" id="{9898795E-F4B5-8F26-50C4-4843B0AF2F64}"/>
                </a:ext>
              </a:extLst>
            </p:cNvPr>
            <p:cNvSpPr txBox="1"/>
            <p:nvPr/>
          </p:nvSpPr>
          <p:spPr>
            <a:xfrm>
              <a:off x="8166110" y="1891221"/>
              <a:ext cx="1124090"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AI Search</a:t>
              </a:r>
            </a:p>
          </p:txBody>
        </p:sp>
        <p:pic>
          <p:nvPicPr>
            <p:cNvPr id="17" name="Graphic 16">
              <a:extLst>
                <a:ext uri="{FF2B5EF4-FFF2-40B4-BE49-F238E27FC236}">
                  <a16:creationId xmlns:a16="http://schemas.microsoft.com/office/drawing/2014/main" id="{18361952-95B2-7926-9F5A-F6289FED98F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7168" y="1216263"/>
              <a:ext cx="561974" cy="561974"/>
            </a:xfrm>
            <a:prstGeom prst="rect">
              <a:avLst/>
            </a:prstGeom>
          </p:spPr>
        </p:pic>
        <p:sp>
          <p:nvSpPr>
            <p:cNvPr id="19" name="TextBox 18">
              <a:extLst>
                <a:ext uri="{FF2B5EF4-FFF2-40B4-BE49-F238E27FC236}">
                  <a16:creationId xmlns:a16="http://schemas.microsoft.com/office/drawing/2014/main" id="{0B537FF1-9E1E-7A69-6865-E6E6B8E57524}"/>
                </a:ext>
              </a:extLst>
            </p:cNvPr>
            <p:cNvSpPr txBox="1"/>
            <p:nvPr/>
          </p:nvSpPr>
          <p:spPr>
            <a:xfrm>
              <a:off x="5685930" y="5983871"/>
              <a:ext cx="1176028"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Container</a:t>
              </a:r>
            </a:p>
            <a:p>
              <a:pPr algn="ctr"/>
              <a:r>
                <a:rPr lang="en-US">
                  <a:latin typeface="Segoe UI" panose="020B0502040204020203" pitchFamily="34" charset="0"/>
                  <a:cs typeface="Segoe UI" panose="020B0502040204020203" pitchFamily="34" charset="0"/>
                </a:rPr>
                <a:t>Registry</a:t>
              </a:r>
            </a:p>
          </p:txBody>
        </p:sp>
        <p:pic>
          <p:nvPicPr>
            <p:cNvPr id="20" name="Graphic 19">
              <a:extLst>
                <a:ext uri="{FF2B5EF4-FFF2-40B4-BE49-F238E27FC236}">
                  <a16:creationId xmlns:a16="http://schemas.microsoft.com/office/drawing/2014/main" id="{4775CF03-6006-4F1C-1785-0715512A41A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4491" y="5433925"/>
              <a:ext cx="561974" cy="561974"/>
            </a:xfrm>
            <a:prstGeom prst="rect">
              <a:avLst/>
            </a:prstGeom>
          </p:spPr>
        </p:pic>
        <p:cxnSp>
          <p:nvCxnSpPr>
            <p:cNvPr id="21" name="Straight Arrow Connector 20">
              <a:extLst>
                <a:ext uri="{FF2B5EF4-FFF2-40B4-BE49-F238E27FC236}">
                  <a16:creationId xmlns:a16="http://schemas.microsoft.com/office/drawing/2014/main" id="{8490A028-BBC5-37EC-563E-9CAD7104DE2D}"/>
                </a:ext>
                <a:ext uri="{C183D7F6-B498-43B3-948B-1728B52AA6E4}">
                  <adec:decorative xmlns:adec="http://schemas.microsoft.com/office/drawing/2017/decorative" val="1"/>
                </a:ext>
              </a:extLst>
            </p:cNvPr>
            <p:cNvCxnSpPr>
              <a:cxnSpLocks/>
            </p:cNvCxnSpPr>
            <p:nvPr/>
          </p:nvCxnSpPr>
          <p:spPr>
            <a:xfrm flipH="1">
              <a:off x="6744885" y="1811346"/>
              <a:ext cx="1530471" cy="1023988"/>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9EA5342-7071-031E-2669-9ECAF3A151CC}"/>
                </a:ext>
                <a:ext uri="{C183D7F6-B498-43B3-948B-1728B52AA6E4}">
                  <adec:decorative xmlns:adec="http://schemas.microsoft.com/office/drawing/2017/decorative" val="1"/>
                </a:ext>
              </a:extLst>
            </p:cNvPr>
            <p:cNvCxnSpPr/>
            <p:nvPr/>
          </p:nvCxnSpPr>
          <p:spPr>
            <a:xfrm>
              <a:off x="6744885" y="3319473"/>
              <a:ext cx="1609542" cy="886767"/>
            </a:xfrm>
            <a:prstGeom prst="straightConnector1">
              <a:avLst/>
            </a:prstGeom>
            <a:ln w="12700" cap="flat" cmpd="sng" algn="ctr">
              <a:solidFill>
                <a:srgbClr val="0078D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Rounded Corners 22">
              <a:extLst>
                <a:ext uri="{FF2B5EF4-FFF2-40B4-BE49-F238E27FC236}">
                  <a16:creationId xmlns:a16="http://schemas.microsoft.com/office/drawing/2014/main" id="{9698AF6B-47FA-FD13-44D2-39B1F2C80B09}"/>
                </a:ext>
                <a:ext uri="{C183D7F6-B498-43B3-948B-1728B52AA6E4}">
                  <adec:decorative xmlns:adec="http://schemas.microsoft.com/office/drawing/2017/decorative" val="1"/>
                </a:ext>
              </a:extLst>
            </p:cNvPr>
            <p:cNvSpPr/>
            <p:nvPr/>
          </p:nvSpPr>
          <p:spPr>
            <a:xfrm>
              <a:off x="9306998" y="3886199"/>
              <a:ext cx="2200997" cy="802317"/>
            </a:xfrm>
            <a:prstGeom prst="roundRect">
              <a:avLst/>
            </a:prstGeom>
            <a:ln>
              <a:solidFill>
                <a:srgbClr val="0078D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5885C041-8B17-64CD-E34F-916FD443B47C}"/>
                </a:ext>
              </a:extLst>
            </p:cNvPr>
            <p:cNvSpPr txBox="1"/>
            <p:nvPr/>
          </p:nvSpPr>
          <p:spPr>
            <a:xfrm>
              <a:off x="9308099" y="3977413"/>
              <a:ext cx="2029723"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Phi-4 Deployment</a:t>
              </a:r>
            </a:p>
          </p:txBody>
        </p:sp>
        <p:sp>
          <p:nvSpPr>
            <p:cNvPr id="25" name="TextBox 24">
              <a:extLst>
                <a:ext uri="{FF2B5EF4-FFF2-40B4-BE49-F238E27FC236}">
                  <a16:creationId xmlns:a16="http://schemas.microsoft.com/office/drawing/2014/main" id="{EFD13E6A-B313-4AB9-EE50-73D69591B2B0}"/>
                </a:ext>
              </a:extLst>
            </p:cNvPr>
            <p:cNvSpPr txBox="1"/>
            <p:nvPr/>
          </p:nvSpPr>
          <p:spPr>
            <a:xfrm>
              <a:off x="9294537" y="4292097"/>
              <a:ext cx="2257349" cy="369332"/>
            </a:xfrm>
            <a:prstGeom prst="rect">
              <a:avLst/>
            </a:prstGeom>
            <a:noFill/>
          </p:spPr>
          <p:txBody>
            <a:bodyPr wrap="none" rtlCol="0">
              <a:spAutoFit/>
            </a:bodyPr>
            <a:lstStyle/>
            <a:p>
              <a:pPr algn="ctr"/>
              <a:r>
                <a:rPr lang="en-US" dirty="0">
                  <a:latin typeface="Segoe UI" panose="020B0502040204020203" pitchFamily="34" charset="0"/>
                  <a:cs typeface="Segoe UI" panose="020B0502040204020203" pitchFamily="34" charset="0"/>
                </a:rPr>
                <a:t>GPT-4o Deployment</a:t>
              </a:r>
            </a:p>
          </p:txBody>
        </p:sp>
        <p:sp>
          <p:nvSpPr>
            <p:cNvPr id="28" name="TextBox 27">
              <a:extLst>
                <a:ext uri="{FF2B5EF4-FFF2-40B4-BE49-F238E27FC236}">
                  <a16:creationId xmlns:a16="http://schemas.microsoft.com/office/drawing/2014/main" id="{EDBBDF6D-299E-E5F9-E96C-5609B15AE7B4}"/>
                </a:ext>
              </a:extLst>
            </p:cNvPr>
            <p:cNvSpPr txBox="1"/>
            <p:nvPr/>
          </p:nvSpPr>
          <p:spPr>
            <a:xfrm>
              <a:off x="7240671" y="6075212"/>
              <a:ext cx="1021433"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Storage</a:t>
              </a:r>
            </a:p>
            <a:p>
              <a:pPr algn="ctr"/>
              <a:r>
                <a:rPr lang="en-US">
                  <a:latin typeface="Segoe UI" panose="020B0502040204020203" pitchFamily="34" charset="0"/>
                  <a:cs typeface="Segoe UI" panose="020B0502040204020203" pitchFamily="34" charset="0"/>
                </a:rPr>
                <a:t>Account</a:t>
              </a:r>
            </a:p>
          </p:txBody>
        </p:sp>
        <p:pic>
          <p:nvPicPr>
            <p:cNvPr id="29" name="Graphic 28">
              <a:extLst>
                <a:ext uri="{FF2B5EF4-FFF2-40B4-BE49-F238E27FC236}">
                  <a16:creationId xmlns:a16="http://schemas.microsoft.com/office/drawing/2014/main" id="{FF07519A-1940-B3F7-F894-02DF36E7956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70401" y="5495100"/>
              <a:ext cx="561974" cy="561974"/>
            </a:xfrm>
            <a:prstGeom prst="rect">
              <a:avLst/>
            </a:prstGeom>
          </p:spPr>
        </p:pic>
        <p:cxnSp>
          <p:nvCxnSpPr>
            <p:cNvPr id="30" name="Straight Arrow Connector 29">
              <a:extLst>
                <a:ext uri="{FF2B5EF4-FFF2-40B4-BE49-F238E27FC236}">
                  <a16:creationId xmlns:a16="http://schemas.microsoft.com/office/drawing/2014/main" id="{FDE83FC1-C623-328F-D37B-0779B0ABBB2C}"/>
                </a:ext>
                <a:ext uri="{C183D7F6-B498-43B3-948B-1728B52AA6E4}">
                  <adec:decorative xmlns:adec="http://schemas.microsoft.com/office/drawing/2017/decorative" val="1"/>
                </a:ext>
              </a:extLst>
            </p:cNvPr>
            <p:cNvCxnSpPr>
              <a:endCxn id="29" idx="0"/>
            </p:cNvCxnSpPr>
            <p:nvPr/>
          </p:nvCxnSpPr>
          <p:spPr>
            <a:xfrm flipH="1">
              <a:off x="7751388" y="5084499"/>
              <a:ext cx="839454" cy="410601"/>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1360224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749F-F387-8380-2837-6A268C61BBA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A25BCD3-9C0B-2ADE-5E49-E568FD8AD863}"/>
              </a:ext>
            </a:extLst>
          </p:cNvPr>
          <p:cNvSpPr>
            <a:spLocks noGrp="1"/>
          </p:cNvSpPr>
          <p:nvPr>
            <p:ph type="title" idx="4294967295"/>
          </p:nvPr>
        </p:nvSpPr>
        <p:spPr>
          <a:xfrm>
            <a:off x="584200" y="976313"/>
            <a:ext cx="4973638" cy="31198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one </a:t>
            </a:r>
          </a:p>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Debrief</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Deploy application resources​</a:t>
            </a: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Text Placeholder 3">
            <a:extLst>
              <a:ext uri="{FF2B5EF4-FFF2-40B4-BE49-F238E27FC236}">
                <a16:creationId xmlns:a16="http://schemas.microsoft.com/office/drawing/2014/main" id="{D739E166-D73E-5C7C-C44F-B27C47912A9C}"/>
              </a:ext>
            </a:extLst>
          </p:cNvPr>
          <p:cNvSpPr>
            <a:spLocks noGrp="1"/>
          </p:cNvSpPr>
          <p:nvPr>
            <p:ph type="body" sz="quarter" idx="33"/>
          </p:nvPr>
        </p:nvSpPr>
        <p:spPr>
          <a:xfrm>
            <a:off x="6892671" y="977081"/>
            <a:ext cx="4705349" cy="276999"/>
          </a:xfrm>
        </p:spPr>
        <p:txBody>
          <a:bodyPr/>
          <a:lstStyle/>
          <a:p>
            <a:r>
              <a:rPr lang="en-US"/>
              <a:t>Debrief question #1</a:t>
            </a:r>
          </a:p>
        </p:txBody>
      </p:sp>
      <p:sp>
        <p:nvSpPr>
          <p:cNvPr id="5" name="Text Placeholder 4">
            <a:extLst>
              <a:ext uri="{FF2B5EF4-FFF2-40B4-BE49-F238E27FC236}">
                <a16:creationId xmlns:a16="http://schemas.microsoft.com/office/drawing/2014/main" id="{2FF29E37-7A8F-C524-8F15-0E16FF17FCFF}"/>
              </a:ext>
            </a:extLst>
          </p:cNvPr>
          <p:cNvSpPr>
            <a:spLocks noGrp="1"/>
          </p:cNvSpPr>
          <p:nvPr>
            <p:ph type="body" sz="quarter" idx="34"/>
          </p:nvPr>
        </p:nvSpPr>
        <p:spPr>
          <a:xfrm>
            <a:off x="6892671" y="1332411"/>
            <a:ext cx="4705349" cy="221599"/>
          </a:xfrm>
        </p:spPr>
        <p:txBody>
          <a:bodyPr/>
          <a:lstStyle/>
          <a:p>
            <a:r>
              <a:rPr lang="en-US" dirty="0"/>
              <a:t>Did you have any challenges with deployment? </a:t>
            </a:r>
          </a:p>
        </p:txBody>
      </p:sp>
      <p:sp>
        <p:nvSpPr>
          <p:cNvPr id="7" name="Text Placeholder 6">
            <a:extLst>
              <a:ext uri="{FF2B5EF4-FFF2-40B4-BE49-F238E27FC236}">
                <a16:creationId xmlns:a16="http://schemas.microsoft.com/office/drawing/2014/main" id="{03AAEFFA-5EED-79F3-30C2-7CC7F2D397EB}"/>
              </a:ext>
            </a:extLst>
          </p:cNvPr>
          <p:cNvSpPr>
            <a:spLocks noGrp="1"/>
          </p:cNvSpPr>
          <p:nvPr>
            <p:ph type="body" sz="quarter" idx="36"/>
          </p:nvPr>
        </p:nvSpPr>
        <p:spPr>
          <a:xfrm>
            <a:off x="6902451" y="2277591"/>
            <a:ext cx="4705349" cy="276999"/>
          </a:xfrm>
        </p:spPr>
        <p:txBody>
          <a:bodyPr/>
          <a:lstStyle/>
          <a:p>
            <a:r>
              <a:rPr lang="en-US"/>
              <a:t>Debrief question #2</a:t>
            </a:r>
          </a:p>
        </p:txBody>
      </p:sp>
      <p:sp>
        <p:nvSpPr>
          <p:cNvPr id="8" name="Text Placeholder 7">
            <a:extLst>
              <a:ext uri="{FF2B5EF4-FFF2-40B4-BE49-F238E27FC236}">
                <a16:creationId xmlns:a16="http://schemas.microsoft.com/office/drawing/2014/main" id="{209915EE-F5F1-1E82-874B-7345F1A542B0}"/>
              </a:ext>
            </a:extLst>
          </p:cNvPr>
          <p:cNvSpPr>
            <a:spLocks noGrp="1"/>
          </p:cNvSpPr>
          <p:nvPr>
            <p:ph type="body" sz="quarter" idx="37"/>
          </p:nvPr>
        </p:nvSpPr>
        <p:spPr>
          <a:xfrm>
            <a:off x="6902451" y="2632921"/>
            <a:ext cx="4705349" cy="443198"/>
          </a:xfrm>
        </p:spPr>
        <p:txBody>
          <a:bodyPr/>
          <a:lstStyle/>
          <a:p>
            <a:r>
              <a:rPr lang="en-US"/>
              <a:t>What factors influence the Azure region to use when working with a customer?</a:t>
            </a:r>
          </a:p>
        </p:txBody>
      </p:sp>
      <p:sp>
        <p:nvSpPr>
          <p:cNvPr id="10" name="Text Placeholder 9">
            <a:extLst>
              <a:ext uri="{FF2B5EF4-FFF2-40B4-BE49-F238E27FC236}">
                <a16:creationId xmlns:a16="http://schemas.microsoft.com/office/drawing/2014/main" id="{C059B160-A18E-0A05-9A91-2B716E55AA15}"/>
              </a:ext>
            </a:extLst>
          </p:cNvPr>
          <p:cNvSpPr>
            <a:spLocks noGrp="1"/>
          </p:cNvSpPr>
          <p:nvPr>
            <p:ph type="body" sz="quarter" idx="39"/>
          </p:nvPr>
        </p:nvSpPr>
        <p:spPr>
          <a:xfrm>
            <a:off x="6902451" y="3781882"/>
            <a:ext cx="4705349" cy="276999"/>
          </a:xfrm>
        </p:spPr>
        <p:txBody>
          <a:bodyPr/>
          <a:lstStyle/>
          <a:p>
            <a:r>
              <a:rPr lang="en-US"/>
              <a:t>Debrief question #3</a:t>
            </a:r>
          </a:p>
        </p:txBody>
      </p:sp>
      <p:sp>
        <p:nvSpPr>
          <p:cNvPr id="11" name="Text Placeholder 10">
            <a:extLst>
              <a:ext uri="{FF2B5EF4-FFF2-40B4-BE49-F238E27FC236}">
                <a16:creationId xmlns:a16="http://schemas.microsoft.com/office/drawing/2014/main" id="{E644DC17-BE33-C0FB-FF44-D63324E260E8}"/>
              </a:ext>
            </a:extLst>
          </p:cNvPr>
          <p:cNvSpPr>
            <a:spLocks noGrp="1"/>
          </p:cNvSpPr>
          <p:nvPr>
            <p:ph type="body" sz="quarter" idx="40"/>
          </p:nvPr>
        </p:nvSpPr>
        <p:spPr>
          <a:xfrm>
            <a:off x="6902451" y="4137212"/>
            <a:ext cx="4705349" cy="443198"/>
          </a:xfrm>
        </p:spPr>
        <p:txBody>
          <a:bodyPr/>
          <a:lstStyle/>
          <a:p>
            <a:r>
              <a:rPr lang="en-US" dirty="0"/>
              <a:t>What steps would you take to verify that everything is set up correctly for the next phase of the project?</a:t>
            </a:r>
          </a:p>
        </p:txBody>
      </p:sp>
      <p:sp>
        <p:nvSpPr>
          <p:cNvPr id="14" name="Slide Number Placeholder 5">
            <a:extLst>
              <a:ext uri="{FF2B5EF4-FFF2-40B4-BE49-F238E27FC236}">
                <a16:creationId xmlns:a16="http://schemas.microsoft.com/office/drawing/2014/main" id="{1C5FC958-2422-D41B-B372-36371EFF4967}"/>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39507841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749F-F387-8380-2837-6A268C61BBA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A25BCD3-9C0B-2ADE-5E49-E568FD8AD863}"/>
              </a:ext>
            </a:extLst>
          </p:cNvPr>
          <p:cNvSpPr>
            <a:spLocks noGrp="1"/>
          </p:cNvSpPr>
          <p:nvPr>
            <p:ph type="title" idx="4294967295"/>
          </p:nvPr>
        </p:nvSpPr>
        <p:spPr>
          <a:xfrm>
            <a:off x="584200" y="976313"/>
            <a:ext cx="4973638" cy="361842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one </a:t>
            </a:r>
          </a:p>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Debrief</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Implement a multimodal AI shopping assistant</a:t>
            </a:r>
            <a:br>
              <a:rPr lang="en-US" sz="3600">
                <a:solidFill>
                  <a:schemeClr val="bg1"/>
                </a:solidFill>
              </a:rPr>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Text Placeholder 3">
            <a:extLst>
              <a:ext uri="{FF2B5EF4-FFF2-40B4-BE49-F238E27FC236}">
                <a16:creationId xmlns:a16="http://schemas.microsoft.com/office/drawing/2014/main" id="{D739E166-D73E-5C7C-C44F-B27C47912A9C}"/>
              </a:ext>
            </a:extLst>
          </p:cNvPr>
          <p:cNvSpPr>
            <a:spLocks noGrp="1"/>
          </p:cNvSpPr>
          <p:nvPr>
            <p:ph type="body" sz="quarter" idx="33"/>
          </p:nvPr>
        </p:nvSpPr>
        <p:spPr>
          <a:xfrm>
            <a:off x="6892671" y="977081"/>
            <a:ext cx="4705349" cy="276999"/>
          </a:xfrm>
        </p:spPr>
        <p:txBody>
          <a:bodyPr/>
          <a:lstStyle/>
          <a:p>
            <a:r>
              <a:rPr lang="en-US"/>
              <a:t>Debrief question #1</a:t>
            </a:r>
          </a:p>
        </p:txBody>
      </p:sp>
      <p:sp>
        <p:nvSpPr>
          <p:cNvPr id="5" name="Text Placeholder 4">
            <a:extLst>
              <a:ext uri="{FF2B5EF4-FFF2-40B4-BE49-F238E27FC236}">
                <a16:creationId xmlns:a16="http://schemas.microsoft.com/office/drawing/2014/main" id="{2FF29E37-7A8F-C524-8F15-0E16FF17FCFF}"/>
              </a:ext>
            </a:extLst>
          </p:cNvPr>
          <p:cNvSpPr>
            <a:spLocks noGrp="1"/>
          </p:cNvSpPr>
          <p:nvPr>
            <p:ph type="body" sz="quarter" idx="34"/>
          </p:nvPr>
        </p:nvSpPr>
        <p:spPr>
          <a:xfrm>
            <a:off x="6892671" y="1332411"/>
            <a:ext cx="4705349" cy="793038"/>
          </a:xfrm>
        </p:spPr>
        <p:txBody>
          <a:bodyPr/>
          <a:lstStyle/>
          <a:p>
            <a:r>
              <a:rPr lang="en-US" dirty="0"/>
              <a:t>What were the main differences between building a single-agent and a multi-agent solution?</a:t>
            </a:r>
          </a:p>
          <a:p>
            <a:endParaRPr lang="en-US" dirty="0"/>
          </a:p>
        </p:txBody>
      </p:sp>
      <p:sp>
        <p:nvSpPr>
          <p:cNvPr id="7" name="Text Placeholder 6">
            <a:extLst>
              <a:ext uri="{FF2B5EF4-FFF2-40B4-BE49-F238E27FC236}">
                <a16:creationId xmlns:a16="http://schemas.microsoft.com/office/drawing/2014/main" id="{03AAEFFA-5EED-79F3-30C2-7CC7F2D397EB}"/>
              </a:ext>
            </a:extLst>
          </p:cNvPr>
          <p:cNvSpPr>
            <a:spLocks noGrp="1"/>
          </p:cNvSpPr>
          <p:nvPr>
            <p:ph type="body" sz="quarter" idx="36"/>
          </p:nvPr>
        </p:nvSpPr>
        <p:spPr>
          <a:xfrm>
            <a:off x="6902451" y="2491676"/>
            <a:ext cx="4705349" cy="276999"/>
          </a:xfrm>
        </p:spPr>
        <p:txBody>
          <a:bodyPr/>
          <a:lstStyle/>
          <a:p>
            <a:r>
              <a:rPr lang="en-US"/>
              <a:t>Debrief question #2</a:t>
            </a:r>
          </a:p>
        </p:txBody>
      </p:sp>
      <p:sp>
        <p:nvSpPr>
          <p:cNvPr id="8" name="Text Placeholder 7">
            <a:extLst>
              <a:ext uri="{FF2B5EF4-FFF2-40B4-BE49-F238E27FC236}">
                <a16:creationId xmlns:a16="http://schemas.microsoft.com/office/drawing/2014/main" id="{209915EE-F5F1-1E82-874B-7345F1A542B0}"/>
              </a:ext>
            </a:extLst>
          </p:cNvPr>
          <p:cNvSpPr>
            <a:spLocks noGrp="1"/>
          </p:cNvSpPr>
          <p:nvPr>
            <p:ph type="body" sz="quarter" idx="37"/>
          </p:nvPr>
        </p:nvSpPr>
        <p:spPr>
          <a:xfrm>
            <a:off x="6902451" y="2847006"/>
            <a:ext cx="4705349" cy="664797"/>
          </a:xfrm>
        </p:spPr>
        <p:txBody>
          <a:bodyPr/>
          <a:lstStyle/>
          <a:p>
            <a:r>
              <a:rPr lang="en-US" dirty="0"/>
              <a:t>Which features of the multimodal chat application do you think will be most valuable for </a:t>
            </a:r>
            <a:r>
              <a:rPr lang="en-US" dirty="0" err="1"/>
              <a:t>Zava’s</a:t>
            </a:r>
            <a:r>
              <a:rPr lang="en-US" dirty="0"/>
              <a:t> customers, and why?</a:t>
            </a:r>
          </a:p>
        </p:txBody>
      </p:sp>
      <p:sp>
        <p:nvSpPr>
          <p:cNvPr id="10" name="Text Placeholder 9">
            <a:extLst>
              <a:ext uri="{FF2B5EF4-FFF2-40B4-BE49-F238E27FC236}">
                <a16:creationId xmlns:a16="http://schemas.microsoft.com/office/drawing/2014/main" id="{C059B160-A18E-0A05-9A91-2B716E55AA15}"/>
              </a:ext>
            </a:extLst>
          </p:cNvPr>
          <p:cNvSpPr>
            <a:spLocks noGrp="1"/>
          </p:cNvSpPr>
          <p:nvPr>
            <p:ph type="body" sz="quarter" idx="39"/>
          </p:nvPr>
        </p:nvSpPr>
        <p:spPr>
          <a:xfrm>
            <a:off x="6902451" y="4286319"/>
            <a:ext cx="4705349" cy="276999"/>
          </a:xfrm>
        </p:spPr>
        <p:txBody>
          <a:bodyPr/>
          <a:lstStyle/>
          <a:p>
            <a:r>
              <a:rPr lang="en-US" dirty="0"/>
              <a:t>Debrief question #3</a:t>
            </a:r>
          </a:p>
        </p:txBody>
      </p:sp>
      <p:sp>
        <p:nvSpPr>
          <p:cNvPr id="11" name="Text Placeholder 10">
            <a:extLst>
              <a:ext uri="{FF2B5EF4-FFF2-40B4-BE49-F238E27FC236}">
                <a16:creationId xmlns:a16="http://schemas.microsoft.com/office/drawing/2014/main" id="{E644DC17-BE33-C0FB-FF44-D63324E260E8}"/>
              </a:ext>
            </a:extLst>
          </p:cNvPr>
          <p:cNvSpPr>
            <a:spLocks noGrp="1"/>
          </p:cNvSpPr>
          <p:nvPr>
            <p:ph type="body" sz="quarter" idx="40"/>
          </p:nvPr>
        </p:nvSpPr>
        <p:spPr>
          <a:xfrm>
            <a:off x="6902451" y="4641649"/>
            <a:ext cx="4705349" cy="664797"/>
          </a:xfrm>
        </p:spPr>
        <p:txBody>
          <a:bodyPr/>
          <a:lstStyle/>
          <a:p>
            <a:r>
              <a:rPr lang="en-US" dirty="0"/>
              <a:t>How did you incorporate multiple AI agents to address specific customer needs, and what challenges did you face in agent integration?</a:t>
            </a:r>
          </a:p>
        </p:txBody>
      </p:sp>
      <p:sp>
        <p:nvSpPr>
          <p:cNvPr id="14" name="Slide Number Placeholder 5">
            <a:extLst>
              <a:ext uri="{FF2B5EF4-FFF2-40B4-BE49-F238E27FC236}">
                <a16:creationId xmlns:a16="http://schemas.microsoft.com/office/drawing/2014/main" id="{1C5FC958-2422-D41B-B372-36371EFF4967}"/>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3199294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085D6-CE85-CF2B-A57A-CD28F1BA6515}"/>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D0A9D725-1AE8-FE1C-61D2-1250768BD73B}"/>
              </a:ext>
              <a:ext uri="{C183D7F6-B498-43B3-948B-1728B52AA6E4}">
                <adec:decorative xmlns:adec="http://schemas.microsoft.com/office/drawing/2017/decorative" val="1"/>
              </a:ext>
            </a:extLst>
          </p:cNvPr>
          <p:cNvSpPr/>
          <p:nvPr/>
        </p:nvSpPr>
        <p:spPr>
          <a:xfrm>
            <a:off x="630865" y="446571"/>
            <a:ext cx="10930270" cy="5475764"/>
          </a:xfrm>
          <a:prstGeom prst="roundRect">
            <a:avLst>
              <a:gd name="adj" fmla="val 7541"/>
            </a:avLst>
          </a:prstGeom>
          <a:solidFill>
            <a:schemeClr val="bg1">
              <a:lumMod val="9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5" name="Group 4">
            <a:extLst>
              <a:ext uri="{FF2B5EF4-FFF2-40B4-BE49-F238E27FC236}">
                <a16:creationId xmlns:a16="http://schemas.microsoft.com/office/drawing/2014/main" id="{A0C6ADBE-BE49-8683-116D-9F32C49D797A}"/>
              </a:ext>
              <a:ext uri="{C183D7F6-B498-43B3-948B-1728B52AA6E4}">
                <adec:decorative xmlns:adec="http://schemas.microsoft.com/office/drawing/2017/decorative" val="1"/>
              </a:ext>
            </a:extLst>
          </p:cNvPr>
          <p:cNvGrpSpPr/>
          <p:nvPr/>
        </p:nvGrpSpPr>
        <p:grpSpPr>
          <a:xfrm>
            <a:off x="4842731" y="2044428"/>
            <a:ext cx="2506538" cy="236169"/>
            <a:chOff x="4910391" y="1842201"/>
            <a:chExt cx="2506538" cy="236169"/>
          </a:xfrm>
          <a:solidFill>
            <a:srgbClr val="5D65B3">
              <a:alpha val="50000"/>
            </a:srgbClr>
          </a:solidFill>
        </p:grpSpPr>
        <p:sp>
          <p:nvSpPr>
            <p:cNvPr id="6" name="Oval 5">
              <a:extLst>
                <a:ext uri="{FF2B5EF4-FFF2-40B4-BE49-F238E27FC236}">
                  <a16:creationId xmlns:a16="http://schemas.microsoft.com/office/drawing/2014/main" id="{EFDAA716-FBD9-DCBD-ACA3-1D77D961EA86}"/>
                </a:ext>
              </a:extLst>
            </p:cNvPr>
            <p:cNvSpPr/>
            <p:nvPr userDrawn="1"/>
          </p:nvSpPr>
          <p:spPr>
            <a:xfrm>
              <a:off x="5559068"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Oval 6">
              <a:extLst>
                <a:ext uri="{FF2B5EF4-FFF2-40B4-BE49-F238E27FC236}">
                  <a16:creationId xmlns:a16="http://schemas.microsoft.com/office/drawing/2014/main" id="{167A156A-23BF-4693-E451-0CF0A862FD84}"/>
                </a:ext>
              </a:extLst>
            </p:cNvPr>
            <p:cNvSpPr/>
            <p:nvPr userDrawn="1"/>
          </p:nvSpPr>
          <p:spPr>
            <a:xfrm>
              <a:off x="5883406"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Oval 7">
              <a:extLst>
                <a:ext uri="{FF2B5EF4-FFF2-40B4-BE49-F238E27FC236}">
                  <a16:creationId xmlns:a16="http://schemas.microsoft.com/office/drawing/2014/main" id="{540BEF8A-5145-24CD-E8CA-11FFA4239A12}"/>
                </a:ext>
              </a:extLst>
            </p:cNvPr>
            <p:cNvSpPr/>
            <p:nvPr userDrawn="1"/>
          </p:nvSpPr>
          <p:spPr>
            <a:xfrm>
              <a:off x="4910391"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Oval 8">
              <a:extLst>
                <a:ext uri="{FF2B5EF4-FFF2-40B4-BE49-F238E27FC236}">
                  <a16:creationId xmlns:a16="http://schemas.microsoft.com/office/drawing/2014/main" id="{38A3B695-1153-74B5-52BC-8A952BD004EF}"/>
                </a:ext>
              </a:extLst>
            </p:cNvPr>
            <p:cNvSpPr/>
            <p:nvPr userDrawn="1"/>
          </p:nvSpPr>
          <p:spPr>
            <a:xfrm>
              <a:off x="5234729"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Oval 9">
              <a:extLst>
                <a:ext uri="{FF2B5EF4-FFF2-40B4-BE49-F238E27FC236}">
                  <a16:creationId xmlns:a16="http://schemas.microsoft.com/office/drawing/2014/main" id="{A9B44C04-E503-A1E3-51D1-557A4B98399F}"/>
                </a:ext>
              </a:extLst>
            </p:cNvPr>
            <p:cNvSpPr/>
            <p:nvPr userDrawn="1"/>
          </p:nvSpPr>
          <p:spPr>
            <a:xfrm>
              <a:off x="6856422"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Oval 10">
              <a:extLst>
                <a:ext uri="{FF2B5EF4-FFF2-40B4-BE49-F238E27FC236}">
                  <a16:creationId xmlns:a16="http://schemas.microsoft.com/office/drawing/2014/main" id="{CA45DD73-3443-5BDD-40E8-481CBAC52DB5}"/>
                </a:ext>
              </a:extLst>
            </p:cNvPr>
            <p:cNvSpPr/>
            <p:nvPr userDrawn="1"/>
          </p:nvSpPr>
          <p:spPr>
            <a:xfrm>
              <a:off x="7180760"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Oval 11">
              <a:extLst>
                <a:ext uri="{FF2B5EF4-FFF2-40B4-BE49-F238E27FC236}">
                  <a16:creationId xmlns:a16="http://schemas.microsoft.com/office/drawing/2014/main" id="{DE78EF50-A812-3F7A-5D60-223E171542B4}"/>
                </a:ext>
              </a:extLst>
            </p:cNvPr>
            <p:cNvSpPr/>
            <p:nvPr userDrawn="1"/>
          </p:nvSpPr>
          <p:spPr>
            <a:xfrm>
              <a:off x="6207745"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Oval 12">
              <a:extLst>
                <a:ext uri="{FF2B5EF4-FFF2-40B4-BE49-F238E27FC236}">
                  <a16:creationId xmlns:a16="http://schemas.microsoft.com/office/drawing/2014/main" id="{2C5642C9-B72B-74AF-9A9D-5C408E2037A0}"/>
                </a:ext>
              </a:extLst>
            </p:cNvPr>
            <p:cNvSpPr/>
            <p:nvPr userDrawn="1"/>
          </p:nvSpPr>
          <p:spPr>
            <a:xfrm>
              <a:off x="6532083"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ext Placeholder 1">
            <a:extLst>
              <a:ext uri="{FF2B5EF4-FFF2-40B4-BE49-F238E27FC236}">
                <a16:creationId xmlns:a16="http://schemas.microsoft.com/office/drawing/2014/main" id="{9014883F-84B0-E7DA-2164-D548BF69D3AF}"/>
              </a:ext>
            </a:extLst>
          </p:cNvPr>
          <p:cNvSpPr>
            <a:spLocks noGrp="1"/>
          </p:cNvSpPr>
          <p:nvPr>
            <p:ph type="title" idx="4294967295"/>
          </p:nvPr>
        </p:nvSpPr>
        <p:spPr>
          <a:xfrm>
            <a:off x="1339850" y="1089025"/>
            <a:ext cx="9463088" cy="6635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a:ln>
                  <a:noFill/>
                </a:ln>
                <a:solidFill>
                  <a:srgbClr val="1C72F1"/>
                </a:solidFill>
                <a:effectLst/>
                <a:uLnTx/>
                <a:uFillTx/>
                <a:latin typeface="Segoe Sans Text" pitchFamily="2" charset="0"/>
                <a:ea typeface="+mn-ea"/>
                <a:cs typeface="Segoe Sans Text" pitchFamily="2" charset="0"/>
              </a:rPr>
              <a:t>Learning objectives</a:t>
            </a:r>
          </a:p>
        </p:txBody>
      </p:sp>
      <p:sp>
        <p:nvSpPr>
          <p:cNvPr id="3" name="Text Placeholder 2">
            <a:extLst>
              <a:ext uri="{FF2B5EF4-FFF2-40B4-BE49-F238E27FC236}">
                <a16:creationId xmlns:a16="http://schemas.microsoft.com/office/drawing/2014/main" id="{974C30A6-B40E-7AF3-7DA7-94072BFB89A4}"/>
              </a:ext>
            </a:extLst>
          </p:cNvPr>
          <p:cNvSpPr>
            <a:spLocks noGrp="1"/>
          </p:cNvSpPr>
          <p:nvPr>
            <p:ph type="body" sz="quarter" idx="4294967295"/>
          </p:nvPr>
        </p:nvSpPr>
        <p:spPr>
          <a:xfrm>
            <a:off x="1340164" y="2571808"/>
            <a:ext cx="9958219" cy="2756652"/>
          </a:xfrm>
        </p:spPr>
        <p:txBody>
          <a:bodyPr vert="horz" wrap="square" lIns="0" tIns="0" rIns="0" bIns="0" rtlCol="0" anchor="t">
            <a:spAutoFit/>
          </a:bodyPr>
          <a:lstStyle/>
          <a:p>
            <a:r>
              <a:rPr lang="en-US" sz="1600">
                <a:latin typeface="Segoe Sans Display"/>
                <a:cs typeface="Segoe Sans Display"/>
              </a:rPr>
              <a:t>At the end of this workshop, you'll be able to:</a:t>
            </a:r>
          </a:p>
          <a:p>
            <a:endParaRPr lang="en-US" sz="1600"/>
          </a:p>
          <a:p>
            <a:pPr marL="285750" indent="-285750">
              <a:lnSpc>
                <a:spcPct val="100000"/>
              </a:lnSpc>
              <a:spcBef>
                <a:spcPts val="0"/>
              </a:spcBef>
              <a:spcAft>
                <a:spcPts val="1200"/>
              </a:spcAft>
              <a:buFont typeface="Arial,Sans-Serif" panose="020B0604020202020204" pitchFamily="34" charset="0"/>
              <a:buChar char="•"/>
            </a:pPr>
            <a:r>
              <a:rPr lang="en-US" sz="1600">
                <a:latin typeface="Segoe Sans Text"/>
                <a:cs typeface="Segoe Sans Text"/>
              </a:rPr>
              <a:t>Envision a technical architecture for agentic AI solutions based on customer needs and AI practices. </a:t>
            </a:r>
          </a:p>
          <a:p>
            <a:pPr marL="285750" indent="-285750">
              <a:lnSpc>
                <a:spcPct val="100000"/>
              </a:lnSpc>
              <a:spcBef>
                <a:spcPts val="0"/>
              </a:spcBef>
              <a:spcAft>
                <a:spcPts val="1200"/>
              </a:spcAft>
              <a:buFont typeface="Arial,Sans-Serif" panose="020B0604020202020204" pitchFamily="34" charset="0"/>
              <a:buChar char="•"/>
            </a:pPr>
            <a:r>
              <a:rPr lang="en-US" sz="1600">
                <a:latin typeface="Segoe Sans Text"/>
                <a:cs typeface="Segoe Sans Text"/>
              </a:rPr>
              <a:t>Develop secure and scalable AI systems that comply with responsible AI principles and protect sensitive business data.</a:t>
            </a:r>
          </a:p>
          <a:p>
            <a:pPr marL="285750" indent="-285750">
              <a:lnSpc>
                <a:spcPct val="100000"/>
              </a:lnSpc>
              <a:spcBef>
                <a:spcPts val="0"/>
              </a:spcBef>
              <a:spcAft>
                <a:spcPts val="1200"/>
              </a:spcAft>
              <a:buFont typeface="Arial,Sans-Serif" panose="020B0604020202020204" pitchFamily="34" charset="0"/>
              <a:buChar char="•"/>
            </a:pPr>
            <a:r>
              <a:rPr lang="en-US" sz="1600">
                <a:latin typeface="Segoe Sans Text"/>
                <a:cs typeface="Segoe Sans Text"/>
              </a:rPr>
              <a:t>Apply agentic DevOps practices to accelerate software development and deployment using GitHub Copilot, GitHub Actions, and Azure CI/CD pipelines.</a:t>
            </a:r>
          </a:p>
          <a:p>
            <a:pPr marL="285750" indent="-285750">
              <a:lnSpc>
                <a:spcPct val="100000"/>
              </a:lnSpc>
              <a:spcBef>
                <a:spcPts val="0"/>
              </a:spcBef>
              <a:spcAft>
                <a:spcPts val="1200"/>
              </a:spcAft>
              <a:buFont typeface="Arial,Sans-Serif" panose="020B0604020202020204" pitchFamily="34" charset="0"/>
              <a:buChar char="•"/>
            </a:pPr>
            <a:r>
              <a:rPr lang="en-US" sz="1600">
                <a:latin typeface="Segoe Sans Text"/>
                <a:cs typeface="Segoe Sans Text"/>
              </a:rPr>
              <a:t>Design, build and debug agentic AI solutions (single agent, multi agent) using Agentic AI frameworks, Models, tools, and integration technologies.</a:t>
            </a:r>
            <a:endParaRPr lang="en-US" sz="1600"/>
          </a:p>
        </p:txBody>
      </p:sp>
      <p:sp>
        <p:nvSpPr>
          <p:cNvPr id="14" name="Slide Number Placeholder 5">
            <a:extLst>
              <a:ext uri="{FF2B5EF4-FFF2-40B4-BE49-F238E27FC236}">
                <a16:creationId xmlns:a16="http://schemas.microsoft.com/office/drawing/2014/main" id="{6BEADA51-2222-F9D5-2A81-6B735C715F51}"/>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8536952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87A8803B-425E-7E9C-B7F9-199D09D0F1FA}"/>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A7AA09C-2A2F-756A-5C46-B71FB0B70471}"/>
              </a:ext>
            </a:extLst>
          </p:cNvPr>
          <p:cNvSpPr>
            <a:spLocks noGrp="1"/>
          </p:cNvSpPr>
          <p:nvPr>
            <p:ph type="title" idx="4294967295"/>
          </p:nvPr>
        </p:nvSpPr>
        <p:spPr>
          <a:xfrm>
            <a:off x="655638" y="2390775"/>
            <a:ext cx="11336337" cy="265906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Day one wrap-up and Q&amp;A</a:t>
            </a:r>
          </a:p>
        </p:txBody>
      </p:sp>
      <p:sp>
        <p:nvSpPr>
          <p:cNvPr id="4" name="Slide Number Placeholder 5">
            <a:extLst>
              <a:ext uri="{FF2B5EF4-FFF2-40B4-BE49-F238E27FC236}">
                <a16:creationId xmlns:a16="http://schemas.microsoft.com/office/drawing/2014/main" id="{A6511615-9F2E-433A-266E-CD0D639410D5}"/>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250066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D647C-674A-C195-7166-7EFD4EA8F667}"/>
            </a:ext>
          </a:extLst>
        </p:cNvPr>
        <p:cNvGrpSpPr/>
        <p:nvPr/>
      </p:nvGrpSpPr>
      <p:grpSpPr>
        <a:xfrm>
          <a:off x="0" y="0"/>
          <a:ext cx="0" cy="0"/>
          <a:chOff x="0" y="0"/>
          <a:chExt cx="0" cy="0"/>
        </a:xfrm>
      </p:grpSpPr>
      <p:sp>
        <p:nvSpPr>
          <p:cNvPr id="17" name="Rectangle: Rounded Corners 66">
            <a:extLst>
              <a:ext uri="{FF2B5EF4-FFF2-40B4-BE49-F238E27FC236}">
                <a16:creationId xmlns:a16="http://schemas.microsoft.com/office/drawing/2014/main" id="{0537E41A-A13A-09AB-7170-2C3821BF1902}"/>
              </a:ext>
              <a:ext uri="{C183D7F6-B498-43B3-948B-1728B52AA6E4}">
                <adec:decorative xmlns:adec="http://schemas.microsoft.com/office/drawing/2017/decorative" val="1"/>
              </a:ext>
            </a:extLst>
          </p:cNvPr>
          <p:cNvSpPr/>
          <p:nvPr/>
        </p:nvSpPr>
        <p:spPr>
          <a:xfrm>
            <a:off x="6193077" y="1673685"/>
            <a:ext cx="4835046" cy="4513561"/>
          </a:xfrm>
          <a:prstGeom prst="roundRect">
            <a:avLst>
              <a:gd name="adj" fmla="val 481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Rounded Corners 77">
            <a:extLst>
              <a:ext uri="{FF2B5EF4-FFF2-40B4-BE49-F238E27FC236}">
                <a16:creationId xmlns:a16="http://schemas.microsoft.com/office/drawing/2014/main" id="{0BBDCA12-74A3-6806-840E-6F25D5E50EC5}"/>
              </a:ext>
              <a:ext uri="{C183D7F6-B498-43B3-948B-1728B52AA6E4}">
                <adec:decorative xmlns:adec="http://schemas.microsoft.com/office/drawing/2017/decorative" val="1"/>
              </a:ext>
            </a:extLst>
          </p:cNvPr>
          <p:cNvSpPr/>
          <p:nvPr/>
        </p:nvSpPr>
        <p:spPr>
          <a:xfrm>
            <a:off x="6330861" y="1791714"/>
            <a:ext cx="4597052" cy="348410"/>
          </a:xfrm>
          <a:prstGeom prst="round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19" name="Rectangle: Rounded Corners 66">
            <a:extLst>
              <a:ext uri="{FF2B5EF4-FFF2-40B4-BE49-F238E27FC236}">
                <a16:creationId xmlns:a16="http://schemas.microsoft.com/office/drawing/2014/main" id="{B3582B2C-7024-35BE-CEC7-94F7A3227151}"/>
              </a:ext>
              <a:ext uri="{C183D7F6-B498-43B3-948B-1728B52AA6E4}">
                <adec:decorative xmlns:adec="http://schemas.microsoft.com/office/drawing/2017/decorative" val="1"/>
              </a:ext>
            </a:extLst>
          </p:cNvPr>
          <p:cNvSpPr/>
          <p:nvPr/>
        </p:nvSpPr>
        <p:spPr>
          <a:xfrm>
            <a:off x="1193694" y="1673685"/>
            <a:ext cx="4835046" cy="4513561"/>
          </a:xfrm>
          <a:prstGeom prst="roundRect">
            <a:avLst>
              <a:gd name="adj" fmla="val 4813"/>
            </a:avLst>
          </a:prstGeom>
          <a:solidFill>
            <a:srgbClr val="E2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Rounded Corners 77">
            <a:extLst>
              <a:ext uri="{FF2B5EF4-FFF2-40B4-BE49-F238E27FC236}">
                <a16:creationId xmlns:a16="http://schemas.microsoft.com/office/drawing/2014/main" id="{E744C73D-E187-F096-0077-62C1FD2A636F}"/>
              </a:ext>
              <a:ext uri="{C183D7F6-B498-43B3-948B-1728B52AA6E4}">
                <adec:decorative xmlns:adec="http://schemas.microsoft.com/office/drawing/2017/decorative" val="1"/>
              </a:ext>
            </a:extLst>
          </p:cNvPr>
          <p:cNvSpPr/>
          <p:nvPr/>
        </p:nvSpPr>
        <p:spPr>
          <a:xfrm>
            <a:off x="1331478" y="1791714"/>
            <a:ext cx="4597052" cy="348410"/>
          </a:xfrm>
          <a:prstGeom prst="round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4" name="Text Placeholder 3">
            <a:extLst>
              <a:ext uri="{FF2B5EF4-FFF2-40B4-BE49-F238E27FC236}">
                <a16:creationId xmlns:a16="http://schemas.microsoft.com/office/drawing/2014/main" id="{B2A13EAE-CF4B-6904-6235-EBAD41E07B80}"/>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Lab outline – day one complete</a:t>
            </a:r>
          </a:p>
        </p:txBody>
      </p:sp>
      <p:sp>
        <p:nvSpPr>
          <p:cNvPr id="12" name="Text Placeholder 11">
            <a:extLst>
              <a:ext uri="{FF2B5EF4-FFF2-40B4-BE49-F238E27FC236}">
                <a16:creationId xmlns:a16="http://schemas.microsoft.com/office/drawing/2014/main" id="{2C6D42B5-634F-1FDB-EA39-ABA10A36F7CB}"/>
              </a:ext>
            </a:extLst>
          </p:cNvPr>
          <p:cNvSpPr>
            <a:spLocks noGrp="1"/>
          </p:cNvSpPr>
          <p:nvPr>
            <p:ph type="body" sz="quarter" idx="42"/>
          </p:nvPr>
        </p:nvSpPr>
        <p:spPr/>
        <p:txBody>
          <a:bodyPr/>
          <a:lstStyle/>
          <a:p>
            <a:r>
              <a:rPr lang="en-US"/>
              <a:t>DAY ONE</a:t>
            </a:r>
          </a:p>
        </p:txBody>
      </p:sp>
      <p:sp>
        <p:nvSpPr>
          <p:cNvPr id="10" name="Text Placeholder 9">
            <a:extLst>
              <a:ext uri="{FF2B5EF4-FFF2-40B4-BE49-F238E27FC236}">
                <a16:creationId xmlns:a16="http://schemas.microsoft.com/office/drawing/2014/main" id="{8D273B53-C2B2-BB32-355F-BF61F6BF6877}"/>
              </a:ext>
            </a:extLst>
          </p:cNvPr>
          <p:cNvSpPr>
            <a:spLocks noGrp="1"/>
          </p:cNvSpPr>
          <p:nvPr>
            <p:ph type="body" sz="quarter" idx="40"/>
          </p:nvPr>
        </p:nvSpPr>
        <p:spPr/>
        <p:txBody>
          <a:bodyPr/>
          <a:lstStyle/>
          <a:p>
            <a:pPr algn="l"/>
            <a:r>
              <a:rPr lang="en-US" sz="2000">
                <a:solidFill>
                  <a:srgbClr val="0078D4"/>
                </a:solidFill>
              </a:rPr>
              <a:t>Exercise one</a:t>
            </a:r>
          </a:p>
        </p:txBody>
      </p:sp>
      <p:sp>
        <p:nvSpPr>
          <p:cNvPr id="11" name="Text Placeholder 10">
            <a:extLst>
              <a:ext uri="{FF2B5EF4-FFF2-40B4-BE49-F238E27FC236}">
                <a16:creationId xmlns:a16="http://schemas.microsoft.com/office/drawing/2014/main" id="{5BB67319-0A28-CE25-5EE3-5C0289A48C75}"/>
              </a:ext>
            </a:extLst>
          </p:cNvPr>
          <p:cNvSpPr>
            <a:spLocks noGrp="1"/>
          </p:cNvSpPr>
          <p:nvPr>
            <p:ph type="body" sz="quarter" idx="41"/>
          </p:nvPr>
        </p:nvSpPr>
        <p:spPr>
          <a:xfrm>
            <a:off x="2870259" y="2743062"/>
            <a:ext cx="2912363" cy="193899"/>
          </a:xfrm>
        </p:spPr>
        <p:txBody>
          <a:bodyPr/>
          <a:lstStyle/>
          <a:p>
            <a:r>
              <a:rPr lang="en-US" dirty="0">
                <a:solidFill>
                  <a:schemeClr val="tx1"/>
                </a:solidFill>
              </a:rPr>
              <a:t>Deploy application resources</a:t>
            </a:r>
          </a:p>
        </p:txBody>
      </p:sp>
      <p:sp>
        <p:nvSpPr>
          <p:cNvPr id="8" name="Text Placeholder 9">
            <a:extLst>
              <a:ext uri="{FF2B5EF4-FFF2-40B4-BE49-F238E27FC236}">
                <a16:creationId xmlns:a16="http://schemas.microsoft.com/office/drawing/2014/main" id="{F960FACB-24D3-5C07-EBCA-9A7AD6D52AA0}"/>
              </a:ext>
            </a:extLst>
          </p:cNvPr>
          <p:cNvSpPr>
            <a:spLocks noGrp="1"/>
          </p:cNvSpPr>
          <p:nvPr>
            <p:ph type="body" sz="quarter" idx="43"/>
          </p:nvPr>
        </p:nvSpPr>
        <p:spPr>
          <a:xfrm>
            <a:off x="1439863" y="3733800"/>
            <a:ext cx="1193800" cy="553998"/>
          </a:xfrm>
        </p:spPr>
        <p:txBody>
          <a:bodyPr/>
          <a:lstStyle/>
          <a:p>
            <a:pPr algn="l"/>
            <a:r>
              <a:rPr lang="en-US" sz="2000">
                <a:solidFill>
                  <a:srgbClr val="0078D4"/>
                </a:solidFill>
              </a:rPr>
              <a:t>Exercise two</a:t>
            </a:r>
          </a:p>
        </p:txBody>
      </p:sp>
      <p:sp>
        <p:nvSpPr>
          <p:cNvPr id="36" name="Text Placeholder 35">
            <a:extLst>
              <a:ext uri="{FF2B5EF4-FFF2-40B4-BE49-F238E27FC236}">
                <a16:creationId xmlns:a16="http://schemas.microsoft.com/office/drawing/2014/main" id="{411B2DF1-FD64-0A4C-6C69-1F5FE537F630}"/>
              </a:ext>
            </a:extLst>
          </p:cNvPr>
          <p:cNvSpPr>
            <a:spLocks noGrp="1"/>
          </p:cNvSpPr>
          <p:nvPr>
            <p:ph type="body" sz="quarter" idx="44"/>
          </p:nvPr>
        </p:nvSpPr>
        <p:spPr>
          <a:xfrm>
            <a:off x="2879245" y="3734113"/>
            <a:ext cx="2912363" cy="709938"/>
          </a:xfrm>
        </p:spPr>
        <p:txBody>
          <a:bodyPr/>
          <a:lstStyle/>
          <a:p>
            <a:r>
              <a:rPr lang="en-US">
                <a:solidFill>
                  <a:schemeClr val="tx1"/>
                </a:solidFill>
              </a:rPr>
              <a:t>Implement a multimodal AI shopping assistant</a:t>
            </a:r>
          </a:p>
          <a:p>
            <a:endParaRPr lang="en-US">
              <a:solidFill>
                <a:schemeClr val="tx1"/>
              </a:solidFill>
            </a:endParaRPr>
          </a:p>
        </p:txBody>
      </p:sp>
      <p:sp>
        <p:nvSpPr>
          <p:cNvPr id="5" name="Text Placeholder 4">
            <a:extLst>
              <a:ext uri="{FF2B5EF4-FFF2-40B4-BE49-F238E27FC236}">
                <a16:creationId xmlns:a16="http://schemas.microsoft.com/office/drawing/2014/main" id="{3B86DB55-54EC-CD89-27C4-F074D355686E}"/>
              </a:ext>
            </a:extLst>
          </p:cNvPr>
          <p:cNvSpPr>
            <a:spLocks noGrp="1"/>
          </p:cNvSpPr>
          <p:nvPr>
            <p:ph type="body" sz="quarter" idx="35"/>
          </p:nvPr>
        </p:nvSpPr>
        <p:spPr/>
        <p:txBody>
          <a:bodyPr/>
          <a:lstStyle/>
          <a:p>
            <a:r>
              <a:rPr lang="en-US"/>
              <a:t>DAY TWO</a:t>
            </a:r>
          </a:p>
        </p:txBody>
      </p:sp>
      <p:sp>
        <p:nvSpPr>
          <p:cNvPr id="2" name="Text Placeholder 1">
            <a:extLst>
              <a:ext uri="{FF2B5EF4-FFF2-40B4-BE49-F238E27FC236}">
                <a16:creationId xmlns:a16="http://schemas.microsoft.com/office/drawing/2014/main" id="{8C78C21A-9245-A346-581C-37294A14C1D0}"/>
              </a:ext>
            </a:extLst>
          </p:cNvPr>
          <p:cNvSpPr>
            <a:spLocks noGrp="1"/>
          </p:cNvSpPr>
          <p:nvPr>
            <p:ph type="body" sz="quarter" idx="33"/>
          </p:nvPr>
        </p:nvSpPr>
        <p:spPr>
          <a:xfrm>
            <a:off x="6439406" y="2620931"/>
            <a:ext cx="1192893" cy="553998"/>
          </a:xfrm>
        </p:spPr>
        <p:txBody>
          <a:bodyPr/>
          <a:lstStyle/>
          <a:p>
            <a:pPr algn="l"/>
            <a:r>
              <a:rPr lang="en-US" sz="2000">
                <a:solidFill>
                  <a:srgbClr val="0078D4"/>
                </a:solidFill>
              </a:rPr>
              <a:t>Exercise three</a:t>
            </a:r>
          </a:p>
        </p:txBody>
      </p:sp>
      <p:sp>
        <p:nvSpPr>
          <p:cNvPr id="3" name="Text Placeholder 2">
            <a:extLst>
              <a:ext uri="{FF2B5EF4-FFF2-40B4-BE49-F238E27FC236}">
                <a16:creationId xmlns:a16="http://schemas.microsoft.com/office/drawing/2014/main" id="{7BFA785D-C83F-F51E-7155-DC6EE78FED1F}"/>
              </a:ext>
            </a:extLst>
          </p:cNvPr>
          <p:cNvSpPr>
            <a:spLocks noGrp="1"/>
          </p:cNvSpPr>
          <p:nvPr>
            <p:ph type="body" sz="quarter" idx="34"/>
          </p:nvPr>
        </p:nvSpPr>
        <p:spPr>
          <a:xfrm>
            <a:off x="7878628" y="2620931"/>
            <a:ext cx="2912363" cy="387798"/>
          </a:xfrm>
        </p:spPr>
        <p:txBody>
          <a:bodyPr/>
          <a:lstStyle/>
          <a:p>
            <a:r>
              <a:rPr lang="en-US">
                <a:solidFill>
                  <a:schemeClr val="tx1"/>
                </a:solidFill>
              </a:rPr>
              <a:t>Extend the shopping assistant using the A2A protocol</a:t>
            </a:r>
          </a:p>
        </p:txBody>
      </p:sp>
      <p:sp>
        <p:nvSpPr>
          <p:cNvPr id="31" name="Text Placeholder 30">
            <a:extLst>
              <a:ext uri="{FF2B5EF4-FFF2-40B4-BE49-F238E27FC236}">
                <a16:creationId xmlns:a16="http://schemas.microsoft.com/office/drawing/2014/main" id="{07A861A4-3CDE-57EE-78A6-792929E41F89}"/>
              </a:ext>
              <a:ext uri="{C183D7F6-B498-43B3-948B-1728B52AA6E4}">
                <adec:decorative xmlns:adec="http://schemas.microsoft.com/office/drawing/2017/decorative" val="0"/>
              </a:ext>
            </a:extLst>
          </p:cNvPr>
          <p:cNvSpPr>
            <a:spLocks noGrp="1"/>
          </p:cNvSpPr>
          <p:nvPr>
            <p:ph type="body" sz="quarter" idx="36"/>
          </p:nvPr>
        </p:nvSpPr>
        <p:spPr>
          <a:xfrm>
            <a:off x="6439406" y="3562727"/>
            <a:ext cx="1192893" cy="553998"/>
          </a:xfrm>
        </p:spPr>
        <p:txBody>
          <a:bodyPr/>
          <a:lstStyle/>
          <a:p>
            <a:pPr algn="l"/>
            <a:r>
              <a:rPr lang="en-US" sz="2000"/>
              <a:t>Exercise four</a:t>
            </a:r>
          </a:p>
        </p:txBody>
      </p:sp>
      <p:sp>
        <p:nvSpPr>
          <p:cNvPr id="32" name="Text Placeholder 31">
            <a:extLst>
              <a:ext uri="{FF2B5EF4-FFF2-40B4-BE49-F238E27FC236}">
                <a16:creationId xmlns:a16="http://schemas.microsoft.com/office/drawing/2014/main" id="{EEADE0C4-E4E9-9A3A-9FDE-D33497171CDF}"/>
              </a:ext>
            </a:extLst>
          </p:cNvPr>
          <p:cNvSpPr>
            <a:spLocks noGrp="1"/>
          </p:cNvSpPr>
          <p:nvPr>
            <p:ph type="body" sz="quarter" idx="37"/>
          </p:nvPr>
        </p:nvSpPr>
        <p:spPr>
          <a:xfrm>
            <a:off x="7878628" y="3622885"/>
            <a:ext cx="2912363" cy="709938"/>
          </a:xfrm>
        </p:spPr>
        <p:txBody>
          <a:bodyPr/>
          <a:lstStyle/>
          <a:p>
            <a:r>
              <a:rPr lang="en-US">
                <a:solidFill>
                  <a:schemeClr val="tx1"/>
                </a:solidFill>
                <a:latin typeface="Segoe UI" panose="020B0502040204020203" pitchFamily="34" charset="0"/>
                <a:cs typeface="Segoe UI" panose="020B0502040204020203" pitchFamily="34" charset="0"/>
              </a:rPr>
              <a:t>Observe model utilization in Microsoft Foundry</a:t>
            </a:r>
          </a:p>
          <a:p>
            <a:endParaRPr lang="en-US">
              <a:solidFill>
                <a:schemeClr val="tx1"/>
              </a:solidFill>
            </a:endParaRPr>
          </a:p>
        </p:txBody>
      </p:sp>
      <p:sp>
        <p:nvSpPr>
          <p:cNvPr id="9" name="Text Placeholder 32">
            <a:extLst>
              <a:ext uri="{FF2B5EF4-FFF2-40B4-BE49-F238E27FC236}">
                <a16:creationId xmlns:a16="http://schemas.microsoft.com/office/drawing/2014/main" id="{2740DF6F-B6DD-E9DC-9541-71D7AD1590E0}"/>
              </a:ext>
              <a:ext uri="{C183D7F6-B498-43B3-948B-1728B52AA6E4}">
                <adec:decorative xmlns:adec="http://schemas.microsoft.com/office/drawing/2017/decorative" val="0"/>
              </a:ext>
            </a:extLst>
          </p:cNvPr>
          <p:cNvSpPr txBox="1">
            <a:spLocks/>
          </p:cNvSpPr>
          <p:nvPr/>
        </p:nvSpPr>
        <p:spPr>
          <a:xfrm>
            <a:off x="6437107" y="4440519"/>
            <a:ext cx="1192893" cy="553998"/>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6800" b="1" i="0" kern="1200">
                <a:solidFill>
                  <a:srgbClr val="0078D4"/>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a:t>Exercise five</a:t>
            </a:r>
          </a:p>
        </p:txBody>
      </p:sp>
      <p:sp>
        <p:nvSpPr>
          <p:cNvPr id="34" name="Text Placeholder 33">
            <a:extLst>
              <a:ext uri="{FF2B5EF4-FFF2-40B4-BE49-F238E27FC236}">
                <a16:creationId xmlns:a16="http://schemas.microsoft.com/office/drawing/2014/main" id="{EC91539C-CF4F-761B-32B5-2B935BAEABE4}"/>
              </a:ext>
            </a:extLst>
          </p:cNvPr>
          <p:cNvSpPr>
            <a:spLocks noGrp="1"/>
          </p:cNvSpPr>
          <p:nvPr>
            <p:ph type="body" sz="quarter" idx="39"/>
          </p:nvPr>
        </p:nvSpPr>
        <p:spPr>
          <a:xfrm>
            <a:off x="7874029" y="4459499"/>
            <a:ext cx="2912363" cy="516039"/>
          </a:xfrm>
        </p:spPr>
        <p:txBody>
          <a:bodyPr/>
          <a:lstStyle/>
          <a:p>
            <a:r>
              <a:rPr lang="en-US">
                <a:solidFill>
                  <a:schemeClr val="tx1"/>
                </a:solidFill>
                <a:latin typeface="Segoe UI" panose="020B0502040204020203" pitchFamily="34" charset="0"/>
                <a:cs typeface="Segoe UI" panose="020B0502040204020203" pitchFamily="34" charset="0"/>
              </a:rPr>
              <a:t>Agentic DevOps</a:t>
            </a:r>
          </a:p>
          <a:p>
            <a:endParaRPr lang="en-US">
              <a:solidFill>
                <a:schemeClr val="tx1"/>
              </a:solidFill>
            </a:endParaRPr>
          </a:p>
        </p:txBody>
      </p:sp>
      <p:sp>
        <p:nvSpPr>
          <p:cNvPr id="33" name="Text Placeholder 32">
            <a:extLst>
              <a:ext uri="{FF2B5EF4-FFF2-40B4-BE49-F238E27FC236}">
                <a16:creationId xmlns:a16="http://schemas.microsoft.com/office/drawing/2014/main" id="{DA5A9504-91FA-FD64-BE48-9832E6F53A45}"/>
              </a:ext>
              <a:ext uri="{C183D7F6-B498-43B3-948B-1728B52AA6E4}">
                <adec:decorative xmlns:adec="http://schemas.microsoft.com/office/drawing/2017/decorative" val="0"/>
              </a:ext>
            </a:extLst>
          </p:cNvPr>
          <p:cNvSpPr>
            <a:spLocks noGrp="1"/>
          </p:cNvSpPr>
          <p:nvPr>
            <p:ph type="body" sz="quarter" idx="38"/>
          </p:nvPr>
        </p:nvSpPr>
        <p:spPr>
          <a:xfrm>
            <a:off x="6437107" y="5279085"/>
            <a:ext cx="1192893" cy="553998"/>
          </a:xfrm>
        </p:spPr>
        <p:txBody>
          <a:bodyPr/>
          <a:lstStyle/>
          <a:p>
            <a:pPr algn="l"/>
            <a:r>
              <a:rPr lang="en-US" sz="2000"/>
              <a:t>Exercise six</a:t>
            </a:r>
          </a:p>
        </p:txBody>
      </p:sp>
      <p:sp>
        <p:nvSpPr>
          <p:cNvPr id="13" name="Text Placeholder 33">
            <a:extLst>
              <a:ext uri="{FF2B5EF4-FFF2-40B4-BE49-F238E27FC236}">
                <a16:creationId xmlns:a16="http://schemas.microsoft.com/office/drawing/2014/main" id="{9615DD8D-1BB2-57CB-3B80-A9CECA9AE266}"/>
              </a:ext>
            </a:extLst>
          </p:cNvPr>
          <p:cNvSpPr txBox="1">
            <a:spLocks/>
          </p:cNvSpPr>
          <p:nvPr/>
        </p:nvSpPr>
        <p:spPr>
          <a:xfrm>
            <a:off x="7874029" y="5317044"/>
            <a:ext cx="2912363" cy="66992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2">
                    <a:lumMod val="25000"/>
                  </a:schemeClr>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spcAft>
                <a:spcPts val="1176"/>
              </a:spcAft>
              <a:defRPr/>
            </a:pPr>
            <a:r>
              <a:rPr lang="en-US">
                <a:solidFill>
                  <a:schemeClr val="tx1"/>
                </a:solidFill>
                <a:latin typeface="Segoe UI" panose="020B0502040204020203" pitchFamily="34" charset="0"/>
                <a:cs typeface="Segoe UI" panose="020B0502040204020203" pitchFamily="34" charset="0"/>
              </a:rPr>
              <a:t>AI-enhanced red teaming</a:t>
            </a:r>
          </a:p>
          <a:p>
            <a:endParaRPr lang="en-US">
              <a:solidFill>
                <a:schemeClr val="tx1"/>
              </a:solidFill>
            </a:endParaRPr>
          </a:p>
        </p:txBody>
      </p:sp>
      <p:sp>
        <p:nvSpPr>
          <p:cNvPr id="22" name="Slide Number Placeholder 5">
            <a:extLst>
              <a:ext uri="{FF2B5EF4-FFF2-40B4-BE49-F238E27FC236}">
                <a16:creationId xmlns:a16="http://schemas.microsoft.com/office/drawing/2014/main" id="{EECA7D5D-044E-B0D7-85B1-6C0B52EC3A4A}"/>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42046212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49C2-E2D2-F57F-0B2D-022337F7AFB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F5A3BC5-9BCE-07B0-7360-DA5FF6CAC937}"/>
              </a:ext>
            </a:extLst>
          </p:cNvPr>
          <p:cNvSpPr>
            <a:spLocks noGrp="1"/>
          </p:cNvSpPr>
          <p:nvPr>
            <p:ph type="title" idx="4294967295"/>
          </p:nvPr>
        </p:nvSpPr>
        <p:spPr>
          <a:xfrm>
            <a:off x="584200" y="976313"/>
            <a:ext cx="4973638"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Day one </a:t>
            </a:r>
            <a:r>
              <a:rPr lang="en-US" sz="3600">
                <a:solidFill>
                  <a:schemeClr val="bg1"/>
                </a:solidFill>
                <a:latin typeface="Segoe Sans Text ExtraBold" pitchFamily="2" charset="0"/>
                <a:ea typeface="+mn-ea"/>
                <a:cs typeface="Segoe Sans Text ExtraBold" pitchFamily="2" charset="0"/>
              </a:rPr>
              <a:t>k</a:t>
            </a:r>
            <a:r>
              <a:rPr kumimoji="0" lang="en-US" sz="3600" b="1" i="0" u="none" strike="noStrike" kern="1200" cap="none" spc="0" normalizeH="0" baseline="0" noProof="0" err="1">
                <a:ln>
                  <a:noFill/>
                </a:ln>
                <a:solidFill>
                  <a:schemeClr val="bg1"/>
                </a:solidFill>
                <a:effectLst/>
                <a:uLnTx/>
                <a:uFillTx/>
                <a:latin typeface="Segoe Sans Text ExtraBold" pitchFamily="2" charset="0"/>
                <a:ea typeface="+mn-ea"/>
                <a:cs typeface="Segoe Sans Text ExtraBold" pitchFamily="2" charset="0"/>
              </a:rPr>
              <a:t>ey</a:t>
            </a: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 takeaways</a:t>
            </a:r>
          </a:p>
        </p:txBody>
      </p:sp>
      <p:sp>
        <p:nvSpPr>
          <p:cNvPr id="20" name="Text Placeholder 3">
            <a:extLst>
              <a:ext uri="{FF2B5EF4-FFF2-40B4-BE49-F238E27FC236}">
                <a16:creationId xmlns:a16="http://schemas.microsoft.com/office/drawing/2014/main" id="{6AFFEA9E-3270-30AA-F857-9AF0686A85CE}"/>
              </a:ext>
            </a:extLst>
          </p:cNvPr>
          <p:cNvSpPr txBox="1">
            <a:spLocks/>
          </p:cNvSpPr>
          <p:nvPr/>
        </p:nvSpPr>
        <p:spPr>
          <a:xfrm>
            <a:off x="6892670" y="977081"/>
            <a:ext cx="4705349" cy="713016"/>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14367">
              <a:lnSpc>
                <a:spcPct val="100000"/>
              </a:lnSpc>
              <a:spcBef>
                <a:spcPts val="0"/>
              </a:spcBef>
              <a:defRPr/>
            </a:pPr>
            <a:r>
              <a:rPr kumimoji="0" lang="en-US" sz="2000" b="0" i="0" u="none" strike="noStrike" kern="1200" cap="none" spc="0" normalizeH="0" baseline="0" noProof="0">
                <a:ln>
                  <a:noFill/>
                </a:ln>
                <a:solidFill>
                  <a:prstClr val="black"/>
                </a:solidFill>
                <a:effectLst/>
                <a:uLnTx/>
                <a:uFillTx/>
              </a:rPr>
              <a:t>1. </a:t>
            </a:r>
            <a:r>
              <a:rPr lang="en-US" b="0"/>
              <a:t>Possible key takeaways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endParaRPr>
          </a:p>
        </p:txBody>
      </p:sp>
      <p:sp>
        <p:nvSpPr>
          <p:cNvPr id="5" name="TextBox 4">
            <a:extLst>
              <a:ext uri="{FF2B5EF4-FFF2-40B4-BE49-F238E27FC236}">
                <a16:creationId xmlns:a16="http://schemas.microsoft.com/office/drawing/2014/main" id="{63E46F62-392A-FF9F-2472-C1BAFF1398F7}"/>
              </a:ext>
            </a:extLst>
          </p:cNvPr>
          <p:cNvSpPr txBox="1"/>
          <p:nvPr/>
        </p:nvSpPr>
        <p:spPr>
          <a:xfrm>
            <a:off x="7110663" y="1505431"/>
            <a:ext cx="4705349" cy="2267287"/>
          </a:xfrm>
          <a:prstGeom prst="rect">
            <a:avLst/>
          </a:prstGeom>
          <a:noFill/>
        </p:spPr>
        <p:txBody>
          <a:bodyPr wrap="square">
            <a:spAutoFit/>
          </a:bodyPr>
          <a:lstStyle/>
          <a:p>
            <a:pPr marL="285750" lvl="1" indent="-285750" defTabSz="914367">
              <a:spcBef>
                <a:spcPts val="392"/>
              </a:spcBef>
              <a:spcAft>
                <a:spcPts val="588"/>
              </a:spcAft>
              <a:buSzPct val="90000"/>
              <a:buFont typeface="Arial" panose="020B0604020202020204" pitchFamily="34" charset="0"/>
              <a:buChar char="•"/>
              <a:defRPr/>
            </a:pPr>
            <a:r>
              <a:rPr kumimoji="0" lang="en-US" sz="1800" b="0" i="0" u="none" strike="noStrike" kern="1200" cap="none" spc="0" normalizeH="0" baseline="0" noProof="0">
                <a:ln>
                  <a:noFill/>
                </a:ln>
                <a:solidFill>
                  <a:srgbClr val="000000"/>
                </a:solidFill>
                <a:effectLst/>
                <a:uLnTx/>
                <a:uFillTx/>
                <a:latin typeface="Segoe Sans Text" pitchFamily="2" charset="0"/>
                <a:cs typeface="Segoe Sans Text" pitchFamily="2" charset="0"/>
              </a:rPr>
              <a:t>What an AI agent is</a:t>
            </a:r>
          </a:p>
          <a:p>
            <a:pPr marL="285750" lvl="1" indent="-285750" defTabSz="914367">
              <a:spcBef>
                <a:spcPts val="392"/>
              </a:spcBef>
              <a:spcAft>
                <a:spcPts val="588"/>
              </a:spcAft>
              <a:buSzPct val="90000"/>
              <a:buFont typeface="Arial" panose="020B0604020202020204" pitchFamily="34" charset="0"/>
              <a:buChar char="•"/>
              <a:defRPr/>
            </a:pPr>
            <a:r>
              <a:rPr lang="en-US">
                <a:solidFill>
                  <a:srgbClr val="000000"/>
                </a:solidFill>
                <a:latin typeface="Segoe Sans Text" pitchFamily="2" charset="0"/>
                <a:cs typeface="Segoe Sans Text" pitchFamily="2" charset="0"/>
              </a:rPr>
              <a:t>Agentic AI capabilities and use cases</a:t>
            </a:r>
          </a:p>
          <a:p>
            <a:pPr marL="285750" lvl="1" indent="-285750" defTabSz="914367">
              <a:spcBef>
                <a:spcPts val="392"/>
              </a:spcBef>
              <a:spcAft>
                <a:spcPts val="588"/>
              </a:spcAft>
              <a:buSzPct val="90000"/>
              <a:buFont typeface="Arial" panose="020B0604020202020204" pitchFamily="34" charset="0"/>
              <a:buChar char="•"/>
              <a:defRPr/>
            </a:pPr>
            <a:r>
              <a:rPr lang="en-US">
                <a:solidFill>
                  <a:srgbClr val="000000"/>
                </a:solidFill>
                <a:latin typeface="Segoe Sans Text" pitchFamily="2" charset="0"/>
                <a:cs typeface="Segoe Sans Text" pitchFamily="2" charset="0"/>
              </a:rPr>
              <a:t>Why innovate with Azure AI Apps and Agents</a:t>
            </a:r>
            <a:endParaRPr lang="nn-NO">
              <a:solidFill>
                <a:srgbClr val="000000"/>
              </a:solidFill>
              <a:latin typeface="Segoe Sans Text" pitchFamily="2" charset="0"/>
              <a:cs typeface="Segoe Sans Text" pitchFamily="2" charset="0"/>
            </a:endParaRPr>
          </a:p>
          <a:p>
            <a:pPr marL="285750" lvl="1" indent="-285750" defTabSz="914367">
              <a:spcBef>
                <a:spcPts val="392"/>
              </a:spcBef>
              <a:spcAft>
                <a:spcPts val="588"/>
              </a:spcAft>
              <a:buSzPct val="90000"/>
              <a:buFont typeface="Arial" panose="020B0604020202020204" pitchFamily="34" charset="0"/>
              <a:buChar char="•"/>
              <a:defRPr/>
            </a:pPr>
            <a:r>
              <a:rPr lang="en-US">
                <a:solidFill>
                  <a:srgbClr val="000000"/>
                </a:solidFill>
                <a:latin typeface="Segoe Sans Text" pitchFamily="2" charset="0"/>
                <a:cs typeface="Segoe Sans Text" pitchFamily="2" charset="0"/>
              </a:rPr>
              <a:t>Architecture of agentic AI solutions</a:t>
            </a:r>
          </a:p>
          <a:p>
            <a:pPr marL="0" lvl="1" defTabSz="914367">
              <a:spcBef>
                <a:spcPts val="392"/>
              </a:spcBef>
              <a:spcAft>
                <a:spcPts val="588"/>
              </a:spcAft>
              <a:buSzPct val="90000"/>
              <a:defRPr/>
            </a:pPr>
            <a:endParaRPr kumimoji="0" lang="en-US" sz="1800" b="0"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p:txBody>
      </p:sp>
      <p:sp>
        <p:nvSpPr>
          <p:cNvPr id="22" name="Text Placeholder 3">
            <a:extLst>
              <a:ext uri="{FF2B5EF4-FFF2-40B4-BE49-F238E27FC236}">
                <a16:creationId xmlns:a16="http://schemas.microsoft.com/office/drawing/2014/main" id="{555385EE-1289-736A-AED6-37D2D0469B41}"/>
              </a:ext>
            </a:extLst>
          </p:cNvPr>
          <p:cNvSpPr txBox="1">
            <a:spLocks/>
          </p:cNvSpPr>
          <p:nvPr/>
        </p:nvSpPr>
        <p:spPr>
          <a:xfrm>
            <a:off x="6892670" y="4035921"/>
            <a:ext cx="4705349" cy="68223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rPr>
              <a:t>2. Share your key takeaways!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2423123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F59E72BF-37B0-7B3C-8AC4-7A24272AC4B1}"/>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CB595FE8-6A71-C742-1E65-FE091FADFF70}"/>
              </a:ext>
            </a:extLst>
          </p:cNvPr>
          <p:cNvSpPr>
            <a:spLocks noGrp="1"/>
          </p:cNvSpPr>
          <p:nvPr>
            <p:ph type="title" idx="4294967295"/>
          </p:nvPr>
        </p:nvSpPr>
        <p:spPr>
          <a:xfrm>
            <a:off x="655638" y="2390775"/>
            <a:ext cx="11336337" cy="26591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Resources for day one</a:t>
            </a:r>
          </a:p>
        </p:txBody>
      </p:sp>
      <p:sp>
        <p:nvSpPr>
          <p:cNvPr id="4" name="Slide Number Placeholder 5">
            <a:extLst>
              <a:ext uri="{FF2B5EF4-FFF2-40B4-BE49-F238E27FC236}">
                <a16:creationId xmlns:a16="http://schemas.microsoft.com/office/drawing/2014/main" id="{FCEFA70C-04BA-7AA8-E05B-A0CF51273631}"/>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6498750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87AA6-4942-94B4-36FC-233AAEF702B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8330BA02-E7F2-823C-C517-7DE2657E4835}"/>
              </a:ext>
            </a:extLst>
          </p:cNvPr>
          <p:cNvSpPr>
            <a:spLocks noGrp="1"/>
          </p:cNvSpPr>
          <p:nvPr>
            <p:ph type="title" idx="4294967295"/>
          </p:nvPr>
        </p:nvSpPr>
        <p:spPr>
          <a:xfrm>
            <a:off x="493713" y="173038"/>
            <a:ext cx="11168062" cy="7762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Solution Play: Innovate with AI Apps and Agents Gold Standard Accelerator </a:t>
            </a:r>
            <a:r>
              <a:rPr kumimoji="0" lang="en-US" sz="28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hlinkClick r:id="rId3"/>
              </a:rPr>
              <a:t>https://aka.ms/csaGoldStandards</a:t>
            </a:r>
            <a:r>
              <a:rPr kumimoji="0" lang="en-US" sz="28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 (slide one of two)</a:t>
            </a:r>
          </a:p>
        </p:txBody>
      </p:sp>
      <p:graphicFrame>
        <p:nvGraphicFramePr>
          <p:cNvPr id="3" name="Table 2">
            <a:extLst>
              <a:ext uri="{FF2B5EF4-FFF2-40B4-BE49-F238E27FC236}">
                <a16:creationId xmlns:a16="http://schemas.microsoft.com/office/drawing/2014/main" id="{39559960-7C63-6FEB-5A8C-DD6F6196974A}"/>
              </a:ext>
            </a:extLst>
          </p:cNvPr>
          <p:cNvGraphicFramePr>
            <a:graphicFrameLocks noGrp="1"/>
          </p:cNvGraphicFramePr>
          <p:nvPr>
            <p:extLst>
              <p:ext uri="{D42A27DB-BD31-4B8C-83A1-F6EECF244321}">
                <p14:modId xmlns:p14="http://schemas.microsoft.com/office/powerpoint/2010/main" val="2579902867"/>
              </p:ext>
            </p:extLst>
          </p:nvPr>
        </p:nvGraphicFramePr>
        <p:xfrm>
          <a:off x="568283" y="1440819"/>
          <a:ext cx="11018520" cy="438912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1298776177"/>
                    </a:ext>
                  </a:extLst>
                </a:gridCol>
                <a:gridCol w="2926080">
                  <a:extLst>
                    <a:ext uri="{9D8B030D-6E8A-4147-A177-3AD203B41FA5}">
                      <a16:colId xmlns:a16="http://schemas.microsoft.com/office/drawing/2014/main" val="3324770346"/>
                    </a:ext>
                  </a:extLst>
                </a:gridCol>
                <a:gridCol w="3291840">
                  <a:extLst>
                    <a:ext uri="{9D8B030D-6E8A-4147-A177-3AD203B41FA5}">
                      <a16:colId xmlns:a16="http://schemas.microsoft.com/office/drawing/2014/main" val="3684960677"/>
                    </a:ext>
                  </a:extLst>
                </a:gridCol>
                <a:gridCol w="2057400">
                  <a:extLst>
                    <a:ext uri="{9D8B030D-6E8A-4147-A177-3AD203B41FA5}">
                      <a16:colId xmlns:a16="http://schemas.microsoft.com/office/drawing/2014/main" val="4141043242"/>
                    </a:ext>
                  </a:extLst>
                </a:gridCol>
                <a:gridCol w="1554480">
                  <a:extLst>
                    <a:ext uri="{9D8B030D-6E8A-4147-A177-3AD203B41FA5}">
                      <a16:colId xmlns:a16="http://schemas.microsoft.com/office/drawing/2014/main" val="3268564799"/>
                    </a:ext>
                  </a:extLst>
                </a:gridCol>
              </a:tblGrid>
              <a:tr h="370840">
                <a:tc>
                  <a:txBody>
                    <a:bodyPr/>
                    <a:lstStyle/>
                    <a:p>
                      <a:pPr algn="ctr"/>
                      <a:r>
                        <a:rPr lang="en-US" sz="1200">
                          <a:latin typeface="Segoe UI" panose="020B0502040204020203" pitchFamily="34" charset="0"/>
                          <a:cs typeface="Segoe UI" panose="020B0502040204020203" pitchFamily="34" charset="0"/>
                        </a:rPr>
                        <a:t>Solution  Accelerator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200">
                          <a:latin typeface="Segoe UI" panose="020B0502040204020203" pitchFamily="34" charset="0"/>
                          <a:cs typeface="Segoe UI" panose="020B0502040204020203" pitchFamily="34" charset="0"/>
                        </a:rPr>
                        <a:t>Description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200">
                          <a:latin typeface="Segoe UI" panose="020B0502040204020203" pitchFamily="34" charset="0"/>
                          <a:cs typeface="Segoe UI" panose="020B0502040204020203" pitchFamily="34" charset="0"/>
                        </a:rPr>
                        <a:t>Relevant Business Use cases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200">
                          <a:latin typeface="Segoe UI" panose="020B0502040204020203" pitchFamily="34" charset="0"/>
                          <a:cs typeface="Segoe UI" panose="020B0502040204020203" pitchFamily="34" charset="0"/>
                        </a:rPr>
                        <a:t>Business Value Deck with Click-Thru Demo</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200">
                          <a:latin typeface="Segoe UI" panose="020B0502040204020203" pitchFamily="34" charset="0"/>
                          <a:cs typeface="Segoe UI" panose="020B0502040204020203" pitchFamily="34" charset="0"/>
                        </a:rPr>
                        <a:t>Additional Industry Use Cases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26625124"/>
                  </a:ext>
                </a:extLst>
              </a:tr>
              <a:tr h="370840">
                <a:tc>
                  <a:txBody>
                    <a:bodyPr/>
                    <a:lstStyle/>
                    <a:p>
                      <a:pPr algn="ctr"/>
                      <a:r>
                        <a:rPr lang="en-US" sz="1200" b="1">
                          <a:latin typeface="Segoe UI" panose="020B0502040204020203" pitchFamily="34" charset="0"/>
                          <a:cs typeface="Segoe UI" panose="020B0502040204020203" pitchFamily="34" charset="0"/>
                        </a:rPr>
                        <a:t>Content Processing</a:t>
                      </a:r>
                    </a:p>
                    <a:p>
                      <a:pPr algn="ctr"/>
                      <a:endParaRPr lang="en-US" sz="1200" b="1">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a:latin typeface="Segoe UI" panose="020B0502040204020203" pitchFamily="34" charset="0"/>
                          <a:cs typeface="Segoe UI" panose="020B0502040204020203" pitchFamily="34" charset="0"/>
                        </a:rPr>
                        <a:t>Processes claims, invoices, contracts, and other documents by extracting information from unstructured content and mapping it to a structured format. Enables API-driven automation for data workflows.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Documentation of clinician-patient visit and entering summary into downstream systems</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Claims processing</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Invoice processing</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Contract processing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0" u="sng">
                          <a:solidFill>
                            <a:srgbClr val="1F2328"/>
                          </a:solidFill>
                          <a:effectLst/>
                          <a:latin typeface="Segoe UI" panose="020B0502040204020203" pitchFamily="34" charset="0"/>
                          <a:cs typeface="Segoe UI" panose="020B0502040204020203" pitchFamily="34" charset="0"/>
                          <a:hlinkClick r:id="rId4"/>
                        </a:rPr>
                        <a:t>Customer Pitch Deck</a:t>
                      </a:r>
                      <a:r>
                        <a:rPr lang="en-US" sz="1200" b="0">
                          <a:solidFill>
                            <a:srgbClr val="1F2328"/>
                          </a:solidFill>
                          <a:effectLst/>
                          <a:latin typeface="Segoe UI" panose="020B0502040204020203" pitchFamily="34" charset="0"/>
                          <a:cs typeface="Segoe UI" panose="020B0502040204020203" pitchFamily="34" charset="0"/>
                        </a:rPr>
                        <a:t> </a:t>
                      </a:r>
                      <a:endParaRPr lang="en-US" sz="1200" b="0" i="0" u="sng">
                        <a:solidFill>
                          <a:srgbClr val="1F2328"/>
                        </a:solidFill>
                        <a:effectLst/>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0276280"/>
                  </a:ext>
                </a:extLst>
              </a:tr>
              <a:tr h="370840">
                <a:tc>
                  <a:txBody>
                    <a:bodyPr/>
                    <a:lstStyle/>
                    <a:p>
                      <a:pPr algn="ctr"/>
                      <a:r>
                        <a:rPr lang="en-US" sz="1200" b="1">
                          <a:latin typeface="Segoe UI" panose="020B0502040204020203" pitchFamily="34" charset="0"/>
                          <a:cs typeface="Segoe UI" panose="020B0502040204020203" pitchFamily="34" charset="0"/>
                        </a:rPr>
                        <a:t>Modernize </a:t>
                      </a:r>
                      <a:br>
                        <a:rPr lang="en-US" sz="1200" b="1">
                          <a:latin typeface="Segoe UI" panose="020B0502040204020203" pitchFamily="34" charset="0"/>
                          <a:cs typeface="Segoe UI" panose="020B0502040204020203" pitchFamily="34" charset="0"/>
                        </a:rPr>
                      </a:br>
                      <a:r>
                        <a:rPr lang="en-US" sz="1200" b="1">
                          <a:latin typeface="Segoe UI" panose="020B0502040204020203" pitchFamily="34" charset="0"/>
                          <a:cs typeface="Segoe UI" panose="020B0502040204020203" pitchFamily="34" charset="0"/>
                        </a:rPr>
                        <a:t>Your Code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a:latin typeface="Segoe UI" panose="020B0502040204020203" pitchFamily="34" charset="0"/>
                          <a:cs typeface="Segoe UI" panose="020B0502040204020203" pitchFamily="34" charset="0"/>
                        </a:rPr>
                        <a:t>Helps users migrate legacy code using AI, reducing manual effort and enhancing efficiency. Utilizes an agentic framework for code conversion, assigning specialized roles to agents for analyzing, converting, and testing SQL queries.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Code translation​ </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Generate initial code drafts ​ </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Code correction and refactoring​ </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Root-cause analysis​ </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Generate new system designs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0" u="sng">
                          <a:solidFill>
                            <a:srgbClr val="1F2328"/>
                          </a:solidFill>
                          <a:effectLst/>
                          <a:latin typeface="Segoe UI" panose="020B0502040204020203" pitchFamily="34" charset="0"/>
                          <a:cs typeface="Segoe UI" panose="020B0502040204020203" pitchFamily="34" charset="0"/>
                          <a:hlinkClick r:id="rId5"/>
                        </a:rPr>
                        <a:t>Customer Pitch Deck</a:t>
                      </a:r>
                      <a:r>
                        <a:rPr lang="en-US" sz="1200" b="0">
                          <a:solidFill>
                            <a:srgbClr val="1F2328"/>
                          </a:solidFill>
                          <a:effectLst/>
                          <a:latin typeface="Segoe UI" panose="020B0502040204020203" pitchFamily="34" charset="0"/>
                          <a:cs typeface="Segoe UI" panose="020B0502040204020203" pitchFamily="34" charset="0"/>
                        </a:rPr>
                        <a:t> </a:t>
                      </a:r>
                      <a:endParaRPr lang="en-US" sz="1200" u="sng">
                        <a:solidFill>
                          <a:srgbClr val="1F2328"/>
                        </a:solidFill>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629536"/>
                  </a:ext>
                </a:extLst>
              </a:tr>
              <a:tr h="370840">
                <a:tc>
                  <a:txBody>
                    <a:bodyPr/>
                    <a:lstStyle/>
                    <a:p>
                      <a:pPr algn="ctr"/>
                      <a:r>
                        <a:rPr lang="en-US" sz="1200" b="1">
                          <a:latin typeface="Segoe UI" panose="020B0502040204020203" pitchFamily="34" charset="0"/>
                          <a:cs typeface="Segoe UI" panose="020B0502040204020203" pitchFamily="34" charset="0"/>
                        </a:rPr>
                        <a:t>Chat with Your Data</a:t>
                      </a:r>
                    </a:p>
                    <a:p>
                      <a:pPr algn="ctr"/>
                      <a:endParaRPr lang="en-US" sz="1200" b="1">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a:latin typeface="Segoe UI" panose="020B0502040204020203" pitchFamily="34" charset="0"/>
                          <a:cs typeface="Segoe UI" panose="020B0502040204020203" pitchFamily="34" charset="0"/>
                        </a:rPr>
                        <a:t>Combines Azure Cognitive Search and LLMs to create a conversational search experience, minimizing endpoints needed to access internal company knowledgebases.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indent="0">
                        <a:buFont typeface="Wingdings" panose="05000000000000000000" pitchFamily="2" charset="2"/>
                        <a:buNone/>
                      </a:pPr>
                      <a:r>
                        <a:rPr lang="en-US" sz="1200" b="1">
                          <a:latin typeface="Segoe UI" panose="020B0502040204020203" pitchFamily="34" charset="0"/>
                          <a:cs typeface="Segoe UI" panose="020B0502040204020203" pitchFamily="34" charset="0"/>
                        </a:rPr>
                        <a:t>Internal Chatbot</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Employee chatbot for HR / benefits</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Professional Services assistance </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Contact center agent assistance</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FLW enablement/productivity</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Employee self-service and knowledge management (IT + HR)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0" u="sng">
                          <a:solidFill>
                            <a:srgbClr val="1F2328"/>
                          </a:solidFill>
                          <a:effectLst/>
                          <a:latin typeface="Segoe UI" panose="020B0502040204020203" pitchFamily="34" charset="0"/>
                          <a:cs typeface="Segoe UI" panose="020B0502040204020203" pitchFamily="34" charset="0"/>
                          <a:hlinkClick r:id="rId6"/>
                        </a:rPr>
                        <a:t>Customer Pitch Deck</a:t>
                      </a:r>
                      <a:r>
                        <a:rPr lang="en-US" sz="1200" b="0">
                          <a:solidFill>
                            <a:srgbClr val="1F2328"/>
                          </a:solidFill>
                          <a:effectLst/>
                          <a:latin typeface="Segoe UI" panose="020B0502040204020203" pitchFamily="34" charset="0"/>
                          <a:cs typeface="Segoe UI" panose="020B0502040204020203" pitchFamily="34" charset="0"/>
                        </a:rPr>
                        <a:t> </a:t>
                      </a:r>
                      <a:endParaRPr lang="en-US" sz="120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lvl="0" indent="-171450" algn="l">
                        <a:lnSpc>
                          <a:spcPct val="100000"/>
                        </a:lnSpc>
                        <a:spcBef>
                          <a:spcPts val="0"/>
                        </a:spcBef>
                        <a:spcAft>
                          <a:spcPts val="200"/>
                        </a:spcAft>
                        <a:buFont typeface="Wingdings" panose="05000000000000000000" pitchFamily="2" charset="2"/>
                        <a:buChar char="§"/>
                      </a:pPr>
                      <a:r>
                        <a:rPr lang="en-US" sz="1200" b="0" u="sng" dirty="0">
                          <a:solidFill>
                            <a:srgbClr val="1F2328"/>
                          </a:solidFill>
                          <a:effectLst/>
                          <a:latin typeface="Segoe UI" panose="020B0502040204020203" pitchFamily="34" charset="0"/>
                          <a:cs typeface="Segoe UI" panose="020B0502040204020203" pitchFamily="34" charset="0"/>
                          <a:hlinkClick r:id="rId7"/>
                        </a:rPr>
                        <a:t>Energy</a:t>
                      </a:r>
                      <a:r>
                        <a:rPr lang="en-US" sz="1200" b="0" dirty="0">
                          <a:solidFill>
                            <a:srgbClr val="1F2328"/>
                          </a:solidFill>
                          <a:effectLst/>
                          <a:latin typeface="Segoe UI" panose="020B0502040204020203" pitchFamily="34" charset="0"/>
                          <a:cs typeface="Segoe UI" panose="020B0502040204020203" pitchFamily="34" charset="0"/>
                        </a:rPr>
                        <a:t> </a:t>
                      </a:r>
                    </a:p>
                    <a:p>
                      <a:pPr marL="171450" lvl="0" indent="-171450" algn="l">
                        <a:lnSpc>
                          <a:spcPct val="100000"/>
                        </a:lnSpc>
                        <a:spcBef>
                          <a:spcPts val="0"/>
                        </a:spcBef>
                        <a:spcAft>
                          <a:spcPts val="200"/>
                        </a:spcAft>
                        <a:buFont typeface="Wingdings" panose="05000000000000000000" pitchFamily="2" charset="2"/>
                        <a:buChar char="§"/>
                      </a:pPr>
                      <a:r>
                        <a:rPr lang="en-US" sz="1200" b="0" u="sng" dirty="0">
                          <a:solidFill>
                            <a:srgbClr val="1F2328"/>
                          </a:solidFill>
                          <a:effectLst/>
                          <a:latin typeface="Segoe UI" panose="020B0502040204020203" pitchFamily="34" charset="0"/>
                          <a:cs typeface="Segoe UI" panose="020B0502040204020203" pitchFamily="34" charset="0"/>
                          <a:hlinkClick r:id="rId8"/>
                        </a:rPr>
                        <a:t>Employee</a:t>
                      </a:r>
                      <a:r>
                        <a:rPr lang="en-US" sz="1200" b="0" u="sng" dirty="0">
                          <a:solidFill>
                            <a:srgbClr val="1F2328"/>
                          </a:solidFill>
                          <a:effectLst/>
                          <a:latin typeface="Segoe UI" panose="020B0502040204020203" pitchFamily="34" charset="0"/>
                          <a:cs typeface="Segoe UI" panose="020B0502040204020203" pitchFamily="34" charset="0"/>
                        </a:rPr>
                        <a:t> </a:t>
                      </a:r>
                      <a:r>
                        <a:rPr lang="en-US" sz="1200" b="0" u="sng" dirty="0">
                          <a:solidFill>
                            <a:srgbClr val="1F2328"/>
                          </a:solidFill>
                          <a:effectLst/>
                          <a:latin typeface="Segoe UI" panose="020B0502040204020203" pitchFamily="34" charset="0"/>
                          <a:cs typeface="Segoe UI" panose="020B0502040204020203" pitchFamily="34" charset="0"/>
                          <a:hlinkClick r:id="rId8"/>
                        </a:rPr>
                        <a:t>Onboarding</a:t>
                      </a:r>
                      <a:r>
                        <a:rPr lang="en-US" sz="1200" b="0" dirty="0">
                          <a:solidFill>
                            <a:srgbClr val="1F2328"/>
                          </a:solidFill>
                          <a:effectLst/>
                          <a:latin typeface="Segoe UI" panose="020B0502040204020203" pitchFamily="34" charset="0"/>
                          <a:cs typeface="Segoe UI" panose="020B0502040204020203" pitchFamily="34" charset="0"/>
                        </a:rPr>
                        <a:t>  </a:t>
                      </a:r>
                    </a:p>
                    <a:p>
                      <a:pPr marL="171450" lvl="0" indent="-171450" algn="l">
                        <a:lnSpc>
                          <a:spcPct val="100000"/>
                        </a:lnSpc>
                        <a:spcBef>
                          <a:spcPts val="0"/>
                        </a:spcBef>
                        <a:spcAft>
                          <a:spcPts val="200"/>
                        </a:spcAft>
                        <a:buFont typeface="Wingdings" panose="05000000000000000000" pitchFamily="2" charset="2"/>
                        <a:buChar char="§"/>
                      </a:pPr>
                      <a:r>
                        <a:rPr lang="en-US" sz="1200" b="0" u="sng" dirty="0">
                          <a:solidFill>
                            <a:srgbClr val="1F2328"/>
                          </a:solidFill>
                          <a:effectLst/>
                          <a:latin typeface="Segoe UI" panose="020B0502040204020203" pitchFamily="34" charset="0"/>
                          <a:cs typeface="Segoe UI" panose="020B0502040204020203" pitchFamily="34" charset="0"/>
                          <a:hlinkClick r:id="rId9"/>
                        </a:rPr>
                        <a:t>Contract Review</a:t>
                      </a:r>
                      <a:r>
                        <a:rPr lang="en-US" sz="1200" b="0" dirty="0">
                          <a:solidFill>
                            <a:srgbClr val="1F2328"/>
                          </a:solidFill>
                          <a:effectLst/>
                          <a:latin typeface="Segoe UI" panose="020B0502040204020203" pitchFamily="34" charset="0"/>
                          <a:cs typeface="Segoe UI" panose="020B0502040204020203" pitchFamily="34" charset="0"/>
                        </a:rPr>
                        <a:t>   </a:t>
                      </a:r>
                    </a:p>
                    <a:p>
                      <a:pPr marL="171450" lvl="0" indent="-171450" algn="l">
                        <a:lnSpc>
                          <a:spcPct val="100000"/>
                        </a:lnSpc>
                        <a:spcBef>
                          <a:spcPts val="0"/>
                        </a:spcBef>
                        <a:spcAft>
                          <a:spcPts val="200"/>
                        </a:spcAft>
                        <a:buFont typeface="Wingdings" panose="05000000000000000000" pitchFamily="2" charset="2"/>
                        <a:buChar char="§"/>
                      </a:pPr>
                      <a:r>
                        <a:rPr lang="en-US" sz="1200" b="0" u="sng" dirty="0">
                          <a:solidFill>
                            <a:srgbClr val="1F2328"/>
                          </a:solidFill>
                          <a:effectLst/>
                          <a:latin typeface="Segoe UI" panose="020B0502040204020203" pitchFamily="34" charset="0"/>
                          <a:cs typeface="Segoe UI" panose="020B0502040204020203" pitchFamily="34" charset="0"/>
                          <a:hlinkClick r:id="rId10"/>
                        </a:rPr>
                        <a:t>Financial Advisor</a:t>
                      </a:r>
                      <a:r>
                        <a:rPr lang="en-US" sz="1200" b="0" dirty="0">
                          <a:solidFill>
                            <a:srgbClr val="1F2328"/>
                          </a:solidFill>
                          <a:effectLst/>
                          <a:latin typeface="Segoe UI" panose="020B0502040204020203" pitchFamily="34" charset="0"/>
                          <a:cs typeface="Segoe UI"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3016040"/>
                  </a:ext>
                </a:extLst>
              </a:tr>
            </a:tbl>
          </a:graphicData>
        </a:graphic>
      </p:graphicFrame>
    </p:spTree>
    <p:extLst>
      <p:ext uri="{BB962C8B-B14F-4D97-AF65-F5344CB8AC3E}">
        <p14:creationId xmlns:p14="http://schemas.microsoft.com/office/powerpoint/2010/main" val="18925439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5F292-DDFB-6EA0-99C1-D03C845FB4C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C79CB56-4959-58C2-2B48-8F954E3C148D}"/>
              </a:ext>
            </a:extLst>
          </p:cNvPr>
          <p:cNvSpPr>
            <a:spLocks noGrp="1"/>
          </p:cNvSpPr>
          <p:nvPr>
            <p:ph type="title" idx="4294967295"/>
          </p:nvPr>
        </p:nvSpPr>
        <p:spPr>
          <a:xfrm>
            <a:off x="493713" y="173038"/>
            <a:ext cx="11168062" cy="7762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Solution Play: Innovate with AI Apps and Agents Gold Standard Accelerator </a:t>
            </a:r>
            <a:r>
              <a:rPr kumimoji="0" lang="en-US" sz="28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hlinkClick r:id="rId3"/>
              </a:rPr>
              <a:t>https://aka.ms/csaGoldStandards</a:t>
            </a:r>
            <a:r>
              <a:rPr kumimoji="0" lang="en-US" sz="2800" b="1" i="0" u="none" strike="noStrike" kern="1200" cap="none" spc="0" normalizeH="0" baseline="0" noProof="0" dirty="0">
                <a:ln>
                  <a:noFill/>
                </a:ln>
                <a:solidFill>
                  <a:srgbClr val="0078D4"/>
                </a:solidFill>
                <a:effectLst/>
                <a:uLnTx/>
                <a:uFillTx/>
                <a:latin typeface="Segoe Sans Text ExtraBold" pitchFamily="2" charset="0"/>
                <a:ea typeface="+mn-ea"/>
                <a:cs typeface="Segoe Sans Text ExtraBold" pitchFamily="2" charset="0"/>
              </a:rPr>
              <a:t> (slide two of two)</a:t>
            </a:r>
          </a:p>
        </p:txBody>
      </p:sp>
      <p:graphicFrame>
        <p:nvGraphicFramePr>
          <p:cNvPr id="7" name="Table 6">
            <a:extLst>
              <a:ext uri="{FF2B5EF4-FFF2-40B4-BE49-F238E27FC236}">
                <a16:creationId xmlns:a16="http://schemas.microsoft.com/office/drawing/2014/main" id="{DADDE636-3819-05A2-978E-D4342073579C}"/>
              </a:ext>
            </a:extLst>
          </p:cNvPr>
          <p:cNvGraphicFramePr>
            <a:graphicFrameLocks noGrp="1"/>
          </p:cNvGraphicFramePr>
          <p:nvPr>
            <p:extLst>
              <p:ext uri="{D42A27DB-BD31-4B8C-83A1-F6EECF244321}">
                <p14:modId xmlns:p14="http://schemas.microsoft.com/office/powerpoint/2010/main" val="3988299740"/>
              </p:ext>
            </p:extLst>
          </p:nvPr>
        </p:nvGraphicFramePr>
        <p:xfrm>
          <a:off x="568283" y="1432518"/>
          <a:ext cx="11018520" cy="438912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1298776177"/>
                    </a:ext>
                  </a:extLst>
                </a:gridCol>
                <a:gridCol w="2926080">
                  <a:extLst>
                    <a:ext uri="{9D8B030D-6E8A-4147-A177-3AD203B41FA5}">
                      <a16:colId xmlns:a16="http://schemas.microsoft.com/office/drawing/2014/main" val="3324770346"/>
                    </a:ext>
                  </a:extLst>
                </a:gridCol>
                <a:gridCol w="2926080">
                  <a:extLst>
                    <a:ext uri="{9D8B030D-6E8A-4147-A177-3AD203B41FA5}">
                      <a16:colId xmlns:a16="http://schemas.microsoft.com/office/drawing/2014/main" val="3684960677"/>
                    </a:ext>
                  </a:extLst>
                </a:gridCol>
                <a:gridCol w="2240280">
                  <a:extLst>
                    <a:ext uri="{9D8B030D-6E8A-4147-A177-3AD203B41FA5}">
                      <a16:colId xmlns:a16="http://schemas.microsoft.com/office/drawing/2014/main" val="4141043242"/>
                    </a:ext>
                  </a:extLst>
                </a:gridCol>
                <a:gridCol w="1737360">
                  <a:extLst>
                    <a:ext uri="{9D8B030D-6E8A-4147-A177-3AD203B41FA5}">
                      <a16:colId xmlns:a16="http://schemas.microsoft.com/office/drawing/2014/main" val="3268564799"/>
                    </a:ext>
                  </a:extLst>
                </a:gridCol>
              </a:tblGrid>
              <a:tr h="370840">
                <a:tc>
                  <a:txBody>
                    <a:bodyPr/>
                    <a:lstStyle/>
                    <a:p>
                      <a:pPr algn="ctr"/>
                      <a:r>
                        <a:rPr lang="en-US" sz="1200">
                          <a:latin typeface="Segoe UI" panose="020B0502040204020203" pitchFamily="34" charset="0"/>
                          <a:cs typeface="Segoe UI" panose="020B0502040204020203" pitchFamily="34" charset="0"/>
                        </a:rPr>
                        <a:t>Solution  Accelerator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200">
                          <a:latin typeface="Segoe UI" panose="020B0502040204020203" pitchFamily="34" charset="0"/>
                          <a:cs typeface="Segoe UI" panose="020B0502040204020203" pitchFamily="34" charset="0"/>
                        </a:rPr>
                        <a:t>Description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200">
                          <a:latin typeface="Segoe UI" panose="020B0502040204020203" pitchFamily="34" charset="0"/>
                          <a:cs typeface="Segoe UI" panose="020B0502040204020203" pitchFamily="34" charset="0"/>
                        </a:rPr>
                        <a:t>Relevant Business Use cases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200">
                          <a:latin typeface="Segoe UI" panose="020B0502040204020203" pitchFamily="34" charset="0"/>
                          <a:cs typeface="Segoe UI" panose="020B0502040204020203" pitchFamily="34" charset="0"/>
                        </a:rPr>
                        <a:t>Business Value Deck with Click-Thru Demo</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200">
                          <a:latin typeface="Segoe UI" panose="020B0502040204020203" pitchFamily="34" charset="0"/>
                          <a:cs typeface="Segoe UI" panose="020B0502040204020203" pitchFamily="34" charset="0"/>
                        </a:rPr>
                        <a:t>Additional Industry Use Cases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26625124"/>
                  </a:ext>
                </a:extLst>
              </a:tr>
              <a:tr h="370840">
                <a:tc>
                  <a:txBody>
                    <a:bodyPr/>
                    <a:lstStyle/>
                    <a:p>
                      <a:pPr algn="ctr"/>
                      <a:r>
                        <a:rPr lang="en-US" sz="1200" b="1">
                          <a:latin typeface="Segoe UI" panose="020B0502040204020203" pitchFamily="34" charset="0"/>
                          <a:cs typeface="Segoe UI" panose="020B0502040204020203" pitchFamily="34" charset="0"/>
                        </a:rPr>
                        <a:t>Build Your Own copilot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a:latin typeface="Segoe UI" panose="020B0502040204020203" pitchFamily="34" charset="0"/>
                          <a:cs typeface="Segoe UI" panose="020B0502040204020203" pitchFamily="34" charset="0"/>
                        </a:rPr>
                        <a:t>Enables users to create their own copilots using Azure OpenAI Service, Azure AI Search, and Microsoft Fabric. Includes reusable architecture, code snippets, and deployment scripts.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AI-enabled product experiences </a:t>
                      </a:r>
                    </a:p>
                    <a:p>
                      <a:pPr marL="171450" indent="-171450">
                        <a:buFont typeface="Wingdings" panose="05000000000000000000" pitchFamily="2" charset="2"/>
                        <a:buChar char="§"/>
                      </a:pPr>
                      <a:r>
                        <a:rPr lang="en-US" sz="1200" err="1">
                          <a:latin typeface="Segoe UI" panose="020B0502040204020203" pitchFamily="34" charset="0"/>
                          <a:cs typeface="Segoe UI" panose="020B0502040204020203" pitchFamily="34" charset="0"/>
                        </a:rPr>
                        <a:t>Ecomm</a:t>
                      </a:r>
                      <a:r>
                        <a:rPr lang="en-US" sz="1200">
                          <a:latin typeface="Segoe UI" panose="020B0502040204020203" pitchFamily="34" charset="0"/>
                          <a:cs typeface="Segoe UI" panose="020B0502040204020203" pitchFamily="34" charset="0"/>
                        </a:rPr>
                        <a:t>. product discovery/shopping assistant</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Claims/Contract/Invoice process automation</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Travel assistant </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Improve customer meetings, Client meeting preparation</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Research and Development </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00000"/>
                        </a:lnSpc>
                        <a:spcBef>
                          <a:spcPts val="0"/>
                        </a:spcBef>
                        <a:spcAft>
                          <a:spcPts val="200"/>
                        </a:spcAft>
                      </a:pPr>
                      <a:r>
                        <a:rPr lang="en-US" sz="1200" b="0" u="sng">
                          <a:solidFill>
                            <a:srgbClr val="1F2328"/>
                          </a:solidFill>
                          <a:effectLst/>
                          <a:latin typeface="Segoe UI" panose="020B0502040204020203" pitchFamily="34" charset="0"/>
                          <a:cs typeface="Segoe UI" panose="020B0502040204020203" pitchFamily="34" charset="0"/>
                          <a:hlinkClick r:id="rId4"/>
                        </a:rPr>
                        <a:t>Customer Pitch Deck</a:t>
                      </a:r>
                      <a:endParaRPr lang="en-US" sz="1200">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117475" lvl="0" indent="-117475" algn="l">
                        <a:lnSpc>
                          <a:spcPct val="100000"/>
                        </a:lnSpc>
                        <a:spcBef>
                          <a:spcPts val="0"/>
                        </a:spcBef>
                        <a:spcAft>
                          <a:spcPts val="200"/>
                        </a:spcAft>
                        <a:buFont typeface="Wingdings" panose="05000000000000000000" pitchFamily="2" charset="2"/>
                        <a:buChar char="§"/>
                      </a:pPr>
                      <a:r>
                        <a:rPr lang="en-US" sz="1200" b="0" u="sng">
                          <a:solidFill>
                            <a:srgbClr val="1F2328"/>
                          </a:solidFill>
                          <a:effectLst/>
                          <a:latin typeface="Segoe UI" panose="020B0502040204020203" pitchFamily="34" charset="0"/>
                          <a:cs typeface="Segoe UI" panose="020B0502040204020203" pitchFamily="34" charset="0"/>
                          <a:hlinkClick r:id="rId5"/>
                        </a:rPr>
                        <a:t>Client Advisor</a:t>
                      </a:r>
                      <a:r>
                        <a:rPr lang="en-US" sz="1200" b="0">
                          <a:solidFill>
                            <a:srgbClr val="1F2328"/>
                          </a:solidFill>
                          <a:effectLst/>
                          <a:latin typeface="Segoe UI" panose="020B0502040204020203" pitchFamily="34" charset="0"/>
                          <a:cs typeface="Segoe UI" panose="020B0502040204020203" pitchFamily="34" charset="0"/>
                        </a:rPr>
                        <a:t>  </a:t>
                      </a:r>
                    </a:p>
                    <a:p>
                      <a:pPr marL="117475" marR="0" lvl="0" indent="-117475"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lang="en-US" sz="1200" b="0" u="sng">
                          <a:solidFill>
                            <a:srgbClr val="1F2328"/>
                          </a:solidFill>
                          <a:effectLst/>
                          <a:latin typeface="Segoe UI" panose="020B0502040204020203" pitchFamily="34" charset="0"/>
                          <a:cs typeface="Segoe UI" panose="020B0502040204020203" pitchFamily="34" charset="0"/>
                          <a:hlinkClick r:id="rId6"/>
                        </a:rPr>
                        <a:t>Research Assistant</a:t>
                      </a:r>
                      <a:endParaRPr lang="en-US" sz="1200" b="1">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200"/>
                        </a:spcBef>
                        <a:spcAft>
                          <a:spcPts val="200"/>
                        </a:spcAft>
                        <a:buClrTx/>
                        <a:buSzTx/>
                        <a:buFont typeface="Wingdings" panose="05000000000000000000" pitchFamily="2" charset="2"/>
                        <a:buNone/>
                        <a:tabLst/>
                        <a:defRPr/>
                      </a:pPr>
                      <a:r>
                        <a:rPr lang="en-US" sz="1200" b="1">
                          <a:latin typeface="Segoe UI" panose="020B0502040204020203" pitchFamily="34" charset="0"/>
                          <a:cs typeface="Segoe UI" panose="020B0502040204020203" pitchFamily="34" charset="0"/>
                        </a:rPr>
                        <a:t>Document Generation</a:t>
                      </a:r>
                      <a:endParaRPr lang="en-US" sz="1200">
                        <a:latin typeface="Segoe UI" panose="020B0502040204020203" pitchFamily="34" charset="0"/>
                        <a:cs typeface="Segoe UI" panose="020B0502040204020203" pitchFamily="34" charset="0"/>
                      </a:endParaRPr>
                    </a:p>
                    <a:p>
                      <a:pPr marL="117475" lvl="0" indent="-117475" algn="l">
                        <a:lnSpc>
                          <a:spcPct val="100000"/>
                        </a:lnSpc>
                        <a:spcBef>
                          <a:spcPts val="0"/>
                        </a:spcBef>
                        <a:spcAft>
                          <a:spcPts val="200"/>
                        </a:spcAft>
                        <a:buFont typeface="Wingdings" panose="05000000000000000000" pitchFamily="2" charset="2"/>
                        <a:buChar char="§"/>
                      </a:pPr>
                      <a:r>
                        <a:rPr lang="en-US" sz="1200" b="0" u="sng">
                          <a:solidFill>
                            <a:srgbClr val="1F2328"/>
                          </a:solidFill>
                          <a:effectLst/>
                          <a:latin typeface="Segoe UI" panose="020B0502040204020203" pitchFamily="34" charset="0"/>
                          <a:cs typeface="Segoe UI" panose="020B0502040204020203" pitchFamily="34" charset="0"/>
                          <a:hlinkClick r:id="rId7"/>
                        </a:rPr>
                        <a:t>Promissory Note</a:t>
                      </a:r>
                      <a:r>
                        <a:rPr lang="en-US" sz="1200" b="0">
                          <a:solidFill>
                            <a:srgbClr val="1F2328"/>
                          </a:solidFill>
                          <a:effectLst/>
                          <a:latin typeface="Segoe UI" panose="020B0502040204020203" pitchFamily="34" charset="0"/>
                          <a:cs typeface="Segoe UI" panose="020B0502040204020203" pitchFamily="34" charset="0"/>
                        </a:rPr>
                        <a:t>   </a:t>
                      </a:r>
                    </a:p>
                    <a:p>
                      <a:pPr marL="117475" lvl="0" indent="-117475" algn="l">
                        <a:lnSpc>
                          <a:spcPct val="100000"/>
                        </a:lnSpc>
                        <a:spcBef>
                          <a:spcPts val="0"/>
                        </a:spcBef>
                        <a:spcAft>
                          <a:spcPts val="200"/>
                        </a:spcAft>
                        <a:buFont typeface="Wingdings" panose="05000000000000000000" pitchFamily="2" charset="2"/>
                        <a:buChar char="§"/>
                      </a:pPr>
                      <a:r>
                        <a:rPr lang="en-US" sz="1200" b="0" u="sng">
                          <a:solidFill>
                            <a:srgbClr val="1F2328"/>
                          </a:solidFill>
                          <a:effectLst/>
                          <a:latin typeface="Segoe UI" panose="020B0502040204020203" pitchFamily="34" charset="0"/>
                          <a:cs typeface="Segoe UI" panose="020B0502040204020203" pitchFamily="34" charset="0"/>
                          <a:hlinkClick r:id="rId8"/>
                        </a:rPr>
                        <a:t>Grant Submission</a:t>
                      </a:r>
                      <a:r>
                        <a:rPr lang="en-US" sz="1200" b="0">
                          <a:solidFill>
                            <a:srgbClr val="1F2328"/>
                          </a:solidFill>
                          <a:effectLst/>
                          <a:latin typeface="Segoe UI" panose="020B0502040204020203" pitchFamily="34" charset="0"/>
                          <a:cs typeface="Segoe UI" panose="020B0502040204020203" pitchFamily="34" charset="0"/>
                        </a:rPr>
                        <a:t> </a:t>
                      </a:r>
                    </a:p>
                    <a:p>
                      <a:pPr marL="117475" lvl="0" indent="-117475" algn="l">
                        <a:lnSpc>
                          <a:spcPct val="100000"/>
                        </a:lnSpc>
                        <a:spcBef>
                          <a:spcPts val="0"/>
                        </a:spcBef>
                        <a:spcAft>
                          <a:spcPts val="200"/>
                        </a:spcAft>
                        <a:buFont typeface="Wingdings" panose="05000000000000000000" pitchFamily="2" charset="2"/>
                        <a:buChar char="§"/>
                      </a:pPr>
                      <a:r>
                        <a:rPr lang="en-US" sz="1200" b="0" u="sng">
                          <a:solidFill>
                            <a:srgbClr val="1F2328"/>
                          </a:solidFill>
                          <a:effectLst/>
                          <a:latin typeface="Segoe UI" panose="020B0502040204020203" pitchFamily="34" charset="0"/>
                          <a:cs typeface="Segoe UI" panose="020B0502040204020203" pitchFamily="34" charset="0"/>
                          <a:hlinkClick r:id="rId9"/>
                        </a:rPr>
                        <a:t>Invoice</a:t>
                      </a:r>
                      <a:r>
                        <a:rPr lang="en-US" sz="1200" b="0">
                          <a:solidFill>
                            <a:srgbClr val="1F2328"/>
                          </a:solidFill>
                          <a:effectLst/>
                          <a:latin typeface="Segoe UI" panose="020B0502040204020203" pitchFamily="34" charset="0"/>
                          <a:cs typeface="Segoe UI" panose="020B0502040204020203" pitchFamily="34" charset="0"/>
                        </a:rPr>
                        <a:t> </a:t>
                      </a:r>
                    </a:p>
                    <a:p>
                      <a:pPr marL="117475" lvl="0" indent="-117475" algn="l">
                        <a:lnSpc>
                          <a:spcPct val="100000"/>
                        </a:lnSpc>
                        <a:spcBef>
                          <a:spcPts val="0"/>
                        </a:spcBef>
                        <a:spcAft>
                          <a:spcPts val="200"/>
                        </a:spcAft>
                        <a:buFont typeface="Wingdings" panose="05000000000000000000" pitchFamily="2" charset="2"/>
                        <a:buChar char="§"/>
                      </a:pPr>
                      <a:r>
                        <a:rPr lang="en-US" sz="1200" b="0" u="sng">
                          <a:solidFill>
                            <a:srgbClr val="1F2328"/>
                          </a:solidFill>
                          <a:effectLst/>
                          <a:latin typeface="Segoe UI" panose="020B0502040204020203" pitchFamily="34" charset="0"/>
                          <a:cs typeface="Segoe UI" panose="020B0502040204020203" pitchFamily="34" charset="0"/>
                          <a:hlinkClick r:id="rId10"/>
                        </a:rPr>
                        <a:t>Investment proposal</a:t>
                      </a:r>
                      <a:endParaRPr lang="en-US" sz="1200">
                        <a:latin typeface="Segoe UI" panose="020B0502040204020203" pitchFamily="34" charset="0"/>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0276280"/>
                  </a:ext>
                </a:extLst>
              </a:tr>
              <a:tr h="370840">
                <a:tc>
                  <a:txBody>
                    <a:bodyPr/>
                    <a:lstStyle/>
                    <a:p>
                      <a:pPr algn="ctr"/>
                      <a:r>
                        <a:rPr lang="en-US" sz="1200" b="1">
                          <a:latin typeface="Segoe UI" panose="020B0502040204020203" pitchFamily="34" charset="0"/>
                          <a:cs typeface="Segoe UI" panose="020B0502040204020203" pitchFamily="34" charset="0"/>
                        </a:rPr>
                        <a:t>Knowledge Mining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a:latin typeface="Segoe UI" panose="020B0502040204020203" pitchFamily="34" charset="0"/>
                          <a:cs typeface="Segoe UI" panose="020B0502040204020203" pitchFamily="34" charset="0"/>
                        </a:rPr>
                        <a:t>Enhances decision-making at scale by uncovering insights, relationships, and patterns from large data sets. Covers both document and conversational knowledge mining.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Mining call center conversations for patterns / insights</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Call center ops improvement</a:t>
                      </a:r>
                    </a:p>
                    <a:p>
                      <a:pPr marL="171450" indent="-171450">
                        <a:buFont typeface="Wingdings" panose="05000000000000000000" pitchFamily="2" charset="2"/>
                        <a:buChar char="§"/>
                      </a:pPr>
                      <a:r>
                        <a:rPr lang="en-US" sz="1200">
                          <a:latin typeface="Segoe UI" panose="020B0502040204020203" pitchFamily="34" charset="0"/>
                          <a:cs typeface="Segoe UI" panose="020B0502040204020203" pitchFamily="34" charset="0"/>
                        </a:rPr>
                        <a:t>Call transcription and summarization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Bef>
                          <a:spcPts val="0"/>
                        </a:spcBef>
                        <a:spcAft>
                          <a:spcPts val="600"/>
                        </a:spcAft>
                      </a:pPr>
                      <a:r>
                        <a:rPr lang="en-US" sz="1200" b="0" u="sng">
                          <a:solidFill>
                            <a:srgbClr val="1F2328"/>
                          </a:solidFill>
                          <a:effectLst/>
                          <a:latin typeface="Segoe UI" panose="020B0502040204020203" pitchFamily="34" charset="0"/>
                          <a:cs typeface="Segoe UI" panose="020B0502040204020203" pitchFamily="34" charset="0"/>
                          <a:hlinkClick r:id="rId11"/>
                        </a:rPr>
                        <a:t>Conversation Knowledge Mining Customer Pitch Deck</a:t>
                      </a:r>
                      <a:r>
                        <a:rPr lang="en-US" sz="1200" b="0">
                          <a:solidFill>
                            <a:srgbClr val="1F2328"/>
                          </a:solidFill>
                          <a:effectLst/>
                          <a:latin typeface="Segoe UI" panose="020B0502040204020203" pitchFamily="34" charset="0"/>
                          <a:cs typeface="Segoe UI" panose="020B0502040204020203" pitchFamily="34" charset="0"/>
                        </a:rPr>
                        <a:t>  </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b="0" u="sng">
                          <a:solidFill>
                            <a:srgbClr val="1F2328"/>
                          </a:solidFill>
                          <a:effectLst/>
                          <a:latin typeface="Segoe UI" panose="020B0502040204020203" pitchFamily="34" charset="0"/>
                          <a:cs typeface="Segoe UI" panose="020B0502040204020203" pitchFamily="34" charset="0"/>
                          <a:hlinkClick r:id="rId12"/>
                        </a:rPr>
                        <a:t>Document Knowledge Mining Customer Pitch Deck</a:t>
                      </a:r>
                      <a:r>
                        <a:rPr lang="en-US" sz="1200" b="0">
                          <a:solidFill>
                            <a:srgbClr val="1F2328"/>
                          </a:solidFill>
                          <a:effectLst/>
                          <a:latin typeface="Segoe UI" panose="020B0502040204020203" pitchFamily="34" charset="0"/>
                          <a:cs typeface="Segoe UI" panose="020B0502040204020203" pitchFamily="34" charset="0"/>
                        </a:rPr>
                        <a:t> </a:t>
                      </a:r>
                      <a:endParaRPr lang="en-US" sz="120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1629536"/>
                  </a:ext>
                </a:extLst>
              </a:tr>
              <a:tr h="370840">
                <a:tc>
                  <a:txBody>
                    <a:bodyPr/>
                    <a:lstStyle/>
                    <a:p>
                      <a:pPr algn="ctr"/>
                      <a:r>
                        <a:rPr lang="en-US" sz="1200" b="1">
                          <a:latin typeface="Segoe UI" panose="020B0502040204020203" pitchFamily="34" charset="0"/>
                          <a:cs typeface="Segoe UI" panose="020B0502040204020203" pitchFamily="34" charset="0"/>
                        </a:rPr>
                        <a:t>Multi-Agent Custom Automation Engine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a:latin typeface="Segoe UI" panose="020B0502040204020203" pitchFamily="34" charset="0"/>
                          <a:cs typeface="Segoe UI" panose="020B0502040204020203" pitchFamily="34" charset="0"/>
                        </a:rPr>
                        <a:t>AI-driven orchestration system that manages a group of AI agents to accomplish user-defined tasks. Powered by </a:t>
                      </a:r>
                      <a:r>
                        <a:rPr lang="en-US" sz="1200" err="1">
                          <a:latin typeface="Segoe UI" panose="020B0502040204020203" pitchFamily="34" charset="0"/>
                          <a:cs typeface="Segoe UI" panose="020B0502040204020203" pitchFamily="34" charset="0"/>
                        </a:rPr>
                        <a:t>AutoGen</a:t>
                      </a:r>
                      <a:r>
                        <a:rPr lang="en-US" sz="1200">
                          <a:latin typeface="Segoe UI" panose="020B0502040204020203" pitchFamily="34" charset="0"/>
                          <a:cs typeface="Segoe UI" panose="020B0502040204020203" pitchFamily="34" charset="0"/>
                        </a:rPr>
                        <a:t>, Azure OpenAI, Cosmos, and infrastructure services, providing a ready-to-use reference application.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indent="0">
                        <a:buFont typeface="Wingdings" panose="05000000000000000000" pitchFamily="2" charset="2"/>
                        <a:buNone/>
                      </a:pPr>
                      <a:r>
                        <a:rPr lang="en-US" sz="1200" b="0">
                          <a:latin typeface="Segoe UI" panose="020B0502040204020203" pitchFamily="34" charset="0"/>
                          <a:cs typeface="Segoe UI" panose="020B0502040204020203" pitchFamily="34" charset="0"/>
                        </a:rPr>
                        <a:t>Employee On-Boarding and self-service, Travel Booking and Expense Management, Supply Chain Planning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00000"/>
                        </a:lnSpc>
                        <a:spcBef>
                          <a:spcPts val="0"/>
                        </a:spcBef>
                        <a:spcAft>
                          <a:spcPts val="200"/>
                        </a:spcAft>
                        <a:buNone/>
                      </a:pPr>
                      <a:r>
                        <a:rPr lang="en-US" sz="1200" b="0" u="sng">
                          <a:solidFill>
                            <a:srgbClr val="1F2328"/>
                          </a:solidFill>
                          <a:effectLst/>
                          <a:latin typeface="Segoe UI" panose="020B0502040204020203" pitchFamily="34" charset="0"/>
                          <a:cs typeface="Segoe UI" panose="020B0502040204020203" pitchFamily="34" charset="0"/>
                          <a:hlinkClick r:id="rId13"/>
                        </a:rPr>
                        <a:t>Customer Pitch Deck</a:t>
                      </a:r>
                      <a:r>
                        <a:rPr lang="en-US" sz="1200" b="0">
                          <a:solidFill>
                            <a:srgbClr val="1F2328"/>
                          </a:solidFill>
                          <a:effectLst/>
                          <a:latin typeface="Segoe UI" panose="020B0502040204020203" pitchFamily="34" charset="0"/>
                          <a:cs typeface="Segoe UI" panose="020B0502040204020203" pitchFamily="34" charset="0"/>
                        </a:rPr>
                        <a:t> </a:t>
                      </a:r>
                      <a:endParaRPr lang="en-US" sz="1200">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lvl="0" indent="-171450" algn="l">
                        <a:lnSpc>
                          <a:spcPct val="100000"/>
                        </a:lnSpc>
                        <a:spcBef>
                          <a:spcPts val="0"/>
                        </a:spcBef>
                        <a:spcAft>
                          <a:spcPts val="200"/>
                        </a:spcAft>
                        <a:buFont typeface="Wingdings" panose="05000000000000000000" pitchFamily="2" charset="2"/>
                        <a:buChar char="§"/>
                      </a:pPr>
                      <a:r>
                        <a:rPr lang="en-US" sz="1200" b="0" u="sng" dirty="0">
                          <a:solidFill>
                            <a:srgbClr val="1F2328"/>
                          </a:solidFill>
                          <a:effectLst/>
                          <a:latin typeface="Segoe UI" panose="020B0502040204020203" pitchFamily="34" charset="0"/>
                          <a:cs typeface="Segoe UI" panose="020B0502040204020203" pitchFamily="34" charset="0"/>
                          <a:hlinkClick r:id="rId14"/>
                        </a:rPr>
                        <a:t>Energy</a:t>
                      </a:r>
                      <a:r>
                        <a:rPr lang="en-US" sz="1200" b="0" dirty="0">
                          <a:solidFill>
                            <a:srgbClr val="1F2328"/>
                          </a:solidFill>
                          <a:effectLst/>
                          <a:latin typeface="Segoe UI" panose="020B0502040204020203" pitchFamily="34" charset="0"/>
                          <a:cs typeface="Segoe UI" panose="020B0502040204020203" pitchFamily="34" charset="0"/>
                        </a:rPr>
                        <a:t> </a:t>
                      </a:r>
                    </a:p>
                    <a:p>
                      <a:pPr marL="171450" lvl="0" indent="-171450" algn="l">
                        <a:lnSpc>
                          <a:spcPct val="100000"/>
                        </a:lnSpc>
                        <a:spcBef>
                          <a:spcPts val="0"/>
                        </a:spcBef>
                        <a:spcAft>
                          <a:spcPts val="200"/>
                        </a:spcAft>
                        <a:buFont typeface="Wingdings" panose="05000000000000000000" pitchFamily="2" charset="2"/>
                        <a:buChar char="§"/>
                      </a:pPr>
                      <a:r>
                        <a:rPr lang="en-US" sz="1200" b="0" u="sng" dirty="0">
                          <a:solidFill>
                            <a:srgbClr val="1F2328"/>
                          </a:solidFill>
                          <a:effectLst/>
                          <a:latin typeface="Segoe UI" panose="020B0502040204020203" pitchFamily="34" charset="0"/>
                          <a:cs typeface="Segoe UI" panose="020B0502040204020203" pitchFamily="34" charset="0"/>
                          <a:hlinkClick r:id="rId15"/>
                        </a:rPr>
                        <a:t>Employee</a:t>
                      </a:r>
                      <a:r>
                        <a:rPr lang="en-US" sz="1200" b="0" u="sng" dirty="0">
                          <a:solidFill>
                            <a:srgbClr val="1F2328"/>
                          </a:solidFill>
                          <a:effectLst/>
                          <a:latin typeface="Segoe UI" panose="020B0502040204020203" pitchFamily="34" charset="0"/>
                          <a:cs typeface="Segoe UI" panose="020B0502040204020203" pitchFamily="34" charset="0"/>
                        </a:rPr>
                        <a:t> </a:t>
                      </a:r>
                      <a:r>
                        <a:rPr lang="en-US" sz="1200" b="0" u="sng" dirty="0">
                          <a:solidFill>
                            <a:srgbClr val="1F2328"/>
                          </a:solidFill>
                          <a:effectLst/>
                          <a:latin typeface="Segoe UI" panose="020B0502040204020203" pitchFamily="34" charset="0"/>
                          <a:cs typeface="Segoe UI" panose="020B0502040204020203" pitchFamily="34" charset="0"/>
                          <a:hlinkClick r:id="rId15"/>
                        </a:rPr>
                        <a:t>Onboarding</a:t>
                      </a:r>
                      <a:r>
                        <a:rPr lang="en-US" sz="1200" b="0" dirty="0">
                          <a:solidFill>
                            <a:srgbClr val="1F2328"/>
                          </a:solidFill>
                          <a:effectLst/>
                          <a:latin typeface="Segoe UI" panose="020B0502040204020203" pitchFamily="34" charset="0"/>
                          <a:cs typeface="Segoe UI" panose="020B0502040204020203" pitchFamily="34" charset="0"/>
                        </a:rPr>
                        <a:t>  </a:t>
                      </a:r>
                    </a:p>
                    <a:p>
                      <a:pPr marL="171450" lvl="0" indent="-171450" algn="l">
                        <a:lnSpc>
                          <a:spcPct val="100000"/>
                        </a:lnSpc>
                        <a:spcBef>
                          <a:spcPts val="0"/>
                        </a:spcBef>
                        <a:spcAft>
                          <a:spcPts val="200"/>
                        </a:spcAft>
                        <a:buFont typeface="Wingdings" panose="05000000000000000000" pitchFamily="2" charset="2"/>
                        <a:buChar char="§"/>
                      </a:pPr>
                      <a:r>
                        <a:rPr lang="en-US" sz="1200" b="0" u="sng" dirty="0">
                          <a:solidFill>
                            <a:srgbClr val="1F2328"/>
                          </a:solidFill>
                          <a:effectLst/>
                          <a:latin typeface="Segoe UI" panose="020B0502040204020203" pitchFamily="34" charset="0"/>
                          <a:cs typeface="Segoe UI" panose="020B0502040204020203" pitchFamily="34" charset="0"/>
                          <a:hlinkClick r:id="rId16"/>
                        </a:rPr>
                        <a:t>Contract Review</a:t>
                      </a:r>
                      <a:r>
                        <a:rPr lang="en-US" sz="1200" b="0" dirty="0">
                          <a:solidFill>
                            <a:srgbClr val="1F2328"/>
                          </a:solidFill>
                          <a:effectLst/>
                          <a:latin typeface="Segoe UI" panose="020B0502040204020203" pitchFamily="34" charset="0"/>
                          <a:cs typeface="Segoe UI" panose="020B0502040204020203" pitchFamily="34" charset="0"/>
                        </a:rPr>
                        <a:t>   </a:t>
                      </a:r>
                    </a:p>
                    <a:p>
                      <a:pPr marL="171450" lvl="0" indent="-171450" algn="l">
                        <a:lnSpc>
                          <a:spcPct val="100000"/>
                        </a:lnSpc>
                        <a:spcBef>
                          <a:spcPts val="0"/>
                        </a:spcBef>
                        <a:spcAft>
                          <a:spcPts val="200"/>
                        </a:spcAft>
                        <a:buFont typeface="Wingdings" panose="05000000000000000000" pitchFamily="2" charset="2"/>
                        <a:buChar char="§"/>
                      </a:pPr>
                      <a:r>
                        <a:rPr lang="en-US" sz="1200" b="0" u="sng" dirty="0">
                          <a:solidFill>
                            <a:srgbClr val="1F2328"/>
                          </a:solidFill>
                          <a:effectLst/>
                          <a:latin typeface="Segoe UI" panose="020B0502040204020203" pitchFamily="34" charset="0"/>
                          <a:cs typeface="Segoe UI" panose="020B0502040204020203" pitchFamily="34" charset="0"/>
                          <a:hlinkClick r:id="rId17"/>
                        </a:rPr>
                        <a:t>Financial Advisor</a:t>
                      </a:r>
                      <a:r>
                        <a:rPr lang="en-US" sz="1200" b="0" dirty="0">
                          <a:solidFill>
                            <a:srgbClr val="1F2328"/>
                          </a:solidFill>
                          <a:effectLst/>
                          <a:latin typeface="Segoe UI" panose="020B0502040204020203" pitchFamily="34" charset="0"/>
                          <a:cs typeface="Segoe UI" panose="020B0502040204020203" pitchFamily="34" charset="0"/>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3016040"/>
                  </a:ext>
                </a:extLst>
              </a:tr>
            </a:tbl>
          </a:graphicData>
        </a:graphic>
      </p:graphicFrame>
    </p:spTree>
    <p:extLst>
      <p:ext uri="{BB962C8B-B14F-4D97-AF65-F5344CB8AC3E}">
        <p14:creationId xmlns:p14="http://schemas.microsoft.com/office/powerpoint/2010/main" val="15570602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7CEFB3C7-DA7E-2292-5A5E-F235BC0AAAC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D5F8F2D-5200-3426-3148-E4FFE3EF6EAE}"/>
              </a:ext>
            </a:extLst>
          </p:cNvPr>
          <p:cNvSpPr>
            <a:spLocks noGrp="1"/>
          </p:cNvSpPr>
          <p:nvPr>
            <p:ph type="title" idx="4294967295"/>
          </p:nvPr>
        </p:nvSpPr>
        <p:spPr>
          <a:xfrm>
            <a:off x="615950" y="2808288"/>
            <a:ext cx="11336338" cy="2076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50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Questions</a:t>
            </a:r>
          </a:p>
        </p:txBody>
      </p:sp>
    </p:spTree>
    <p:extLst>
      <p:ext uri="{BB962C8B-B14F-4D97-AF65-F5344CB8AC3E}">
        <p14:creationId xmlns:p14="http://schemas.microsoft.com/office/powerpoint/2010/main" val="2811435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1DD13CDC-EEAC-ACDE-9CCC-0BCD4BEE2C1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E3DFB6D-8417-ED2B-4834-B4AF7678E92A}"/>
              </a:ext>
            </a:extLst>
          </p:cNvPr>
          <p:cNvSpPr>
            <a:spLocks noGrp="1"/>
          </p:cNvSpPr>
          <p:nvPr>
            <p:ph type="title" idx="4294967295"/>
          </p:nvPr>
        </p:nvSpPr>
        <p:spPr>
          <a:xfrm>
            <a:off x="655638" y="2928938"/>
            <a:ext cx="11083925" cy="21542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0" b="1" i="0" u="none" strike="noStrike" kern="1200" cap="none" spc="-200" normalizeH="0" baseline="0" noProof="0">
                <a:ln>
                  <a:noFill/>
                </a:ln>
                <a:solidFill>
                  <a:schemeClr val="bg1"/>
                </a:solidFill>
                <a:effectLst/>
                <a:uLnTx/>
                <a:uFillTx/>
                <a:latin typeface="Segoe Sans Text ExtraBold" pitchFamily="2" charset="0"/>
                <a:ea typeface="+mn-ea"/>
                <a:cs typeface="Segoe Sans Text ExtraBold" pitchFamily="2" charset="0"/>
              </a:rPr>
              <a:t>Thank you</a:t>
            </a:r>
          </a:p>
        </p:txBody>
      </p:sp>
      <p:sp>
        <p:nvSpPr>
          <p:cNvPr id="4" name="Slide Number Placeholder 5">
            <a:extLst>
              <a:ext uri="{FF2B5EF4-FFF2-40B4-BE49-F238E27FC236}">
                <a16:creationId xmlns:a16="http://schemas.microsoft.com/office/drawing/2014/main" id="{5E433A63-9E5F-CCAA-6D55-FE6DA8968C37}"/>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0539868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1_MCAPS WITH GRAPHIC BACKGROUND" val="ig99bpbH"/>
  <p:tag name="ARTICULATE_DESIGN_ID_TEST" val="NpKiVEzG"/>
  <p:tag name="ARTICULATE_PROJECT_OPEN" val="0"/>
  <p:tag name="ARTICULATE_SLIDE_COUNT" val="55"/>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7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59F562F-5304-4B06-B10B-0EA6D40D37D2}">
  <we:reference id="wa200008104" version="4.0.0.2985" store="en-US" storeType="OMEX"/>
  <we:alternateReferences>
    <we:reference id="WA200008104" version="4.0.0.2985" store="WA200008104"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4412A9B3E0E543AA12B3FD79054C33" ma:contentTypeVersion="17" ma:contentTypeDescription="Create a new document." ma:contentTypeScope="" ma:versionID="e6a07ac9db1df6d3b14e50828b4376d9">
  <xsd:schema xmlns:xsd="http://www.w3.org/2001/XMLSchema" xmlns:xs="http://www.w3.org/2001/XMLSchema" xmlns:p="http://schemas.microsoft.com/office/2006/metadata/properties" xmlns:ns1="http://schemas.microsoft.com/sharepoint/v3" xmlns:ns2="c6bf9e13-acfa-4c85-ba29-97f011b7de38" xmlns:ns3="25aa016b-25aa-43cf-891f-ede6a5368d98" targetNamespace="http://schemas.microsoft.com/office/2006/metadata/properties" ma:root="true" ma:fieldsID="253b27ad4dec3278b793939fd7e8c60e" ns1:_="" ns2:_="" ns3:_="">
    <xsd:import namespace="http://schemas.microsoft.com/sharepoint/v3"/>
    <xsd:import namespace="c6bf9e13-acfa-4c85-ba29-97f011b7de38"/>
    <xsd:import namespace="25aa016b-25aa-43cf-891f-ede6a5368d9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_Flow_SignoffStatus" minOccurs="0"/>
                <xsd:element ref="ns2:TranslatedLang"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bf9e13-acfa-4c85-ba29-97f011b7de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2" nillable="true" ma:displayName="Sign-off status" ma:internalName="Sign_x002d_off_x0020_status">
      <xsd:simpleType>
        <xsd:restriction base="dms:Text"/>
      </xsd:simpleType>
    </xsd:element>
    <xsd:element name="TranslatedLang" ma:index="23" nillable="true" ma:displayName="Translated Language" ma:internalName="TranslatedLang">
      <xsd:simpleType>
        <xsd:restriction base="dms:Text"/>
      </xsd:simpleType>
    </xsd:element>
    <xsd:element name="MediaServiceBillingMetadata" ma:index="24"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aa016b-25aa-43cf-891f-ede6a5368d98"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6f38dd30-35f5-4918-ab94-4f8bdaa92a7a}" ma:internalName="TaxCatchAll" ma:showField="CatchAllData" ma:web="25aa016b-25aa-43cf-891f-ede6a5368d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Flow_SignoffStatus xmlns="c6bf9e13-acfa-4c85-ba29-97f011b7de38" xsi:nil="true"/>
    <_ip_UnifiedCompliancePolicyUIAction xmlns="http://schemas.microsoft.com/sharepoint/v3" xsi:nil="true"/>
    <TranslatedLang xmlns="c6bf9e13-acfa-4c85-ba29-97f011b7de38" xsi:nil="true"/>
    <_ip_UnifiedCompliancePolicyProperties xmlns="http://schemas.microsoft.com/sharepoint/v3" xsi:nil="true"/>
    <lcf76f155ced4ddcb4097134ff3c332f xmlns="c6bf9e13-acfa-4c85-ba29-97f011b7de38">
      <Terms xmlns="http://schemas.microsoft.com/office/infopath/2007/PartnerControls"/>
    </lcf76f155ced4ddcb4097134ff3c332f>
    <TaxCatchAll xmlns="25aa016b-25aa-43cf-891f-ede6a5368d98" xsi:nil="true"/>
  </documentManagement>
</p:properties>
</file>

<file path=customXml/itemProps1.xml><?xml version="1.0" encoding="utf-8"?>
<ds:datastoreItem xmlns:ds="http://schemas.openxmlformats.org/officeDocument/2006/customXml" ds:itemID="{3D2ED4DE-85C5-4D0C-BDEE-00882E900335}">
  <ds:schemaRefs>
    <ds:schemaRef ds:uri="http://schemas.microsoft.com/sharepoint/v3/contenttype/forms"/>
  </ds:schemaRefs>
</ds:datastoreItem>
</file>

<file path=customXml/itemProps2.xml><?xml version="1.0" encoding="utf-8"?>
<ds:datastoreItem xmlns:ds="http://schemas.openxmlformats.org/officeDocument/2006/customXml" ds:itemID="{DECB5A4C-9AFF-4AC8-BA78-F543760E4223}">
  <ds:schemaRefs>
    <ds:schemaRef ds:uri="25aa016b-25aa-43cf-891f-ede6a5368d98"/>
    <ds:schemaRef ds:uri="c6bf9e13-acfa-4c85-ba29-97f011b7de3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D0FA3A-2DB3-4FBC-B2A3-76DD63976436}">
  <ds:schemaRefs>
    <ds:schemaRef ds:uri="http://schemas.microsoft.com/office/infopath/2007/PartnerControls"/>
    <ds:schemaRef ds:uri="http://purl.org/dc/dcmitype/"/>
    <ds:schemaRef ds:uri="http://schemas.microsoft.com/office/2006/documentManagement/types"/>
    <ds:schemaRef ds:uri="http://purl.org/dc/terms/"/>
    <ds:schemaRef ds:uri="25aa016b-25aa-43cf-891f-ede6a5368d98"/>
    <ds:schemaRef ds:uri="http://www.w3.org/XML/1998/namespace"/>
    <ds:schemaRef ds:uri="c6bf9e13-acfa-4c85-ba29-97f011b7de38"/>
    <ds:schemaRef ds:uri="http://schemas.openxmlformats.org/package/2006/metadata/core-properties"/>
    <ds:schemaRef ds:uri="http://schemas.microsoft.com/sharepoint/v3"/>
    <ds:schemaRef ds:uri="http://schemas.microsoft.com/office/2006/metadata/properties"/>
    <ds:schemaRef ds:uri="http://purl.org/dc/elements/1.1/"/>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17768</Words>
  <Application>Microsoft Office PowerPoint</Application>
  <PresentationFormat>Widescreen</PresentationFormat>
  <Paragraphs>2179</Paragraphs>
  <Slides>97</Slides>
  <Notes>93</Notes>
  <HiddenSlides>0</HiddenSlides>
  <MMClips>0</MMClips>
  <ScaleCrop>false</ScaleCrop>
  <HeadingPairs>
    <vt:vector size="6" baseType="variant">
      <vt:variant>
        <vt:lpstr>Fonts Used</vt:lpstr>
      </vt:variant>
      <vt:variant>
        <vt:i4>29</vt:i4>
      </vt:variant>
      <vt:variant>
        <vt:lpstr>Theme</vt:lpstr>
      </vt:variant>
      <vt:variant>
        <vt:i4>2</vt:i4>
      </vt:variant>
      <vt:variant>
        <vt:lpstr>Slide Titles</vt:lpstr>
      </vt:variant>
      <vt:variant>
        <vt:i4>97</vt:i4>
      </vt:variant>
    </vt:vector>
  </HeadingPairs>
  <TitlesOfParts>
    <vt:vector size="128" baseType="lpstr">
      <vt:lpstr>Arial,Sans-Serif</vt:lpstr>
      <vt:lpstr>Post Grotesk Medium</vt:lpstr>
      <vt:lpstr>Segoe Sans</vt:lpstr>
      <vt:lpstr>Segoe UI </vt:lpstr>
      <vt:lpstr>Aptos</vt:lpstr>
      <vt:lpstr>Arial</vt:lpstr>
      <vt:lpstr>Calibri</vt:lpstr>
      <vt:lpstr>Courier New</vt:lpstr>
      <vt:lpstr>Helvetica</vt:lpstr>
      <vt:lpstr>Open Sans</vt:lpstr>
      <vt:lpstr>Segoe Sans Display</vt:lpstr>
      <vt:lpstr>Segoe Sans Display Semibold</vt:lpstr>
      <vt:lpstr>Segoe Sans Text</vt:lpstr>
      <vt:lpstr>Segoe Sans Text ExtraBold</vt:lpstr>
      <vt:lpstr>Segoe Sans Text ExtraBold</vt:lpstr>
      <vt:lpstr>Segoe Sans Text Light</vt:lpstr>
      <vt:lpstr>Segoe Sans Text Semibold</vt:lpstr>
      <vt:lpstr>Segoe Sans Text Semilight</vt:lpstr>
      <vt:lpstr>Segoe UI</vt:lpstr>
      <vt:lpstr>Segoe UI Light</vt:lpstr>
      <vt:lpstr>Segoe UI Semibold</vt:lpstr>
      <vt:lpstr>Segoe UI Semilight</vt:lpstr>
      <vt:lpstr>Segoe UI Variable Display</vt:lpstr>
      <vt:lpstr>Segoe UI Variable Display Semib</vt:lpstr>
      <vt:lpstr>Segoe UI Variable Display Semibold</vt:lpstr>
      <vt:lpstr>Segoe UI Variable Small</vt:lpstr>
      <vt:lpstr>Symbol</vt:lpstr>
      <vt:lpstr>Times New Roman</vt:lpstr>
      <vt:lpstr>Wingdings</vt:lpstr>
      <vt:lpstr>Office Theme</vt:lpstr>
      <vt:lpstr>Custom Design</vt:lpstr>
      <vt:lpstr>TechWorkshop L300: Azure AI Apps and Agents</vt:lpstr>
      <vt:lpstr>Coaches</vt:lpstr>
      <vt:lpstr>What this workshop includes</vt:lpstr>
      <vt:lpstr>Performance criteria  </vt:lpstr>
      <vt:lpstr>Ask</vt:lpstr>
      <vt:lpstr>Opening the student guide</vt:lpstr>
      <vt:lpstr>Navigating the student guide</vt:lpstr>
      <vt:lpstr>Workshop abstract</vt:lpstr>
      <vt:lpstr>Learning objectives</vt:lpstr>
      <vt:lpstr>Workshop agenda day one</vt:lpstr>
      <vt:lpstr>Workshop agenda day two</vt:lpstr>
      <vt:lpstr>Lab outline</vt:lpstr>
      <vt:lpstr>Resources</vt:lpstr>
      <vt:lpstr>Agentic AI overview</vt:lpstr>
      <vt:lpstr>Where we are today</vt:lpstr>
      <vt:lpstr>A new frontier:</vt:lpstr>
      <vt:lpstr>Why innovate with Azure AI apps and agents</vt:lpstr>
      <vt:lpstr>What is an AI agent?</vt:lpstr>
      <vt:lpstr>Spectrum of LLM-based solutions</vt:lpstr>
      <vt:lpstr>Agentic AI capabilities</vt:lpstr>
      <vt:lpstr>Responsible AI principles at Microsoft</vt:lpstr>
      <vt:lpstr>A developer-first AI platform</vt:lpstr>
      <vt:lpstr>Agentic DevOps </vt:lpstr>
      <vt:lpstr>Where agents are used today</vt:lpstr>
      <vt:lpstr>Agent use case #1</vt:lpstr>
      <vt:lpstr>Agent use case #2</vt:lpstr>
      <vt:lpstr>Agent use case #3</vt:lpstr>
      <vt:lpstr>Agent use case #4</vt:lpstr>
      <vt:lpstr>Agent use case #5</vt:lpstr>
      <vt:lpstr>Agentic AI  discussion</vt:lpstr>
      <vt:lpstr>Innovate with Azure AI Apps and Agents solution play overview</vt:lpstr>
      <vt:lpstr>Win Formula: Innovate with Azure AI Apps and Agents</vt:lpstr>
      <vt:lpstr>Solution play overview – Innovate with Azure AI Apps and Agents</vt:lpstr>
      <vt:lpstr>Innovate with AI Apps &amp; Agents</vt:lpstr>
      <vt:lpstr>Evolve GenAI assistants to Agentic Apps</vt:lpstr>
      <vt:lpstr>Drive GenAI Ops maturity </vt:lpstr>
      <vt:lpstr>Establish AI Gateway</vt:lpstr>
      <vt:lpstr>Launched for FY26</vt:lpstr>
      <vt:lpstr>Architecture of agentic AI solutions</vt:lpstr>
      <vt:lpstr>Common design patterns</vt:lpstr>
      <vt:lpstr>Retrieval Augmented Generation agent </vt:lpstr>
      <vt:lpstr>Code generation agent</vt:lpstr>
      <vt:lpstr>Multi-agent system</vt:lpstr>
      <vt:lpstr>Multi-domain agents system</vt:lpstr>
      <vt:lpstr>Recommended “Golden Path” architecture</vt:lpstr>
      <vt:lpstr>System architecture: component view</vt:lpstr>
      <vt:lpstr>Innovate with Azure AI Apps and Agents discussion</vt:lpstr>
      <vt:lpstr>AI Gateway, Governance, and Modal Context Protocol</vt:lpstr>
      <vt:lpstr>Model Context Protocol (MCP) at Microsoft</vt:lpstr>
      <vt:lpstr>API Management is a unified gateway </vt:lpstr>
      <vt:lpstr>AI Gateway as the bridge to mediate AI usage</vt:lpstr>
      <vt:lpstr>AI Gateway, Governance, and Modal Context Protocol discussion</vt:lpstr>
      <vt:lpstr>Wrap-up discussion</vt:lpstr>
      <vt:lpstr>Q&amp;A</vt:lpstr>
      <vt:lpstr>Zava</vt:lpstr>
      <vt:lpstr>Case study: Zava overview</vt:lpstr>
      <vt:lpstr>Case study: A personalized virtual assistant</vt:lpstr>
      <vt:lpstr>Case study: Customer requirements</vt:lpstr>
      <vt:lpstr>Case study: Customer objections</vt:lpstr>
      <vt:lpstr>Zava key contacts</vt:lpstr>
      <vt:lpstr>Technical envisioning and architecture session intro</vt:lpstr>
      <vt:lpstr>Whiteboarding for technical envisioning</vt:lpstr>
      <vt:lpstr>Published pattern one</vt:lpstr>
      <vt:lpstr>Published pattern one</vt:lpstr>
      <vt:lpstr>Published pattern two</vt:lpstr>
      <vt:lpstr>Published pattern three</vt:lpstr>
      <vt:lpstr>Published pattern four</vt:lpstr>
      <vt:lpstr>How it all comes together – a sample architecture</vt:lpstr>
      <vt:lpstr>What’s ahead? Lab exercises</vt:lpstr>
      <vt:lpstr>Approach to exercises</vt:lpstr>
      <vt:lpstr>Lab overview scenario</vt:lpstr>
      <vt:lpstr>Today’s lab exercises</vt:lpstr>
      <vt:lpstr>Breakouts</vt:lpstr>
      <vt:lpstr>Join your breakout room</vt:lpstr>
      <vt:lpstr>Meet your team</vt:lpstr>
      <vt:lpstr>Turn on your camera!</vt:lpstr>
      <vt:lpstr>Technical envisioning and architecture session </vt:lpstr>
      <vt:lpstr>Analyze Zava’s needs  Technical discovery exercise   </vt:lpstr>
      <vt:lpstr>Architecture  design  Exercise  </vt:lpstr>
      <vt:lpstr>Discussion  </vt:lpstr>
      <vt:lpstr>Exercise one</vt:lpstr>
      <vt:lpstr>Exercise one  Overview  Deploy application resources​ </vt:lpstr>
      <vt:lpstr>Choose an appropriate region and model</vt:lpstr>
      <vt:lpstr>Exercise one architecture</vt:lpstr>
      <vt:lpstr>Exercise two</vt:lpstr>
      <vt:lpstr>Exercise two  Overview  Implement a multimodal AI shopping assistant  </vt:lpstr>
      <vt:lpstr>Exercise two architecture </vt:lpstr>
      <vt:lpstr>Exercise one  Debrief  Deploy application resources​ </vt:lpstr>
      <vt:lpstr>Exercise one  Debrief  Implement a multimodal AI shopping assistant </vt:lpstr>
      <vt:lpstr>Day one wrap-up and Q&amp;A</vt:lpstr>
      <vt:lpstr>Lab outline – day one complete</vt:lpstr>
      <vt:lpstr>Day one key takeaways</vt:lpstr>
      <vt:lpstr>Resources for day one</vt:lpstr>
      <vt:lpstr>Solution Play: Innovate with AI Apps and Agents Gold Standard Accelerator https://aka.ms/csaGoldStandards (slide one of two)</vt:lpstr>
      <vt:lpstr>Solution Play: Innovate with AI Apps and Agents Gold Standard Accelerator https://aka.ms/csaGoldStandards (slide two of two)</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2025-10-15T23:21:04Z</dcterms:created>
  <dcterms:modified xsi:type="dcterms:W3CDTF">2026-01-12T22:00:23Z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dda88f-455b-49b3-8275-c42fea855f41_Name">
    <vt:lpwstr>defa4170-0d19-0005-0002-bc88714345d2</vt:lpwstr>
  </property>
  <property fmtid="{D5CDD505-2E9C-101B-9397-08002B2CF9AE}" pid="3" name="ItemRetentionFormula">
    <vt:lpwstr>&lt;formula id="Microsoft.Office.RecordsManagement.PolicyFeatures.Expiration.Formula.BuiltIn"&gt;&lt;number&gt;3&lt;/number&gt;&lt;property&gt;Created&lt;/property&gt;&lt;propertyId&gt;8c06beca-0777-48f7-91c7-6da68bc07b69&lt;/propertyId&gt;&lt;period&gt;months&lt;/period&gt;&lt;/formula&gt;</vt:lpwstr>
  </property>
  <property fmtid="{D5CDD505-2E9C-101B-9397-08002B2CF9AE}" pid="4" name="ArticulatePath">
    <vt:lpwstr>https://microsoft.sharepoint.com/teams/TechnicalApplicationWorkshopDevelopment-AppInnovation/Shared Documents/App Innovation/App Innovation/TechExcel - Deploying and running Java applications in Azure Kubernetes Services/02 Alpha ready for review/WIP/Day_</vt:lpwstr>
  </property>
  <property fmtid="{D5CDD505-2E9C-101B-9397-08002B2CF9AE}" pid="5" name="_dlc_policyId">
    <vt:lpwstr>/sites/Microsoft/Shared Documents</vt:lpwstr>
  </property>
  <property fmtid="{D5CDD505-2E9C-101B-9397-08002B2CF9AE}" pid="6" name="MSIP_Label_f6dda88f-455b-49b3-8275-c42fea855f41_SiteId">
    <vt:lpwstr>e076b593-d7db-4a8e-9556-04bbe80df72d</vt:lpwstr>
  </property>
  <property fmtid="{D5CDD505-2E9C-101B-9397-08002B2CF9AE}" pid="7" name="MSIP_Label_f6dda88f-455b-49b3-8275-c42fea855f41_Enabled">
    <vt:lpwstr>true</vt:lpwstr>
  </property>
  <property fmtid="{D5CDD505-2E9C-101B-9397-08002B2CF9AE}" pid="8" name="TemplateUrl">
    <vt:lpwstr/>
  </property>
  <property fmtid="{D5CDD505-2E9C-101B-9397-08002B2CF9AE}" pid="9" name="xd_ProgID">
    <vt:lpwstr/>
  </property>
  <property fmtid="{D5CDD505-2E9C-101B-9397-08002B2CF9AE}" pid="10" name="MSIP_Label_f6dda88f-455b-49b3-8275-c42fea855f41_ContentBits">
    <vt:lpwstr>2</vt:lpwstr>
  </property>
  <property fmtid="{D5CDD505-2E9C-101B-9397-08002B2CF9AE}" pid="11" name="TriggerFlowInfo">
    <vt:lpwstr/>
  </property>
  <property fmtid="{D5CDD505-2E9C-101B-9397-08002B2CF9AE}" pid="12" name="MSIP_Label_f6dda88f-455b-49b3-8275-c42fea855f41_ActionId">
    <vt:lpwstr>46f455c4-8858-47ac-8197-068c7d751a38</vt:lpwstr>
  </property>
  <property fmtid="{D5CDD505-2E9C-101B-9397-08002B2CF9AE}" pid="13" name="xd_Signature">
    <vt:lpwstr/>
  </property>
  <property fmtid="{D5CDD505-2E9C-101B-9397-08002B2CF9AE}" pid="14" name="ContentTypeId">
    <vt:lpwstr>0x010100FD4412A9B3E0E543AA12B3FD79054C33</vt:lpwstr>
  </property>
  <property fmtid="{D5CDD505-2E9C-101B-9397-08002B2CF9AE}" pid="15" name="MSIP_Label_f6dda88f-455b-49b3-8275-c42fea855f41_Method">
    <vt:lpwstr>Standard</vt:lpwstr>
  </property>
  <property fmtid="{D5CDD505-2E9C-101B-9397-08002B2CF9AE}" pid="16" name="Order">
    <vt:lpwstr>784600.000000000</vt:lpwstr>
  </property>
  <property fmtid="{D5CDD505-2E9C-101B-9397-08002B2CF9AE}" pid="17" name="_ExtendedDescription">
    <vt:lpwstr/>
  </property>
  <property fmtid="{D5CDD505-2E9C-101B-9397-08002B2CF9AE}" pid="18" name="MediaServiceImageTags">
    <vt:lpwstr/>
  </property>
  <property fmtid="{D5CDD505-2E9C-101B-9397-08002B2CF9AE}" pid="19" name="MSIP_Label_f6dda88f-455b-49b3-8275-c42fea855f41_SetDate">
    <vt:lpwstr>2024-04-05T19:31:31Z</vt:lpwstr>
  </property>
  <property fmtid="{D5CDD505-2E9C-101B-9397-08002B2CF9AE}" pid="20" name="ArticulateGUID">
    <vt:lpwstr>2F9C2C93-9A08-4E7B-9CD8-65B15EAEFE2F</vt:lpwstr>
  </property>
  <property fmtid="{D5CDD505-2E9C-101B-9397-08002B2CF9AE}" pid="21" name="ComplianceAssetId">
    <vt:lpwstr/>
  </property>
</Properties>
</file>